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3"/>
  </p:notesMasterIdLst>
  <p:sldIdLst>
    <p:sldId id="270" r:id="rId3"/>
    <p:sldId id="310" r:id="rId4"/>
    <p:sldId id="320" r:id="rId5"/>
    <p:sldId id="354" r:id="rId6"/>
    <p:sldId id="351" r:id="rId7"/>
    <p:sldId id="352" r:id="rId8"/>
    <p:sldId id="353" r:id="rId9"/>
    <p:sldId id="335" r:id="rId10"/>
    <p:sldId id="258" r:id="rId11"/>
    <p:sldId id="35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1">
          <p15:clr>
            <a:srgbClr val="A4A3A4"/>
          </p15:clr>
        </p15:guide>
        <p15:guide id="2" pos="38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DF1"/>
    <a:srgbClr val="72C044"/>
    <a:srgbClr val="FE95F5"/>
    <a:srgbClr val="704155"/>
    <a:srgbClr val="EB1D2A"/>
    <a:srgbClr val="52ABFF"/>
    <a:srgbClr val="FF9778"/>
    <a:srgbClr val="EFBA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14"/>
      </p:cViewPr>
      <p:guideLst>
        <p:guide orient="horz" pos="2231"/>
        <p:guide pos="38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22D93-968C-4B02-8E20-DC4A12635FBC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73064-AD89-445D-BAE0-E4BDF0F052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58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73064-AD89-445D-BAE0-E4BDF0F0522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8324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9032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287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954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3288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9211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9061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9894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9200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95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400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9269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007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130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 noChangeAspect="1"/>
          </p:cNvGrpSpPr>
          <p:nvPr userDrawn="1"/>
        </p:nvGrpSpPr>
        <p:grpSpPr bwMode="auto">
          <a:xfrm>
            <a:off x="0" y="5445127"/>
            <a:ext cx="12192000" cy="1412875"/>
            <a:chOff x="0" y="0"/>
            <a:chExt cx="9144000" cy="1412776"/>
          </a:xfrm>
        </p:grpSpPr>
        <p:pic>
          <p:nvPicPr>
            <p:cNvPr id="4105" name="그림 7" descr="컨텐츠배경.png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1412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그림 8" descr="컨텐츠새싹.pn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72008"/>
              <a:ext cx="8028384" cy="1340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1" name="그림 7" descr="집.png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41890"/>
            <a:ext cx="1219200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27131" y="261007"/>
            <a:ext cx="1655984" cy="512309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635" y="766447"/>
            <a:ext cx="1220279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773555" y="217172"/>
            <a:ext cx="5497831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52ABFF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  <a:sym typeface="+mn-ea"/>
              </a:rPr>
              <a:t>第二单元 我们好好玩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161280" y="1836422"/>
            <a:ext cx="601345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00000"/>
              </a:lnSpc>
            </a:pPr>
            <a:r>
              <a:rPr lang="en-US" sz="5400" b="1" dirty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6 </a:t>
            </a:r>
            <a:r>
              <a:rPr lang="zh-CN" altLang="en-US" sz="5400" b="1" dirty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传统游戏我会玩</a:t>
            </a:r>
          </a:p>
          <a:p>
            <a:pPr algn="ctr">
              <a:lnSpc>
                <a:spcPct val="100000"/>
              </a:lnSpc>
            </a:pPr>
            <a:endParaRPr lang="zh-CN" altLang="en-US" sz="3200" b="1" dirty="0">
              <a:solidFill>
                <a:schemeClr val="accent2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  <a:p>
            <a:pPr algn="ctr">
              <a:lnSpc>
                <a:spcPct val="100000"/>
              </a:lnSpc>
            </a:pPr>
            <a:r>
              <a:rPr lang="zh-CN" altLang="en-US" sz="32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第</a:t>
            </a:r>
            <a:r>
              <a:rPr lang="en-US" altLang="zh-CN" sz="32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1</a:t>
            </a:r>
            <a:r>
              <a:rPr lang="zh-CN" altLang="en-US" sz="3200" b="1" dirty="0" smtClean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课</a:t>
            </a:r>
            <a:r>
              <a:rPr lang="zh-CN" altLang="en-US" sz="3200" b="1" dirty="0">
                <a:solidFill>
                  <a:schemeClr val="accent2"/>
                </a:solidFill>
                <a:latin typeface="幼圆" panose="02010509060101010101" charset="-122"/>
                <a:ea typeface="幼圆" panose="02010509060101010101" charset="-122"/>
                <a:cs typeface="幼圆" panose="02010509060101010101" charset="-122"/>
              </a:rPr>
              <a:t>时</a:t>
            </a:r>
          </a:p>
        </p:txBody>
      </p:sp>
      <p:pic>
        <p:nvPicPr>
          <p:cNvPr id="6" name="图片 5" descr="图片1副本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06" y="1541145"/>
            <a:ext cx="3975100" cy="39751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7492180" y="4490382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2970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81711" y="172086"/>
            <a:ext cx="32746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传统游戏知多少</a:t>
            </a:r>
            <a:endParaRPr lang="zh-CN" sz="3200" b="1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4201" y="1714500"/>
            <a:ext cx="4848225" cy="3429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330" y="2000250"/>
            <a:ext cx="2857500" cy="28575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70012" y="5779363"/>
            <a:ext cx="2104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7FDF1"/>
                </a:solidFill>
              </a:rPr>
              <a:t>https://www.ypppt.com/</a:t>
            </a:r>
            <a:endParaRPr lang="zh-CN" altLang="en-US" sz="1400" dirty="0">
              <a:solidFill>
                <a:srgbClr val="F7FD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81711" y="172086"/>
            <a:ext cx="32746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 dirty="0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传统游戏知多少</a:t>
            </a:r>
            <a:endParaRPr lang="zh-CN" sz="3200" b="1" dirty="0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66925" y="1582420"/>
            <a:ext cx="8031480" cy="4165600"/>
            <a:chOff x="3255" y="2492"/>
            <a:chExt cx="12648" cy="6560"/>
          </a:xfrm>
        </p:grpSpPr>
        <p:sp>
          <p:nvSpPr>
            <p:cNvPr id="2" name="云形标注 1"/>
            <p:cNvSpPr/>
            <p:nvPr/>
          </p:nvSpPr>
          <p:spPr>
            <a:xfrm>
              <a:off x="3255" y="2492"/>
              <a:ext cx="8583" cy="5329"/>
            </a:xfrm>
            <a:prstGeom prst="cloudCallout">
              <a:avLst>
                <a:gd name="adj1" fmla="val 53312"/>
                <a:gd name="adj2" fmla="val 4963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Picture 2" descr="C:\Users\Candy\Documents\Office Files\制作ing\外17-05-02 道德与法治\道德与法治二下\二年级下册散图_IMG\二年级下册-打印_28_7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0F0F0">
                    <a:alpha val="100000"/>
                  </a:srgbClr>
                </a:clrFrom>
                <a:clrTo>
                  <a:srgbClr val="F0F0F0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89" y="3940"/>
              <a:ext cx="2514" cy="5112"/>
            </a:xfrm>
            <a:prstGeom prst="rect">
              <a:avLst/>
            </a:prstGeom>
            <a:noFill/>
          </p:spPr>
        </p:pic>
        <p:sp>
          <p:nvSpPr>
            <p:cNvPr id="11" name="矩形"/>
            <p:cNvSpPr/>
            <p:nvPr/>
          </p:nvSpPr>
          <p:spPr>
            <a:xfrm>
              <a:off x="3895" y="3263"/>
              <a:ext cx="7304" cy="3403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 smtClean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Calibri" panose="020F0502020204030204" charset="0"/>
                </a:rPr>
                <a:t>    童年时人人都喜欢玩游戏。请采访你的长辈，了解他们小时候喜欢玩什么游戏，这些游戏有什么玩法？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81711" y="172086"/>
            <a:ext cx="32746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传统游戏知多少</a:t>
            </a:r>
            <a:endParaRPr lang="zh-CN" sz="3200" b="1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597" y="1374775"/>
            <a:ext cx="3828415" cy="306324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2306" y="3755392"/>
            <a:ext cx="3354071" cy="275780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4297" y="1619250"/>
            <a:ext cx="3645535" cy="309753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81711" y="172086"/>
            <a:ext cx="32746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传统游戏知多少</a:t>
            </a:r>
            <a:endParaRPr lang="zh-CN" sz="3200" b="1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236346" y="1522731"/>
            <a:ext cx="9719945" cy="4392295"/>
            <a:chOff x="1947" y="2398"/>
            <a:chExt cx="15307" cy="6917"/>
          </a:xfrm>
        </p:grpSpPr>
        <p:sp>
          <p:nvSpPr>
            <p:cNvPr id="5" name="对角圆角矩形 4"/>
            <p:cNvSpPr/>
            <p:nvPr/>
          </p:nvSpPr>
          <p:spPr>
            <a:xfrm>
              <a:off x="1947" y="2398"/>
              <a:ext cx="15307" cy="6917"/>
            </a:xfrm>
            <a:prstGeom prst="round2Diag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2">
                  <a:lumMod val="60000"/>
                  <a:lumOff val="4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124" y="2995"/>
              <a:ext cx="13461" cy="57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交流要求: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(1)说一说：将自己调查的内容在小组内分享交流。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(2)记一记：由记录员将小组搜集到的游戏资料登记在统计表里。</a:t>
              </a:r>
            </a:p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(3)算一算：由小组长统计结果,做好汇报准备。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81711" y="172086"/>
            <a:ext cx="32746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传统游戏知多少</a:t>
            </a:r>
            <a:endParaRPr lang="zh-CN" sz="3200" b="1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050" name="Picture 2" descr="C:\Users\Candy\Documents\Office Files\制作ing\外17-05-02 道德与法治\道德与法治二下\二年级下册散图_IMG\二年级下册-打印_25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6075" y="1033145"/>
            <a:ext cx="3421380" cy="2727960"/>
          </a:xfrm>
          <a:prstGeom prst="rect">
            <a:avLst/>
          </a:prstGeom>
        </p:spPr>
      </p:pic>
      <p:pic>
        <p:nvPicPr>
          <p:cNvPr id="1026" name="Picture 2" descr="C:\Users\yuyi\Desktop\ZW18-1521_义务教育教科书 道德与法治 二年级下册-125.pngZW18-1521_义务教育教科书 道德与法治 二年级下册-12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820" y="1139192"/>
            <a:ext cx="5104131" cy="2660015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3849" y="4096705"/>
            <a:ext cx="3971291" cy="2487295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1346" y="4028440"/>
            <a:ext cx="3422017" cy="255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81711" y="172086"/>
            <a:ext cx="32746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传统游戏知多少</a:t>
            </a:r>
            <a:endParaRPr lang="zh-CN" sz="3200" b="1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037716" y="1597660"/>
            <a:ext cx="8032115" cy="4370070"/>
            <a:chOff x="3209" y="2516"/>
            <a:chExt cx="12649" cy="6882"/>
          </a:xfrm>
        </p:grpSpPr>
        <p:sp>
          <p:nvSpPr>
            <p:cNvPr id="4" name="云形标注 3"/>
            <p:cNvSpPr/>
            <p:nvPr/>
          </p:nvSpPr>
          <p:spPr>
            <a:xfrm>
              <a:off x="3209" y="2516"/>
              <a:ext cx="8583" cy="5491"/>
            </a:xfrm>
            <a:prstGeom prst="cloudCallout">
              <a:avLst>
                <a:gd name="adj1" fmla="val 53312"/>
                <a:gd name="adj2" fmla="val 49635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"/>
            <p:cNvSpPr/>
            <p:nvPr/>
          </p:nvSpPr>
          <p:spPr>
            <a:xfrm>
              <a:off x="4084" y="3234"/>
              <a:ext cx="7039" cy="3868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Calibri" panose="020F0502020204030204" charset="0"/>
                </a:rPr>
                <a:t>    很多游戏代代相传，直到现在，其中的原因是什么呢？</a:t>
              </a:r>
              <a:r>
                <a:rPr lang="zh-CN" altLang="en-US" sz="3200" b="1" dirty="0" smtClean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  <a:cs typeface="Calibri" panose="020F0502020204030204" charset="0"/>
                  <a:sym typeface="宋体" panose="02010600030101010101" pitchFamily="2" charset="-122"/>
                </a:rPr>
                <a:t>你喜欢传统游戏吗？</a:t>
              </a:r>
            </a:p>
          </p:txBody>
        </p:sp>
        <p:pic>
          <p:nvPicPr>
            <p:cNvPr id="1026" name="Picture 2" descr="C:\Users\Candy\Documents\Office Files\制作ing\外17-05-02 道德与法治\道德与法治二下\二年级下册散图_IMG\二年级下册-打印_28_7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4" y="4286"/>
              <a:ext cx="2514" cy="5112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6"/>
          <p:cNvSpPr txBox="1"/>
          <p:nvPr/>
        </p:nvSpPr>
        <p:spPr>
          <a:xfrm>
            <a:off x="363857" y="152401"/>
            <a:ext cx="617855" cy="622935"/>
          </a:xfrm>
          <a:prstGeom prst="rect">
            <a:avLst/>
          </a:prstGeom>
          <a:noFill/>
        </p:spPr>
        <p:txBody>
          <a:bodyPr wrap="none" anchor="ctr"/>
          <a:lstStyle/>
          <a:p>
            <a:pPr algn="ctr"/>
            <a:r>
              <a:rPr lang="en-US" altLang="zh-CN" sz="4400" b="1" dirty="0">
                <a:solidFill>
                  <a:srgbClr val="72C044"/>
                </a:solidFill>
                <a:latin typeface="+mj-ea"/>
                <a:ea typeface="+mj-ea"/>
              </a:rPr>
              <a:t>01</a:t>
            </a:r>
          </a:p>
        </p:txBody>
      </p:sp>
      <p:sp>
        <p:nvSpPr>
          <p:cNvPr id="3" name="矩形 2"/>
          <p:cNvSpPr/>
          <p:nvPr/>
        </p:nvSpPr>
        <p:spPr>
          <a:xfrm>
            <a:off x="363220" y="766447"/>
            <a:ext cx="11459845" cy="80645"/>
          </a:xfrm>
          <a:prstGeom prst="rect">
            <a:avLst/>
          </a:prstGeom>
          <a:solidFill>
            <a:srgbClr val="72C0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981711" y="172086"/>
            <a:ext cx="3274695" cy="584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3200" b="1">
                <a:solidFill>
                  <a:schemeClr val="accent2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传统游戏知多少</a:t>
            </a:r>
            <a:endParaRPr lang="zh-CN" sz="3200" b="1">
              <a:solidFill>
                <a:schemeClr val="accent2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90222" y="1337946"/>
            <a:ext cx="3137535" cy="1932940"/>
            <a:chOff x="12106" y="3739"/>
            <a:chExt cx="4941" cy="3044"/>
          </a:xfrm>
        </p:grpSpPr>
        <p:sp>
          <p:nvSpPr>
            <p:cNvPr id="12" name="云形"/>
            <p:cNvSpPr/>
            <p:nvPr/>
          </p:nvSpPr>
          <p:spPr>
            <a:xfrm>
              <a:off x="12106" y="3739"/>
              <a:ext cx="4941" cy="3044"/>
            </a:xfrm>
            <a:prstGeom prst="cloud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 cap="flat" cmpd="sng">
              <a:noFill/>
              <a:prstDash val="solid"/>
              <a:miter/>
            </a:ln>
          </p:spPr>
        </p:sp>
        <p:sp>
          <p:nvSpPr>
            <p:cNvPr id="13" name="矩形"/>
            <p:cNvSpPr/>
            <p:nvPr/>
          </p:nvSpPr>
          <p:spPr>
            <a:xfrm>
              <a:off x="12133" y="4656"/>
              <a:ext cx="4884" cy="1212"/>
            </a:xfrm>
            <a:prstGeom prst="rect">
              <a:avLst/>
            </a:prstGeom>
            <a:noFill/>
            <a:ln w="9525" cap="flat" cmpd="sng">
              <a:noFill/>
              <a:prstDash val="solid"/>
              <a:miter/>
            </a:ln>
          </p:spPr>
          <p:txBody>
            <a:bodyPr vert="horz" wrap="square" lIns="91440" tIns="45720" rIns="91440" bIns="45720" anchor="t" anchorCtr="0">
              <a:spAutoFit/>
            </a:bodyPr>
            <a:lstStyle/>
            <a:p>
              <a:pPr algn="ctr"/>
              <a:r>
                <a:rPr lang="zh-CN" altLang="en-US" sz="44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楷体" panose="02010609060101010101" charset="-122"/>
                  <a:ea typeface="楷体" panose="02010609060101010101" charset="-122"/>
                  <a:cs typeface="Calibri" panose="020F0502020204030204" charset="0"/>
                </a:rPr>
                <a:t>击鼓传花</a:t>
              </a: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182745" y="1440816"/>
            <a:ext cx="7579360" cy="45735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游戏要求: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(1)在座的每一位同学都要参加游戏。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(2)一个同学站在讲台上蒙眼击鼓,老师说开始，就开始敲鼓,鼓响传花,鼓声一停就停止传花。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(3)最终拿到花的人要表演节目,可以是唱歌、跳舞、猜谜等健康有益的活动,形式多样。</a:t>
            </a:r>
          </a:p>
          <a:p>
            <a:pPr>
              <a:lnSpc>
                <a:spcPct val="130000"/>
              </a:lnSpc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(4)如果花束正好在两人手中，则两人可通过猜拳或其他方式决定谁来表演节目。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821" y="3703320"/>
            <a:ext cx="2583180" cy="2407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D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椭圆 52"/>
          <p:cNvSpPr/>
          <p:nvPr/>
        </p:nvSpPr>
        <p:spPr>
          <a:xfrm>
            <a:off x="4226581" y="2022264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837698" y="2326722"/>
            <a:ext cx="1875836" cy="1875836"/>
          </a:xfrm>
          <a:prstGeom prst="ellipse">
            <a:avLst/>
          </a:prstGeom>
          <a:solidFill>
            <a:srgbClr val="F3C301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143261" y="2235444"/>
            <a:ext cx="1920268" cy="1920268"/>
          </a:xfrm>
          <a:prstGeom prst="ellipse">
            <a:avLst/>
          </a:prstGeom>
          <a:solidFill>
            <a:srgbClr val="00C3D9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19" name="椭圆 18"/>
          <p:cNvSpPr/>
          <p:nvPr/>
        </p:nvSpPr>
        <p:spPr>
          <a:xfrm>
            <a:off x="4608301" y="1470975"/>
            <a:ext cx="1920268" cy="1920268"/>
          </a:xfrm>
          <a:prstGeom prst="ellipse">
            <a:avLst/>
          </a:prstGeom>
          <a:solidFill>
            <a:srgbClr val="028985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谢</a:t>
            </a:r>
          </a:p>
        </p:txBody>
      </p:sp>
      <p:sp>
        <p:nvSpPr>
          <p:cNvPr id="20" name="椭圆 19"/>
          <p:cNvSpPr/>
          <p:nvPr/>
        </p:nvSpPr>
        <p:spPr>
          <a:xfrm>
            <a:off x="5696111" y="2814248"/>
            <a:ext cx="1920268" cy="1920268"/>
          </a:xfrm>
          <a:prstGeom prst="ellipse">
            <a:avLst/>
          </a:prstGeom>
          <a:solidFill>
            <a:srgbClr val="E94E6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观</a:t>
            </a:r>
          </a:p>
        </p:txBody>
      </p:sp>
      <p:sp>
        <p:nvSpPr>
          <p:cNvPr id="21" name="椭圆 20"/>
          <p:cNvSpPr/>
          <p:nvPr/>
        </p:nvSpPr>
        <p:spPr>
          <a:xfrm>
            <a:off x="7082671" y="1939755"/>
            <a:ext cx="1920268" cy="1920268"/>
          </a:xfrm>
          <a:prstGeom prst="ellipse">
            <a:avLst/>
          </a:prstGeom>
          <a:solidFill>
            <a:srgbClr val="DE6E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8800" b="1" dirty="0" smtClean="0">
                <a:latin typeface="楷体" panose="02010609060101010101" charset="-122"/>
                <a:ea typeface="楷体" panose="02010609060101010101" charset="-122"/>
              </a:rPr>
              <a:t>看</a:t>
            </a:r>
          </a:p>
        </p:txBody>
      </p:sp>
      <p:sp>
        <p:nvSpPr>
          <p:cNvPr id="22" name="椭圆 21"/>
          <p:cNvSpPr/>
          <p:nvPr/>
        </p:nvSpPr>
        <p:spPr>
          <a:xfrm>
            <a:off x="7302079" y="1368566"/>
            <a:ext cx="330428" cy="330428"/>
          </a:xfrm>
          <a:prstGeom prst="ellipse">
            <a:avLst/>
          </a:prstGeom>
          <a:solidFill>
            <a:srgbClr val="4CC7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7359401" y="4600898"/>
            <a:ext cx="546215" cy="546214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776549" y="1399079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847400" y="4525135"/>
            <a:ext cx="432256" cy="432256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2598771" y="2400343"/>
            <a:ext cx="228245" cy="228245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椭圆 27"/>
          <p:cNvSpPr/>
          <p:nvPr/>
        </p:nvSpPr>
        <p:spPr>
          <a:xfrm flipH="1">
            <a:off x="2279271" y="1533258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椭圆 28"/>
          <p:cNvSpPr/>
          <p:nvPr/>
        </p:nvSpPr>
        <p:spPr>
          <a:xfrm flipH="1">
            <a:off x="1751751" y="2286015"/>
            <a:ext cx="93232" cy="93232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3470885" y="4458192"/>
            <a:ext cx="394156" cy="394156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3" name="椭圆 42"/>
          <p:cNvSpPr/>
          <p:nvPr/>
        </p:nvSpPr>
        <p:spPr>
          <a:xfrm flipH="1">
            <a:off x="2450875" y="3799597"/>
            <a:ext cx="228245" cy="228245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椭圆 43"/>
          <p:cNvSpPr/>
          <p:nvPr/>
        </p:nvSpPr>
        <p:spPr>
          <a:xfrm flipH="1">
            <a:off x="1646087" y="3254951"/>
            <a:ext cx="93232" cy="93232"/>
          </a:xfrm>
          <a:prstGeom prst="ellipse">
            <a:avLst/>
          </a:prstGeom>
          <a:solidFill>
            <a:srgbClr val="01D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5" name="椭圆 44"/>
          <p:cNvSpPr/>
          <p:nvPr/>
        </p:nvSpPr>
        <p:spPr>
          <a:xfrm flipH="1">
            <a:off x="1892927" y="4401131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6" name="椭圆 45"/>
          <p:cNvSpPr/>
          <p:nvPr/>
        </p:nvSpPr>
        <p:spPr>
          <a:xfrm flipH="1">
            <a:off x="9482336" y="2766379"/>
            <a:ext cx="228245" cy="228245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7" name="椭圆 46"/>
          <p:cNvSpPr/>
          <p:nvPr/>
        </p:nvSpPr>
        <p:spPr>
          <a:xfrm flipH="1">
            <a:off x="9599880" y="1609791"/>
            <a:ext cx="93232" cy="93232"/>
          </a:xfrm>
          <a:prstGeom prst="ellipse">
            <a:avLst/>
          </a:prstGeom>
          <a:solidFill>
            <a:srgbClr val="DE6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8" name="椭圆 47"/>
          <p:cNvSpPr/>
          <p:nvPr/>
        </p:nvSpPr>
        <p:spPr>
          <a:xfrm flipH="1">
            <a:off x="10265008" y="2526655"/>
            <a:ext cx="93232" cy="93232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8663693" y="4383597"/>
            <a:ext cx="394156" cy="394156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0" name="椭圆 49"/>
          <p:cNvSpPr/>
          <p:nvPr/>
        </p:nvSpPr>
        <p:spPr>
          <a:xfrm flipH="1">
            <a:off x="9404791" y="3749731"/>
            <a:ext cx="228245" cy="228245"/>
          </a:xfrm>
          <a:prstGeom prst="ellipse">
            <a:avLst/>
          </a:prstGeom>
          <a:solidFill>
            <a:srgbClr val="0289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1" name="椭圆 50"/>
          <p:cNvSpPr/>
          <p:nvPr/>
        </p:nvSpPr>
        <p:spPr>
          <a:xfrm flipH="1">
            <a:off x="10432228" y="3466716"/>
            <a:ext cx="93232" cy="93232"/>
          </a:xfrm>
          <a:prstGeom prst="ellipse">
            <a:avLst/>
          </a:prstGeom>
          <a:solidFill>
            <a:srgbClr val="E94E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2" name="椭圆 51"/>
          <p:cNvSpPr/>
          <p:nvPr/>
        </p:nvSpPr>
        <p:spPr>
          <a:xfrm flipH="1">
            <a:off x="10053327" y="4319568"/>
            <a:ext cx="128180" cy="128180"/>
          </a:xfrm>
          <a:prstGeom prst="ellipse">
            <a:avLst/>
          </a:prstGeom>
          <a:solidFill>
            <a:srgbClr val="F3C3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356</Words>
  <Application>Microsoft Office PowerPoint</Application>
  <PresentationFormat>宽屏</PresentationFormat>
  <Paragraphs>47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43</cp:revision>
  <dcterms:created xsi:type="dcterms:W3CDTF">2020-05-18T00:36:00Z</dcterms:created>
  <dcterms:modified xsi:type="dcterms:W3CDTF">2022-03-30T11:53:45Z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