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691" r:id="rId2"/>
    <p:sldMasterId id="2147483703" r:id="rId3"/>
  </p:sldMasterIdLst>
  <p:notesMasterIdLst>
    <p:notesMasterId r:id="rId26"/>
  </p:notesMasterIdLst>
  <p:sldIdLst>
    <p:sldId id="330" r:id="rId4"/>
    <p:sldId id="355" r:id="rId5"/>
    <p:sldId id="356" r:id="rId6"/>
    <p:sldId id="357" r:id="rId7"/>
    <p:sldId id="358" r:id="rId8"/>
    <p:sldId id="293" r:id="rId9"/>
    <p:sldId id="313" r:id="rId10"/>
    <p:sldId id="314" r:id="rId11"/>
    <p:sldId id="315" r:id="rId12"/>
    <p:sldId id="331" r:id="rId13"/>
    <p:sldId id="332" r:id="rId14"/>
    <p:sldId id="333" r:id="rId15"/>
    <p:sldId id="316" r:id="rId16"/>
    <p:sldId id="317" r:id="rId17"/>
    <p:sldId id="318" r:id="rId18"/>
    <p:sldId id="354" r:id="rId19"/>
    <p:sldId id="319" r:id="rId20"/>
    <p:sldId id="359" r:id="rId21"/>
    <p:sldId id="360" r:id="rId22"/>
    <p:sldId id="361" r:id="rId23"/>
    <p:sldId id="267" r:id="rId24"/>
    <p:sldId id="362" r:id="rId25"/>
  </p:sldIdLst>
  <p:sldSz cx="12192000" cy="6858000"/>
  <p:notesSz cx="7104063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0033"/>
    <a:srgbClr val="C50BA2"/>
    <a:srgbClr val="9783BF"/>
    <a:srgbClr val="6AE1FB"/>
    <a:srgbClr val="C7FF4C"/>
    <a:srgbClr val="CCFFFF"/>
    <a:srgbClr val="BEEDF5"/>
    <a:srgbClr val="EB7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E1E49B9-1772-426E-BC93-AD6CFDA098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55318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1E49B9-1772-426E-BC93-AD6CFDA098A5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932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495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7395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3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703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705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440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853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836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38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761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7273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128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8364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086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10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229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16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93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83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57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140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796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9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8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774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7013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684213" indent="-227013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7013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19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7013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7013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5235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7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7764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>
            <a:extLst>
              <a:ext uri="{FF2B5EF4-FFF2-40B4-BE49-F238E27FC236}"/>
            </a:extLst>
          </p:cNvPr>
          <p:cNvSpPr/>
          <p:nvPr/>
        </p:nvSpPr>
        <p:spPr>
          <a:xfrm>
            <a:off x="3492500" y="1231864"/>
            <a:ext cx="5265738" cy="98583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b="1" dirty="0">
                <a:cs typeface="+mn-ea"/>
                <a:sym typeface="+mn-lt"/>
              </a:rPr>
              <a:t>第十二课 我们小点儿声</a:t>
            </a:r>
            <a:endParaRPr lang="en-US" altLang="zh-CN" sz="3600" b="1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0895" y="2392326"/>
            <a:ext cx="3088948" cy="351016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24000" y="5930919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200504051542115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216" y="885828"/>
            <a:ext cx="7177087" cy="538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5011533" y="1920413"/>
            <a:ext cx="22717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找一找</a:t>
            </a:r>
          </a:p>
        </p:txBody>
      </p:sp>
      <p:sp>
        <p:nvSpPr>
          <p:cNvPr id="4" name="圆角矩形 3">
            <a:extLst>
              <a:ext uri="{FF2B5EF4-FFF2-40B4-BE49-F238E27FC236}"/>
            </a:extLst>
          </p:cNvPr>
          <p:cNvSpPr/>
          <p:nvPr/>
        </p:nvSpPr>
        <p:spPr>
          <a:xfrm>
            <a:off x="4346575" y="3087691"/>
            <a:ext cx="3551238" cy="1855787"/>
          </a:xfrm>
          <a:prstGeom prst="roundRect">
            <a:avLst/>
          </a:prstGeom>
          <a:solidFill>
            <a:srgbClr val="6AE1FB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solidFill>
                  <a:schemeClr val="tx1"/>
                </a:solidFill>
                <a:cs typeface="+mn-ea"/>
                <a:sym typeface="+mn-lt"/>
              </a:rPr>
              <a:t>你的身边有哪些吵人的声音？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833"/>
          <a:stretch>
            <a:fillRect/>
          </a:stretch>
        </p:blipFill>
        <p:spPr bwMode="auto">
          <a:xfrm>
            <a:off x="2341566" y="663578"/>
            <a:ext cx="8061325" cy="574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3733800" y="838200"/>
            <a:ext cx="6445250" cy="5105400"/>
          </a:xfrm>
          <a:prstGeom prst="cloudCallout">
            <a:avLst>
              <a:gd name="adj1" fmla="val -44370"/>
              <a:gd name="adj2" fmla="val 34796"/>
            </a:avLst>
          </a:prstGeom>
          <a:noFill/>
          <a:ln w="50800">
            <a:solidFill>
              <a:schemeClr val="bg1"/>
            </a:solidFill>
            <a:round/>
          </a:ln>
          <a:effectLst/>
        </p:spPr>
        <p:txBody>
          <a:bodyPr anchor="ctr"/>
          <a:lstStyle/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噪声危害大，大家想想看，如何去减少噪声呢？</a:t>
            </a:r>
            <a:endParaRPr kumimoji="1" lang="zh-CN" altLang="zh-CN" sz="4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975" y="2217022"/>
            <a:ext cx="6851650" cy="385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 2">
            <a:extLst>
              <a:ext uri="{FF2B5EF4-FFF2-40B4-BE49-F238E27FC236}"/>
            </a:extLst>
          </p:cNvPr>
          <p:cNvSpPr/>
          <p:nvPr/>
        </p:nvSpPr>
        <p:spPr>
          <a:xfrm>
            <a:off x="3684588" y="782638"/>
            <a:ext cx="5035550" cy="1085850"/>
          </a:xfrm>
          <a:prstGeom prst="roundRect">
            <a:avLst/>
          </a:prstGeom>
          <a:solidFill>
            <a:srgbClr val="978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cs typeface="+mn-ea"/>
                <a:sym typeface="+mn-lt"/>
              </a:rPr>
              <a:t>做个小小“调音师”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5525" y="2185991"/>
            <a:ext cx="5087938" cy="425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右箭头 1">
            <a:extLst>
              <a:ext uri="{FF2B5EF4-FFF2-40B4-BE49-F238E27FC236}"/>
            </a:extLst>
          </p:cNvPr>
          <p:cNvSpPr/>
          <p:nvPr/>
        </p:nvSpPr>
        <p:spPr>
          <a:xfrm>
            <a:off x="1974850" y="463550"/>
            <a:ext cx="4306888" cy="1722438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solidFill>
                  <a:schemeClr val="tx1"/>
                </a:solidFill>
                <a:cs typeface="+mn-ea"/>
                <a:sym typeface="+mn-lt"/>
              </a:rPr>
              <a:t>借东西时</a:t>
            </a:r>
            <a:r>
              <a:rPr lang="en-US" altLang="zh-CN" sz="3200" dirty="0">
                <a:solidFill>
                  <a:schemeClr val="tx1"/>
                </a:solidFill>
                <a:cs typeface="+mn-ea"/>
                <a:sym typeface="+mn-lt"/>
              </a:rPr>
              <a:t>……</a:t>
            </a:r>
            <a:endParaRPr lang="zh-CN" altLang="en-US" sz="3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903" y="2782595"/>
            <a:ext cx="4585942" cy="32515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3" name="右箭头 2">
            <a:extLst>
              <a:ext uri="{FF2B5EF4-FFF2-40B4-BE49-F238E27FC236}"/>
            </a:extLst>
          </p:cNvPr>
          <p:cNvSpPr/>
          <p:nvPr/>
        </p:nvSpPr>
        <p:spPr>
          <a:xfrm>
            <a:off x="1974850" y="463550"/>
            <a:ext cx="4306888" cy="1722438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solidFill>
                  <a:schemeClr val="tx1"/>
                </a:solidFill>
                <a:cs typeface="+mn-ea"/>
                <a:sym typeface="+mn-lt"/>
              </a:rPr>
              <a:t>想站起来时</a:t>
            </a:r>
            <a:r>
              <a:rPr lang="en-US" altLang="zh-CN" sz="3200" dirty="0">
                <a:solidFill>
                  <a:schemeClr val="tx1"/>
                </a:solidFill>
                <a:cs typeface="+mn-ea"/>
                <a:sym typeface="+mn-lt"/>
              </a:rPr>
              <a:t>……</a:t>
            </a:r>
            <a:endParaRPr lang="zh-CN" altLang="en-US" sz="3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888" y="2798763"/>
            <a:ext cx="5181600" cy="328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右箭头 2">
            <a:extLst>
              <a:ext uri="{FF2B5EF4-FFF2-40B4-BE49-F238E27FC236}"/>
            </a:extLst>
          </p:cNvPr>
          <p:cNvSpPr/>
          <p:nvPr/>
        </p:nvSpPr>
        <p:spPr>
          <a:xfrm>
            <a:off x="2122491" y="809625"/>
            <a:ext cx="4306887" cy="1722438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solidFill>
                  <a:schemeClr val="tx1"/>
                </a:solidFill>
                <a:cs typeface="+mn-ea"/>
                <a:sym typeface="+mn-lt"/>
              </a:rPr>
              <a:t>讨论时</a:t>
            </a:r>
            <a:r>
              <a:rPr lang="en-US" altLang="zh-CN" sz="3200" dirty="0">
                <a:solidFill>
                  <a:schemeClr val="tx1"/>
                </a:solidFill>
                <a:cs typeface="+mn-ea"/>
                <a:sym typeface="+mn-lt"/>
              </a:rPr>
              <a:t>……</a:t>
            </a:r>
            <a:endParaRPr lang="zh-CN" altLang="en-US" sz="3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7150" y="2076453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右箭头 2">
            <a:extLst>
              <a:ext uri="{FF2B5EF4-FFF2-40B4-BE49-F238E27FC236}"/>
            </a:extLst>
          </p:cNvPr>
          <p:cNvSpPr/>
          <p:nvPr/>
        </p:nvSpPr>
        <p:spPr>
          <a:xfrm>
            <a:off x="1876425" y="354016"/>
            <a:ext cx="4306888" cy="1722437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solidFill>
                  <a:schemeClr val="tx1"/>
                </a:solidFill>
                <a:cs typeface="+mn-ea"/>
                <a:sym typeface="+mn-lt"/>
              </a:rPr>
              <a:t>在图书角借书时</a:t>
            </a:r>
            <a:r>
              <a:rPr lang="en-US" altLang="zh-CN" sz="3200" dirty="0">
                <a:solidFill>
                  <a:schemeClr val="tx1"/>
                </a:solidFill>
                <a:cs typeface="+mn-ea"/>
                <a:sym typeface="+mn-lt"/>
              </a:rPr>
              <a:t>……</a:t>
            </a:r>
            <a:endParaRPr lang="zh-CN" altLang="en-US" sz="32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541" y="2203507"/>
            <a:ext cx="4135438" cy="4041775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云形标注 1">
            <a:extLst>
              <a:ext uri="{FF2B5EF4-FFF2-40B4-BE49-F238E27FC236}"/>
            </a:extLst>
          </p:cNvPr>
          <p:cNvSpPr/>
          <p:nvPr/>
        </p:nvSpPr>
        <p:spPr>
          <a:xfrm>
            <a:off x="3165475" y="261938"/>
            <a:ext cx="4148138" cy="169545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cs typeface="+mn-ea"/>
                <a:sym typeface="+mn-lt"/>
              </a:rPr>
              <a:t>聪明的你，还有什么好办法？</a:t>
            </a:r>
          </a:p>
        </p:txBody>
      </p:sp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6043616" y="1922466"/>
            <a:ext cx="283603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C50BA2"/>
                </a:solidFill>
                <a:latin typeface="+mn-lt"/>
                <a:ea typeface="+mn-ea"/>
                <a:cs typeface="+mn-ea"/>
                <a:sym typeface="+mn-lt"/>
              </a:rPr>
              <a:t>我来说：</a:t>
            </a:r>
            <a:endParaRPr lang="en-US" altLang="zh-CN" sz="2800" b="1">
              <a:solidFill>
                <a:srgbClr val="C50BA2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2800" b="1">
              <a:solidFill>
                <a:srgbClr val="C50BA2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800" b="1" u="sng">
                <a:solidFill>
                  <a:srgbClr val="C50BA2"/>
                </a:solidFill>
                <a:latin typeface="+mn-lt"/>
                <a:ea typeface="+mn-ea"/>
                <a:cs typeface="+mn-ea"/>
                <a:sym typeface="+mn-lt"/>
              </a:rPr>
              <a:t>                  </a:t>
            </a:r>
            <a:r>
              <a:rPr lang="zh-CN" altLang="en-US" sz="2800" b="1">
                <a:solidFill>
                  <a:srgbClr val="C50BA2"/>
                </a:solidFill>
                <a:latin typeface="+mn-lt"/>
                <a:ea typeface="+mn-ea"/>
                <a:cs typeface="+mn-ea"/>
                <a:sym typeface="+mn-lt"/>
              </a:rPr>
              <a:t>时，</a:t>
            </a:r>
            <a:endParaRPr lang="en-US" altLang="zh-CN" sz="2800" b="1">
              <a:solidFill>
                <a:srgbClr val="C50BA2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2800" b="1">
              <a:solidFill>
                <a:srgbClr val="C50BA2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800" b="1">
                <a:solidFill>
                  <a:srgbClr val="C50BA2"/>
                </a:solidFill>
                <a:latin typeface="+mn-lt"/>
                <a:ea typeface="+mn-ea"/>
                <a:cs typeface="+mn-ea"/>
                <a:sym typeface="+mn-lt"/>
              </a:rPr>
              <a:t>我们要</a:t>
            </a:r>
            <a:r>
              <a:rPr lang="zh-CN" altLang="en-US" sz="2800" b="1" u="sng">
                <a:solidFill>
                  <a:srgbClr val="C50BA2"/>
                </a:solidFill>
                <a:latin typeface="+mn-lt"/>
                <a:ea typeface="+mn-ea"/>
                <a:cs typeface="+mn-ea"/>
                <a:sym typeface="+mn-lt"/>
              </a:rPr>
              <a:t>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"/>
          <p:cNvSpPr>
            <a:spLocks noChangeArrowheads="1"/>
          </p:cNvSpPr>
          <p:nvPr/>
        </p:nvSpPr>
        <p:spPr bwMode="auto">
          <a:xfrm>
            <a:off x="4630738" y="539750"/>
            <a:ext cx="34163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这样的做法对不对？</a:t>
            </a: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-23813" y="1004889"/>
            <a:ext cx="9704388" cy="6378575"/>
            <a:chOff x="-4108671" y="1175904"/>
            <a:chExt cx="12939946" cy="6378493"/>
          </a:xfrm>
        </p:grpSpPr>
        <p:pic>
          <p:nvPicPr>
            <p:cNvPr id="18437" name="图片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108671" y="1175904"/>
              <a:ext cx="9144793" cy="6378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椭圆形标注 5"/>
            <p:cNvSpPr/>
            <p:nvPr/>
          </p:nvSpPr>
          <p:spPr bwMode="auto">
            <a:xfrm rot="21394245">
              <a:off x="4813605" y="1521975"/>
              <a:ext cx="4017670" cy="2174847"/>
            </a:xfrm>
            <a:prstGeom prst="wedgeEllipseCallout">
              <a:avLst>
                <a:gd name="adj1" fmla="val -90236"/>
                <a:gd name="adj2" fmla="val -3017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indent="457200" eaLnBrk="1" hangingPunct="1">
                <a:lnSpc>
                  <a:spcPct val="150000"/>
                </a:lnSpc>
                <a:defRPr/>
              </a:pPr>
              <a:r>
                <a:rPr lang="zh-CN" altLang="en-US" sz="2000" dirty="0">
                  <a:solidFill>
                    <a:srgbClr val="000000"/>
                  </a:solidFill>
                  <a:cs typeface="+mn-ea"/>
                  <a:sym typeface="+mn-lt"/>
                </a:rPr>
                <a:t>就我一个人大声没关系的，不会影响大家。</a:t>
              </a:r>
            </a:p>
          </p:txBody>
        </p:sp>
      </p:grpSp>
      <p:sp>
        <p:nvSpPr>
          <p:cNvPr id="18436" name="矩形 7"/>
          <p:cNvSpPr>
            <a:spLocks noChangeArrowheads="1"/>
          </p:cNvSpPr>
          <p:nvPr/>
        </p:nvSpPr>
        <p:spPr bwMode="auto">
          <a:xfrm>
            <a:off x="2317750" y="650878"/>
            <a:ext cx="1722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辩一辩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2089150" y="2287591"/>
            <a:ext cx="7704138" cy="3494087"/>
            <a:chOff x="1030912" y="2542458"/>
            <a:chExt cx="10270745" cy="349477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30912" y="2542458"/>
              <a:ext cx="4362450" cy="28884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sp>
          <p:nvSpPr>
            <p:cNvPr id="3" name="椭圆形标注 2"/>
            <p:cNvSpPr/>
            <p:nvPr/>
          </p:nvSpPr>
          <p:spPr bwMode="auto">
            <a:xfrm>
              <a:off x="7145106" y="2871135"/>
              <a:ext cx="4156551" cy="3166096"/>
            </a:xfrm>
            <a:prstGeom prst="wedgeEllipseCallout">
              <a:avLst>
                <a:gd name="adj1" fmla="val -105155"/>
                <a:gd name="adj2" fmla="val -2238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indent="457200" eaLnBrk="1" hangingPunct="1">
                <a:lnSpc>
                  <a:spcPct val="150000"/>
                </a:lnSpc>
                <a:defRPr/>
              </a:pPr>
              <a:r>
                <a:rPr lang="zh-CN" altLang="en-US" sz="2400" dirty="0">
                  <a:solidFill>
                    <a:srgbClr val="000000"/>
                  </a:solidFill>
                  <a:cs typeface="+mn-ea"/>
                  <a:sym typeface="+mn-lt"/>
                </a:rPr>
                <a:t>他们大声说话，我要大声告诉他们不许说了。</a:t>
              </a:r>
            </a:p>
          </p:txBody>
        </p:sp>
      </p:grp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9150" y="681038"/>
            <a:ext cx="21336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275" y="803278"/>
            <a:ext cx="361473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8"/>
          <p:cNvSpPr>
            <a:spLocks noChangeArrowheads="1"/>
          </p:cNvSpPr>
          <p:nvPr/>
        </p:nvSpPr>
        <p:spPr bwMode="auto">
          <a:xfrm>
            <a:off x="1787528" y="11715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情景导入</a:t>
            </a:r>
          </a:p>
        </p:txBody>
      </p:sp>
      <p:pic>
        <p:nvPicPr>
          <p:cNvPr id="1027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9317" y="1571625"/>
            <a:ext cx="3657599" cy="470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形标注 7"/>
          <p:cNvSpPr/>
          <p:nvPr/>
        </p:nvSpPr>
        <p:spPr bwMode="auto">
          <a:xfrm>
            <a:off x="6096003" y="792163"/>
            <a:ext cx="2881313" cy="2576512"/>
          </a:xfrm>
          <a:prstGeom prst="wedgeEllipseCallout">
            <a:avLst>
              <a:gd name="adj1" fmla="val -116866"/>
              <a:gd name="adj2" fmla="val 2619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indent="457200" eaLnBrk="1" hangingPunct="1">
              <a:lnSpc>
                <a:spcPct val="150000"/>
              </a:lnSpc>
              <a:defRPr/>
            </a:pPr>
            <a:r>
              <a:rPr lang="zh-CN" altLang="en-US" sz="3600" dirty="0">
                <a:solidFill>
                  <a:srgbClr val="000000"/>
                </a:solidFill>
                <a:cs typeface="+mn-ea"/>
                <a:sym typeface="+mn-lt"/>
              </a:rPr>
              <a:t>大家好！我是聪聪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355759" y="417250"/>
            <a:ext cx="2024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241553" y="2078041"/>
            <a:ext cx="7847013" cy="3571875"/>
            <a:chOff x="956132" y="2795115"/>
            <a:chExt cx="10461936" cy="3571875"/>
          </a:xfrm>
        </p:grpSpPr>
        <p:pic>
          <p:nvPicPr>
            <p:cNvPr id="20485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132" y="2795115"/>
              <a:ext cx="4762500" cy="3571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椭圆形标注 1"/>
            <p:cNvSpPr/>
            <p:nvPr/>
          </p:nvSpPr>
          <p:spPr bwMode="auto">
            <a:xfrm rot="353579">
              <a:off x="7286630" y="2949102"/>
              <a:ext cx="4131438" cy="2576513"/>
            </a:xfrm>
            <a:prstGeom prst="wedgeEllipseCallout">
              <a:avLst>
                <a:gd name="adj1" fmla="val -116866"/>
                <a:gd name="adj2" fmla="val 30319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indent="457200" eaLnBrk="1" hangingPunct="1">
                <a:lnSpc>
                  <a:spcPct val="150000"/>
                </a:lnSpc>
                <a:defRPr/>
              </a:pPr>
              <a:r>
                <a:rPr lang="zh-CN" altLang="en-US" sz="2400" dirty="0">
                  <a:solidFill>
                    <a:srgbClr val="000000"/>
                  </a:solidFill>
                  <a:cs typeface="+mn-ea"/>
                  <a:sym typeface="+mn-lt"/>
                </a:rPr>
                <a:t>大家都在学习呢，我们不要说话了，嘘！</a:t>
              </a:r>
            </a:p>
          </p:txBody>
        </p:sp>
      </p:grp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2975" y="455613"/>
            <a:ext cx="21336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41" y="698503"/>
            <a:ext cx="3614737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4" y="463832"/>
            <a:ext cx="2623929" cy="22112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图片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5163" y="1385888"/>
            <a:ext cx="7632700" cy="509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 2">
            <a:extLst>
              <a:ext uri="{FF2B5EF4-FFF2-40B4-BE49-F238E27FC236}"/>
            </a:extLst>
          </p:cNvPr>
          <p:cNvSpPr/>
          <p:nvPr/>
        </p:nvSpPr>
        <p:spPr>
          <a:xfrm>
            <a:off x="3813178" y="854078"/>
            <a:ext cx="4479925" cy="14319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4000" dirty="0">
                <a:solidFill>
                  <a:srgbClr val="FF0000"/>
                </a:solidFill>
                <a:cs typeface="+mn-ea"/>
                <a:sym typeface="+mn-lt"/>
              </a:rPr>
              <a:t>恭喜你们，</a:t>
            </a:r>
            <a:endParaRPr lang="en-US" altLang="zh-CN" sz="40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 eaLnBrk="1" hangingPunct="1">
              <a:defRPr/>
            </a:pPr>
            <a:r>
              <a:rPr lang="zh-CN" altLang="en-US" sz="4000" dirty="0">
                <a:solidFill>
                  <a:srgbClr val="FF0000"/>
                </a:solidFill>
                <a:cs typeface="+mn-ea"/>
                <a:sym typeface="+mn-lt"/>
              </a:rPr>
              <a:t>被评为优秀调音师！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643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846766" y="1593850"/>
            <a:ext cx="447198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有一天，聪聪在走廊里遇到了他的同学，于是聪聪就大声地喊：“你好，我们一起去玩吧！”恰好老师经过这里，老师对他说：“请不要大声说话！”聪聪记住了。</a:t>
            </a: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076" y="1130303"/>
            <a:ext cx="4601762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591414" y="1683708"/>
            <a:ext cx="452449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660033"/>
                </a:solidFill>
                <a:latin typeface="+mn-lt"/>
                <a:ea typeface="+mn-ea"/>
                <a:cs typeface="+mn-ea"/>
                <a:sym typeface="+mn-lt"/>
              </a:rPr>
              <a:t>上课了，老师叫聪聪回答问题，聪聪想起了老师的话</a:t>
            </a:r>
            <a:r>
              <a:rPr lang="en-US" altLang="zh-CN" sz="2800" dirty="0">
                <a:solidFill>
                  <a:srgbClr val="660033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800" dirty="0">
                <a:solidFill>
                  <a:srgbClr val="660033"/>
                </a:solidFill>
                <a:latin typeface="+mn-lt"/>
                <a:ea typeface="+mn-ea"/>
                <a:cs typeface="+mn-ea"/>
                <a:sym typeface="+mn-lt"/>
              </a:rPr>
              <a:t>不要大声说话，于是就用只有自己才能听到的声音回答老师的问题，老师又说：“请你大声一点。”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321" y="1425575"/>
            <a:ext cx="4425846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"/>
          <p:cNvSpPr>
            <a:spLocks noChangeArrowheads="1"/>
          </p:cNvSpPr>
          <p:nvPr/>
        </p:nvSpPr>
        <p:spPr bwMode="auto">
          <a:xfrm>
            <a:off x="4895850" y="1589091"/>
            <a:ext cx="517683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1" hangingPunct="1">
              <a:lnSpc>
                <a:spcPct val="150000"/>
              </a:lnSpc>
            </a:pPr>
            <a:r>
              <a:rPr lang="zh-CN" altLang="en-US" sz="36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聪聪有些糊涂了，到底该大声说话，还是小声说话？谁来告诉他？</a:t>
            </a:r>
            <a:endParaRPr lang="en-US" altLang="zh-CN" sz="36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457200" eaLnBrk="1" hangingPunct="1">
              <a:lnSpc>
                <a:spcPct val="150000"/>
              </a:lnSpc>
            </a:pPr>
            <a:endParaRPr lang="en-US" altLang="zh-CN" sz="24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0124" y="1589088"/>
            <a:ext cx="3604334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2162178" y="457200"/>
            <a:ext cx="224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我来帮帮忙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9925" y="1812925"/>
            <a:ext cx="4400550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463" y="3189288"/>
            <a:ext cx="27114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65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 rot="10800000" flipV="1">
            <a:off x="2444750" y="6351591"/>
            <a:ext cx="693738" cy="10318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65000"/>
                  <a:lumOff val="3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49" name="TextBox 30"/>
          <p:cNvSpPr txBox="1">
            <a:spLocks noChangeArrowheads="1"/>
          </p:cNvSpPr>
          <p:nvPr/>
        </p:nvSpPr>
        <p:spPr bwMode="auto">
          <a:xfrm rot="264498">
            <a:off x="2176463" y="3570291"/>
            <a:ext cx="192246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教室里面有点儿吵</a:t>
            </a:r>
            <a:endParaRPr lang="en-US" altLang="zh-CN" sz="3200" dirty="0">
              <a:solidFill>
                <a:srgbClr val="4040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爆炸形 2 1">
            <a:extLst>
              <a:ext uri="{FF2B5EF4-FFF2-40B4-BE49-F238E27FC236}"/>
            </a:extLst>
          </p:cNvPr>
          <p:cNvSpPr/>
          <p:nvPr/>
        </p:nvSpPr>
        <p:spPr>
          <a:xfrm>
            <a:off x="6680200" y="527050"/>
            <a:ext cx="2992438" cy="2260600"/>
          </a:xfrm>
          <a:prstGeom prst="irregularSeal2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大声关门的声音</a:t>
            </a:r>
          </a:p>
        </p:txBody>
      </p:sp>
      <p:sp>
        <p:nvSpPr>
          <p:cNvPr id="6151" name="文本框 16"/>
          <p:cNvSpPr txBox="1">
            <a:spLocks noChangeArrowheads="1"/>
          </p:cNvSpPr>
          <p:nvPr/>
        </p:nvSpPr>
        <p:spPr bwMode="auto">
          <a:xfrm>
            <a:off x="5140328" y="885828"/>
            <a:ext cx="9191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21cnjy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4050" y="3167066"/>
            <a:ext cx="5486400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爆炸形 2 2">
            <a:extLst>
              <a:ext uri="{FF2B5EF4-FFF2-40B4-BE49-F238E27FC236}"/>
            </a:extLst>
          </p:cNvPr>
          <p:cNvSpPr/>
          <p:nvPr/>
        </p:nvSpPr>
        <p:spPr>
          <a:xfrm>
            <a:off x="7277100" y="366716"/>
            <a:ext cx="2992438" cy="2262187"/>
          </a:xfrm>
          <a:prstGeom prst="irregularSeal2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大声讨论的声音</a:t>
            </a:r>
          </a:p>
        </p:txBody>
      </p:sp>
      <p:sp>
        <p:nvSpPr>
          <p:cNvPr id="2" name="矩形标注 1">
            <a:extLst>
              <a:ext uri="{FF2B5EF4-FFF2-40B4-BE49-F238E27FC236}"/>
            </a:extLst>
          </p:cNvPr>
          <p:cNvSpPr/>
          <p:nvPr/>
        </p:nvSpPr>
        <p:spPr>
          <a:xfrm>
            <a:off x="3724278" y="2371725"/>
            <a:ext cx="3776663" cy="755650"/>
          </a:xfrm>
          <a:prstGeom prst="wedgeRectCallout">
            <a:avLst>
              <a:gd name="adj1" fmla="val 3728"/>
              <a:gd name="adj2" fmla="val 7829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solidFill>
                  <a:schemeClr val="tx1"/>
                </a:solidFill>
                <a:cs typeface="+mn-ea"/>
                <a:sym typeface="+mn-lt"/>
              </a:rPr>
              <a:t>太吵了，听不清楚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375" y="2624138"/>
            <a:ext cx="4802188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圆角矩形标注 1">
            <a:extLst>
              <a:ext uri="{FF2B5EF4-FFF2-40B4-BE49-F238E27FC236}"/>
            </a:extLst>
          </p:cNvPr>
          <p:cNvSpPr/>
          <p:nvPr/>
        </p:nvSpPr>
        <p:spPr>
          <a:xfrm>
            <a:off x="3886203" y="1643066"/>
            <a:ext cx="3592513" cy="981075"/>
          </a:xfrm>
          <a:prstGeom prst="wedgeRoundRectCallout">
            <a:avLst>
              <a:gd name="adj1" fmla="val -30058"/>
              <a:gd name="adj2" fmla="val 92230"/>
              <a:gd name="adj3" fmla="val 16667"/>
            </a:avLst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椅子的声音太响了！</a:t>
            </a:r>
          </a:p>
        </p:txBody>
      </p:sp>
      <p:sp>
        <p:nvSpPr>
          <p:cNvPr id="4" name="爆炸形 2 3">
            <a:extLst>
              <a:ext uri="{FF2B5EF4-FFF2-40B4-BE49-F238E27FC236}"/>
            </a:extLst>
          </p:cNvPr>
          <p:cNvSpPr/>
          <p:nvPr/>
        </p:nvSpPr>
        <p:spPr>
          <a:xfrm>
            <a:off x="7675566" y="363538"/>
            <a:ext cx="2992437" cy="2260600"/>
          </a:xfrm>
          <a:prstGeom prst="irregularSeal2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大声搬东西的声音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928" y="1776416"/>
            <a:ext cx="5116513" cy="34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爆炸形 2 2">
            <a:extLst>
              <a:ext uri="{FF2B5EF4-FFF2-40B4-BE49-F238E27FC236}"/>
            </a:extLst>
          </p:cNvPr>
          <p:cNvSpPr/>
          <p:nvPr/>
        </p:nvSpPr>
        <p:spPr>
          <a:xfrm>
            <a:off x="7675566" y="363538"/>
            <a:ext cx="2992437" cy="2260600"/>
          </a:xfrm>
          <a:prstGeom prst="irregularSeal2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大声打闹的声音</a:t>
            </a:r>
          </a:p>
        </p:txBody>
      </p:sp>
      <p:sp>
        <p:nvSpPr>
          <p:cNvPr id="2" name="圆角矩形标注 1">
            <a:extLst>
              <a:ext uri="{FF2B5EF4-FFF2-40B4-BE49-F238E27FC236}"/>
            </a:extLst>
          </p:cNvPr>
          <p:cNvSpPr/>
          <p:nvPr/>
        </p:nvSpPr>
        <p:spPr>
          <a:xfrm>
            <a:off x="4081466" y="5194300"/>
            <a:ext cx="3101975" cy="742950"/>
          </a:xfrm>
          <a:prstGeom prst="wedgeRoundRectCallout">
            <a:avLst>
              <a:gd name="adj1" fmla="val 34467"/>
              <a:gd name="adj2" fmla="val -100000"/>
              <a:gd name="adj3" fmla="val 16667"/>
            </a:avLst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一到下课就很吵！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4il2k5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EB5981B5-AF0A-4F49-B576-9B13FD3057FA}" vid="{E35D42CE-C072-448B-96CC-725B96B3F131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387</Words>
  <Application>Microsoft Office PowerPoint</Application>
  <PresentationFormat>宽屏</PresentationFormat>
  <Paragraphs>50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Meiryo</vt:lpstr>
      <vt:lpstr>宋体</vt:lpstr>
      <vt:lpstr>微软雅黑</vt:lpstr>
      <vt:lpstr>Arial</vt:lpstr>
      <vt:lpstr>Calibri</vt:lpstr>
      <vt:lpstr>Calibri Light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2017-03-01T06:40:00Z</dcterms:created>
  <dcterms:modified xsi:type="dcterms:W3CDTF">2022-03-25T05:25:14Z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