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</p:sldMasterIdLst>
  <p:notesMasterIdLst>
    <p:notesMasterId r:id="rId28"/>
  </p:notesMasterIdLst>
  <p:sldIdLst>
    <p:sldId id="357" r:id="rId4"/>
    <p:sldId id="280" r:id="rId5"/>
    <p:sldId id="299" r:id="rId6"/>
    <p:sldId id="320" r:id="rId7"/>
    <p:sldId id="317" r:id="rId8"/>
    <p:sldId id="318" r:id="rId9"/>
    <p:sldId id="327" r:id="rId10"/>
    <p:sldId id="333" r:id="rId11"/>
    <p:sldId id="346" r:id="rId12"/>
    <p:sldId id="334" r:id="rId13"/>
    <p:sldId id="335" r:id="rId14"/>
    <p:sldId id="347" r:id="rId15"/>
    <p:sldId id="348" r:id="rId16"/>
    <p:sldId id="339" r:id="rId17"/>
    <p:sldId id="355" r:id="rId18"/>
    <p:sldId id="319" r:id="rId19"/>
    <p:sldId id="349" r:id="rId20"/>
    <p:sldId id="350" r:id="rId21"/>
    <p:sldId id="351" r:id="rId22"/>
    <p:sldId id="321" r:id="rId23"/>
    <p:sldId id="352" r:id="rId24"/>
    <p:sldId id="353" r:id="rId25"/>
    <p:sldId id="354" r:id="rId26"/>
    <p:sldId id="358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0000FF"/>
    <a:srgbClr val="FF66FF"/>
    <a:srgbClr val="FFFF00"/>
    <a:srgbClr val="66FFFF"/>
    <a:srgbClr val="66FF66"/>
    <a:srgbClr val="FF3300"/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9B932-324E-4A51-BB6B-0DE9EB7B03B9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85E4C-E28F-4C78-A3CE-4F956E584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004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5E4C-E28F-4C78-A3CE-4F956E58439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187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3389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40415-C421-4620-837E-96B428275C38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4003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27F42-5C82-4E5F-9D6C-AB20D69AE16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5987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19880-C934-449F-BCED-08D0C47ADB0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631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486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422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78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635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568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851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063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01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81799-E200-45EC-9F82-6EB69FA15808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6346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4906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757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197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01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4691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755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9010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077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399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1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79FD1-89FC-4113-9BFB-BBFCF695A3E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56567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9084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131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5586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116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225FE-7B64-4519-B0B6-773BF268B78A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7306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430E4-B703-488C-904F-8D76383358A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977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6D327-EA56-49FC-887B-8ABDE864F17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4277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E24DF-0A18-473B-A318-F4F27C12B3C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7196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280C8-5247-489E-8348-DA5792DC319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0813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00EDF-D0D4-43AE-AD49-05825F963E18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7581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400">
                <a:latin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2819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90772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7906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1524000" y="1556792"/>
            <a:ext cx="9144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zh-CN" altLang="en-US" sz="3200" b="1" dirty="0">
                <a:solidFill>
                  <a:schemeClr val="accent1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三单元  我们在公共场所</a:t>
            </a:r>
            <a:endParaRPr lang="en-US" altLang="zh-CN" sz="3200" b="1" dirty="0">
              <a:solidFill>
                <a:schemeClr val="accent1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4800" b="1" dirty="0">
                <a:solidFill>
                  <a:schemeClr val="accent1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4800" b="1" dirty="0">
                <a:solidFill>
                  <a:schemeClr val="accent1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4800" b="1" dirty="0">
                <a:solidFill>
                  <a:schemeClr val="accent1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课  这些是大家</a:t>
            </a:r>
            <a:r>
              <a:rPr lang="zh-CN" altLang="en-US" sz="4800" b="1" dirty="0">
                <a:solidFill>
                  <a:schemeClr val="accent1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endParaRPr lang="zh-CN" altLang="en-US" sz="4800" b="1" dirty="0">
              <a:solidFill>
                <a:schemeClr val="accent1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</a:pPr>
            <a:endParaRPr lang="zh-CN" altLang="en-US" sz="14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09468" y="4941168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6"/>
          <p:cNvSpPr txBox="1">
            <a:spLocks noChangeArrowheads="1"/>
          </p:cNvSpPr>
          <p:nvPr/>
        </p:nvSpPr>
        <p:spPr bwMode="auto">
          <a:xfrm>
            <a:off x="1992313" y="476250"/>
            <a:ext cx="3708400" cy="1016000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6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找一找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95776" y="2060576"/>
            <a:ext cx="48799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sz="4800" b="1" dirty="0">
                <a:latin typeface="+mn-ea"/>
                <a:ea typeface="+mn-ea"/>
              </a:rPr>
              <a:t>我们去观察一下，学校里的公物怎么样了？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711450" y="1484313"/>
          <a:ext cx="7056438" cy="5181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146"/>
                <a:gridCol w="2352146"/>
                <a:gridCol w="2352146"/>
              </a:tblGrid>
              <a:tr h="852922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/>
                        <a:t>它们怎么样了</a:t>
                      </a:r>
                      <a:endParaRPr lang="zh-CN" altLang="en-US" sz="2800" dirty="0"/>
                    </a:p>
                  </a:txBody>
                  <a:tcPr marL="91436" marR="91436" marT="45726" marB="45726" anchor="ctr"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6" marR="91436" marT="45726" marB="45726"/>
                </a:tc>
              </a:tr>
              <a:tr h="10059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水桶</a:t>
                      </a:r>
                      <a:endParaRPr lang="zh-CN" altLang="en-US" sz="2000" dirty="0"/>
                    </a:p>
                  </a:txBody>
                  <a:tcPr marL="91436" marR="91436" marT="45726" marB="45726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好                   （✔）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有损坏          （    ）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不能用了      （    ）</a:t>
                      </a:r>
                      <a:endParaRPr lang="zh-CN" altLang="en-US" sz="2000" dirty="0"/>
                    </a:p>
                  </a:txBody>
                  <a:tcPr marL="91436" marR="91436" marT="45726" marB="45726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大家用时很爱护</a:t>
                      </a:r>
                      <a:endParaRPr lang="zh-CN" altLang="en-US" sz="2000" dirty="0"/>
                    </a:p>
                  </a:txBody>
                  <a:tcPr marL="91436" marR="91436" marT="45726" marB="45726" anchor="ctr"/>
                </a:tc>
              </a:tr>
              <a:tr h="10059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乒乓球台</a:t>
                      </a:r>
                      <a:endParaRPr lang="zh-CN" altLang="en-US" sz="2000" dirty="0"/>
                    </a:p>
                  </a:txBody>
                  <a:tcPr marL="91436" marR="91436" marT="45726" marB="45726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好                   （    ）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有损坏          （✔）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不能用了      （    ）</a:t>
                      </a:r>
                      <a:endParaRPr lang="zh-CN" altLang="en-US" sz="20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有同学玩球的时候，用球拍敲球台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……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marL="91436" marR="91436" marT="45726" marB="45726" anchor="ctr"/>
                </a:tc>
              </a:tr>
              <a:tr h="1005970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好                   （</a:t>
                      </a:r>
                      <a:r>
                        <a:rPr lang="zh-CN" altLang="en-US" sz="2000" baseline="0" dirty="0" smtClean="0"/>
                        <a:t>    </a:t>
                      </a:r>
                      <a:r>
                        <a:rPr lang="zh-CN" altLang="en-US" sz="2000" dirty="0" smtClean="0"/>
                        <a:t>）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有损坏          （    ）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不能用了      （    ）</a:t>
                      </a:r>
                      <a:endParaRPr lang="zh-CN" altLang="en-US" sz="20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6" marR="91436" marT="45726" marB="45726"/>
                </a:tc>
              </a:tr>
              <a:tr h="1005970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好                   （</a:t>
                      </a:r>
                      <a:r>
                        <a:rPr lang="zh-CN" altLang="en-US" sz="2000" baseline="0" dirty="0" smtClean="0"/>
                        <a:t>     </a:t>
                      </a:r>
                      <a:r>
                        <a:rPr lang="zh-CN" altLang="en-US" sz="2000" dirty="0" smtClean="0"/>
                        <a:t>）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有损坏          （     ）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不能用了      （     ）</a:t>
                      </a:r>
                      <a:endParaRPr lang="zh-CN" altLang="en-US" sz="20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91436" marR="91436" marT="45726" marB="45726"/>
                </a:tc>
              </a:tr>
            </a:tbl>
          </a:graphicData>
        </a:graphic>
      </p:graphicFrame>
      <p:sp>
        <p:nvSpPr>
          <p:cNvPr id="15388" name="TextBox 6"/>
          <p:cNvSpPr txBox="1">
            <a:spLocks noChangeArrowheads="1"/>
          </p:cNvSpPr>
          <p:nvPr/>
        </p:nvSpPr>
        <p:spPr bwMode="auto">
          <a:xfrm>
            <a:off x="2279650" y="549276"/>
            <a:ext cx="7416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000" b="1"/>
              <a:t>   学校公物调查表       </a:t>
            </a:r>
            <a:r>
              <a:rPr lang="zh-CN" altLang="en-US" b="1"/>
              <a:t>调查人</a:t>
            </a:r>
            <a:r>
              <a:rPr lang="en-US" altLang="zh-CN" b="1"/>
              <a:t>_________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6"/>
          <p:cNvSpPr txBox="1">
            <a:spLocks noChangeArrowheads="1"/>
          </p:cNvSpPr>
          <p:nvPr/>
        </p:nvSpPr>
        <p:spPr bwMode="auto">
          <a:xfrm>
            <a:off x="2063750" y="549276"/>
            <a:ext cx="3384550" cy="1014413"/>
          </a:xfrm>
          <a:prstGeom prst="rect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6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说一说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40014" y="1773238"/>
            <a:ext cx="607218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sz="4800" b="1" dirty="0">
                <a:latin typeface="+mn-ea"/>
                <a:ea typeface="+mn-ea"/>
              </a:rPr>
              <a:t>学校里的公物怎么会变成这样子的呢？在</a:t>
            </a:r>
            <a:r>
              <a:rPr lang="en-US" altLang="zh-CN" sz="4800" b="1" dirty="0">
                <a:latin typeface="+mn-ea"/>
                <a:ea typeface="+mn-ea"/>
              </a:rPr>
              <a:t>《</a:t>
            </a:r>
            <a:r>
              <a:rPr lang="zh-CN" altLang="en-US" sz="4800" b="1" dirty="0">
                <a:latin typeface="+mn-ea"/>
                <a:ea typeface="+mn-ea"/>
              </a:rPr>
              <a:t>中小学生守则</a:t>
            </a:r>
            <a:r>
              <a:rPr lang="en-US" altLang="zh-CN" sz="4800" b="1" dirty="0">
                <a:latin typeface="+mn-ea"/>
                <a:ea typeface="+mn-ea"/>
              </a:rPr>
              <a:t>》</a:t>
            </a:r>
            <a:r>
              <a:rPr lang="zh-CN" altLang="en-US" sz="4800" b="1" dirty="0">
                <a:latin typeface="+mn-ea"/>
                <a:ea typeface="+mn-ea"/>
              </a:rPr>
              <a:t>中规定：爱护公共财物。我们应该怎么做呢？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351089" y="2997200"/>
            <a:ext cx="64293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华文琥珀" pitchFamily="2" charset="-122"/>
                <a:ea typeface="华文琥珀" pitchFamily="2" charset="-122"/>
              </a:rPr>
              <a:t>  四、我和公物</a:t>
            </a:r>
            <a:endParaRPr lang="en-US" altLang="zh-CN" sz="6000">
              <a:latin typeface="华文琥珀" pitchFamily="2" charset="-122"/>
              <a:ea typeface="华文琥珀" pitchFamily="2" charset="-122"/>
            </a:endParaRPr>
          </a:p>
          <a:p>
            <a:pPr algn="ctr" eaLnBrk="1" hangingPunct="1"/>
            <a:r>
              <a:rPr lang="zh-CN" altLang="en-US" sz="6000">
                <a:latin typeface="华文琥珀" pitchFamily="2" charset="-122"/>
                <a:ea typeface="华文琥珀" pitchFamily="2" charset="-122"/>
              </a:rPr>
              <a:t>的故事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C:\Users\Administrator\Desktop\新建文件夹 (2)\第14页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5914" y="692150"/>
            <a:ext cx="6408737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4" descr="tim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9589" y="1916114"/>
            <a:ext cx="3030537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云形标注 5"/>
          <p:cNvSpPr/>
          <p:nvPr/>
        </p:nvSpPr>
        <p:spPr>
          <a:xfrm>
            <a:off x="6167438" y="1557339"/>
            <a:ext cx="4176712" cy="3729037"/>
          </a:xfrm>
          <a:prstGeom prst="cloudCallout">
            <a:avLst>
              <a:gd name="adj1" fmla="val -100493"/>
              <a:gd name="adj2" fmla="val 778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32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Arial" charset="0"/>
              <a:buNone/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+mn-ea"/>
              </a:rPr>
              <a:t>请同学们进行模拟表演，体会公物损坏后的沮丧和无奈的心情。</a:t>
            </a:r>
          </a:p>
        </p:txBody>
      </p:sp>
      <p:sp>
        <p:nvSpPr>
          <p:cNvPr id="7" name="横卷形 6"/>
          <p:cNvSpPr/>
          <p:nvPr/>
        </p:nvSpPr>
        <p:spPr>
          <a:xfrm>
            <a:off x="2208214" y="260350"/>
            <a:ext cx="3887787" cy="1512888"/>
          </a:xfrm>
          <a:prstGeom prst="horizontalScroll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en-US" altLang="zh-CN" sz="60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60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演一演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4" descr="tim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4" y="1989139"/>
            <a:ext cx="287972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5303839" y="1196975"/>
            <a:ext cx="5113337" cy="3887788"/>
            <a:chOff x="3779838" y="1196974"/>
            <a:chExt cx="5112642" cy="3888209"/>
          </a:xfrm>
        </p:grpSpPr>
        <p:sp>
          <p:nvSpPr>
            <p:cNvPr id="6" name="云形标注 5"/>
            <p:cNvSpPr/>
            <p:nvPr/>
          </p:nvSpPr>
          <p:spPr>
            <a:xfrm>
              <a:off x="3779838" y="1196974"/>
              <a:ext cx="5112642" cy="3888209"/>
            </a:xfrm>
            <a:prstGeom prst="cloudCallout">
              <a:avLst>
                <a:gd name="adj1" fmla="val -71864"/>
                <a:gd name="adj2" fmla="val 33407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18438" name="TextBox 6"/>
            <p:cNvSpPr txBox="1">
              <a:spLocks noChangeArrowheads="1"/>
            </p:cNvSpPr>
            <p:nvPr/>
          </p:nvSpPr>
          <p:spPr bwMode="auto">
            <a:xfrm>
              <a:off x="4174752" y="1882824"/>
              <a:ext cx="4357688" cy="2554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/>
                <a:t>假如今天我们教室的课桌、黑板坏了，我们一起尝试一下写字不用课桌，听老师讲课不看黑板。</a:t>
              </a:r>
            </a:p>
          </p:txBody>
        </p:sp>
      </p:grpSp>
      <p:sp>
        <p:nvSpPr>
          <p:cNvPr id="7" name="横卷形 6"/>
          <p:cNvSpPr/>
          <p:nvPr/>
        </p:nvSpPr>
        <p:spPr>
          <a:xfrm>
            <a:off x="2208214" y="188913"/>
            <a:ext cx="3563937" cy="1295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6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试一试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7" descr="234483-1609241944149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050" y="1773239"/>
            <a:ext cx="4897438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横卷形 13"/>
          <p:cNvSpPr/>
          <p:nvPr/>
        </p:nvSpPr>
        <p:spPr>
          <a:xfrm>
            <a:off x="1992313" y="188914"/>
            <a:ext cx="8496300" cy="1368425"/>
          </a:xfrm>
          <a:prstGeom prst="horizontalScroll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zh-CN" altLang="en-US" sz="5400" dirty="0">
                <a:solidFill>
                  <a:schemeClr val="tx1"/>
                </a:solidFill>
                <a:latin typeface="华文彩云" pitchFamily="2" charset="-122"/>
                <a:ea typeface="华文彩云" pitchFamily="2" charset="-122"/>
              </a:rPr>
              <a:t>学 生 和 同 桌 相 互 交 流</a:t>
            </a:r>
          </a:p>
        </p:txBody>
      </p:sp>
      <p:sp>
        <p:nvSpPr>
          <p:cNvPr id="15" name="椭圆 14"/>
          <p:cNvSpPr/>
          <p:nvPr/>
        </p:nvSpPr>
        <p:spPr>
          <a:xfrm>
            <a:off x="1992313" y="2060576"/>
            <a:ext cx="1295400" cy="4176713"/>
          </a:xfrm>
          <a:prstGeom prst="ellipse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r>
              <a:rPr lang="zh-CN" altLang="en-US" sz="6000" dirty="0">
                <a:latin typeface="华文琥珀" pitchFamily="2" charset="-122"/>
                <a:ea typeface="华文琥珀" pitchFamily="2" charset="-122"/>
              </a:rPr>
              <a:t>谈体验</a:t>
            </a:r>
            <a:endParaRPr lang="en-US" altLang="zh-CN" sz="6000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832850" y="2060575"/>
            <a:ext cx="1295400" cy="4103688"/>
          </a:xfrm>
          <a:prstGeom prst="ellipse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r>
              <a:rPr lang="zh-CN" altLang="en-US" sz="6000" dirty="0">
                <a:latin typeface="华文琥珀" pitchFamily="2" charset="-122"/>
                <a:ea typeface="华文琥珀" pitchFamily="2" charset="-122"/>
              </a:rPr>
              <a:t>谈感受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4" descr="tim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625" y="1989138"/>
            <a:ext cx="2757488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5880101" y="1196975"/>
            <a:ext cx="4608513" cy="4319588"/>
            <a:chOff x="4356100" y="1196751"/>
            <a:chExt cx="4608388" cy="4320481"/>
          </a:xfrm>
        </p:grpSpPr>
        <p:sp>
          <p:nvSpPr>
            <p:cNvPr id="6" name="云形标注 5"/>
            <p:cNvSpPr/>
            <p:nvPr/>
          </p:nvSpPr>
          <p:spPr>
            <a:xfrm>
              <a:off x="4356100" y="1196751"/>
              <a:ext cx="4608388" cy="4320481"/>
            </a:xfrm>
            <a:prstGeom prst="cloudCallout">
              <a:avLst>
                <a:gd name="adj1" fmla="val -89616"/>
                <a:gd name="adj2" fmla="val 15662"/>
              </a:avLst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0486" name="TextBox 6"/>
            <p:cNvSpPr txBox="1">
              <a:spLocks noChangeArrowheads="1"/>
            </p:cNvSpPr>
            <p:nvPr/>
          </p:nvSpPr>
          <p:spPr bwMode="auto">
            <a:xfrm>
              <a:off x="4932040" y="1844824"/>
              <a:ext cx="3672408" cy="3046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/>
                <a:t>学校的公物和我们的学习息息相关，我们谁都离不开他们，请同学们说一说你和公物之间发生的故事。</a:t>
              </a:r>
            </a:p>
          </p:txBody>
        </p:sp>
      </p:grpSp>
      <p:sp>
        <p:nvSpPr>
          <p:cNvPr id="7" name="横卷形 6"/>
          <p:cNvSpPr/>
          <p:nvPr/>
        </p:nvSpPr>
        <p:spPr>
          <a:xfrm>
            <a:off x="2063750" y="188914"/>
            <a:ext cx="4032250" cy="1512887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en-US" altLang="zh-CN" sz="60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60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讲一讲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711451" y="2420939"/>
            <a:ext cx="700087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8000">
                <a:solidFill>
                  <a:srgbClr val="0000FF"/>
                </a:solidFill>
                <a:latin typeface="华文琥珀" pitchFamily="2" charset="-122"/>
                <a:ea typeface="华文琥珀" pitchFamily="2" charset="-122"/>
              </a:rPr>
              <a:t>五、大家一起来爱护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711450" y="2420939"/>
            <a:ext cx="6807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8000" b="1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一、谈话导入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15480" y="1556792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EFEFE"/>
                </a:solidFill>
              </a:rPr>
              <a:t>https://www.ypppt.com/</a:t>
            </a:r>
            <a:endParaRPr lang="zh-CN" altLang="en-US" sz="14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4" descr="tim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9" y="1844676"/>
            <a:ext cx="266382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4583113" y="1125539"/>
            <a:ext cx="5689600" cy="2085975"/>
            <a:chOff x="3059113" y="1125538"/>
            <a:chExt cx="5689351" cy="2085975"/>
          </a:xfrm>
        </p:grpSpPr>
        <p:sp>
          <p:nvSpPr>
            <p:cNvPr id="6" name="云形标注 5"/>
            <p:cNvSpPr/>
            <p:nvPr/>
          </p:nvSpPr>
          <p:spPr>
            <a:xfrm>
              <a:off x="3059113" y="1125538"/>
              <a:ext cx="5689351" cy="2085975"/>
            </a:xfrm>
            <a:prstGeom prst="cloudCallout">
              <a:avLst>
                <a:gd name="adj1" fmla="val -63336"/>
                <a:gd name="adj2" fmla="val 28041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4580" name="TextBox 6"/>
            <p:cNvSpPr txBox="1">
              <a:spLocks noChangeArrowheads="1"/>
            </p:cNvSpPr>
            <p:nvPr/>
          </p:nvSpPr>
          <p:spPr bwMode="auto">
            <a:xfrm>
              <a:off x="3635350" y="1484313"/>
              <a:ext cx="4968658" cy="1385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  <a:defRPr/>
              </a:pPr>
              <a:r>
                <a:rPr lang="zh-CN" altLang="en-US" sz="2800" b="1" dirty="0">
                  <a:latin typeface="+mn-ea"/>
                  <a:ea typeface="+mn-ea"/>
                </a:rPr>
                <a:t>请同学们打开课本第</a:t>
              </a:r>
              <a:r>
                <a:rPr lang="en-US" altLang="zh-CN" sz="2800" b="1" dirty="0">
                  <a:latin typeface="+mn-ea"/>
                  <a:ea typeface="+mn-ea"/>
                </a:rPr>
                <a:t>37</a:t>
              </a:r>
              <a:r>
                <a:rPr lang="zh-CN" altLang="en-US" sz="2800" b="1" dirty="0">
                  <a:latin typeface="+mn-ea"/>
                  <a:ea typeface="+mn-ea"/>
                </a:rPr>
                <a:t>页，看看图中的这些小朋友正在做什么，并评价他们的做法。</a:t>
              </a:r>
            </a:p>
          </p:txBody>
        </p:sp>
      </p:grpSp>
      <p:grpSp>
        <p:nvGrpSpPr>
          <p:cNvPr id="3" name="组合 11"/>
          <p:cNvGrpSpPr>
            <a:grpSpLocks/>
          </p:cNvGrpSpPr>
          <p:nvPr/>
        </p:nvGrpSpPr>
        <p:grpSpPr bwMode="auto">
          <a:xfrm>
            <a:off x="4943476" y="3213100"/>
            <a:ext cx="5256213" cy="1657350"/>
            <a:chOff x="3419475" y="3212976"/>
            <a:chExt cx="5256981" cy="1657350"/>
          </a:xfrm>
        </p:grpSpPr>
        <p:sp>
          <p:nvSpPr>
            <p:cNvPr id="7" name="云形标注 6"/>
            <p:cNvSpPr/>
            <p:nvPr/>
          </p:nvSpPr>
          <p:spPr>
            <a:xfrm>
              <a:off x="3419475" y="3212976"/>
              <a:ext cx="5256981" cy="1657350"/>
            </a:xfrm>
            <a:prstGeom prst="cloudCallout">
              <a:avLst>
                <a:gd name="adj1" fmla="val -69633"/>
                <a:gd name="adj2" fmla="val -22189"/>
              </a:avLst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2538" name="TextBox 7"/>
            <p:cNvSpPr txBox="1">
              <a:spLocks noChangeArrowheads="1"/>
            </p:cNvSpPr>
            <p:nvPr/>
          </p:nvSpPr>
          <p:spPr bwMode="auto">
            <a:xfrm>
              <a:off x="4139952" y="3356992"/>
              <a:ext cx="4320802" cy="138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/>
                <a:t>在我们班里有没有类似的事情发生呢？你发现后是怎么做的？</a:t>
              </a:r>
            </a:p>
          </p:txBody>
        </p:sp>
      </p:grpSp>
      <p:grpSp>
        <p:nvGrpSpPr>
          <p:cNvPr id="4" name="组合 12"/>
          <p:cNvGrpSpPr>
            <a:grpSpLocks/>
          </p:cNvGrpSpPr>
          <p:nvPr/>
        </p:nvGrpSpPr>
        <p:grpSpPr bwMode="auto">
          <a:xfrm>
            <a:off x="5016501" y="4941888"/>
            <a:ext cx="5184775" cy="1439862"/>
            <a:chOff x="3491880" y="4941169"/>
            <a:chExt cx="5184973" cy="1440160"/>
          </a:xfrm>
        </p:grpSpPr>
        <p:sp>
          <p:nvSpPr>
            <p:cNvPr id="9" name="云形标注 8"/>
            <p:cNvSpPr/>
            <p:nvPr/>
          </p:nvSpPr>
          <p:spPr>
            <a:xfrm>
              <a:off x="3491880" y="4941169"/>
              <a:ext cx="5184973" cy="1440160"/>
            </a:xfrm>
            <a:prstGeom prst="cloudCallout">
              <a:avLst>
                <a:gd name="adj1" fmla="val -72021"/>
                <a:gd name="adj2" fmla="val -72232"/>
              </a:avLst>
            </a:prstGeom>
            <a:solidFill>
              <a:srgbClr val="66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22536" name="TextBox 9"/>
            <p:cNvSpPr txBox="1">
              <a:spLocks noChangeArrowheads="1"/>
            </p:cNvSpPr>
            <p:nvPr/>
          </p:nvSpPr>
          <p:spPr bwMode="auto">
            <a:xfrm>
              <a:off x="4067944" y="5157192"/>
              <a:ext cx="4248224" cy="95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/>
                <a:t>在我们班里谁最爱护公物，他是怎么做的？</a:t>
              </a: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774825" y="188913"/>
            <a:ext cx="3816350" cy="1223962"/>
          </a:xfrm>
          <a:prstGeom prst="horizontalScroll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en-US" altLang="zh-CN" sz="60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60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议一议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/>
          <p:cNvSpPr/>
          <p:nvPr/>
        </p:nvSpPr>
        <p:spPr>
          <a:xfrm>
            <a:off x="2782889" y="333376"/>
            <a:ext cx="6626225" cy="5688013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6000" b="1" dirty="0">
              <a:solidFill>
                <a:srgbClr val="0000FF"/>
              </a:solidFill>
            </a:endParaRPr>
          </a:p>
          <a:p>
            <a:pPr>
              <a:buFont typeface="Arial" charset="0"/>
              <a:buNone/>
              <a:defRPr/>
            </a:pPr>
            <a:r>
              <a:rPr lang="zh-CN" altLang="en-US" sz="6000" b="1" dirty="0">
                <a:solidFill>
                  <a:srgbClr val="0000FF"/>
                </a:solidFill>
              </a:rPr>
              <a:t>我们都要做爱护公物的小学生。</a:t>
            </a:r>
          </a:p>
          <a:p>
            <a:pPr algn="ctr">
              <a:buFont typeface="Arial" charset="0"/>
              <a:buNone/>
              <a:defRPr/>
            </a:pPr>
            <a:endParaRPr lang="zh-CN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/>
          <p:cNvSpPr/>
          <p:nvPr/>
        </p:nvSpPr>
        <p:spPr>
          <a:xfrm>
            <a:off x="2279650" y="188914"/>
            <a:ext cx="3600450" cy="11509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en-US" altLang="zh-CN" sz="6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6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学一学</a:t>
            </a:r>
          </a:p>
        </p:txBody>
      </p:sp>
      <p:sp>
        <p:nvSpPr>
          <p:cNvPr id="12" name="竖卷形 11"/>
          <p:cNvSpPr/>
          <p:nvPr/>
        </p:nvSpPr>
        <p:spPr>
          <a:xfrm>
            <a:off x="2208213" y="1628775"/>
            <a:ext cx="7885112" cy="4464050"/>
          </a:xfrm>
          <a:prstGeom prst="verticalScroll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32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爱护公物人人夸</a:t>
            </a:r>
            <a:r>
              <a:rPr lang="en-US" altLang="zh-CN" sz="32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》</a:t>
            </a:r>
          </a:p>
          <a:p>
            <a:pPr algn="ctr">
              <a:buFont typeface="Arial" charset="0"/>
              <a:buNone/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小朋友，讲文明，爱护公物我能行。</a:t>
            </a:r>
          </a:p>
          <a:p>
            <a:pPr algn="ctr">
              <a:buFont typeface="Arial" charset="0"/>
              <a:buNone/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不在桌上乱刻画，挪动桌椅要小心。</a:t>
            </a:r>
          </a:p>
          <a:p>
            <a:pPr algn="ctr">
              <a:buFont typeface="Arial" charset="0"/>
              <a:buNone/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开门开窗轻手脚，一砖一墙都爱护。</a:t>
            </a:r>
          </a:p>
          <a:p>
            <a:pPr algn="ctr">
              <a:buFont typeface="Arial" charset="0"/>
              <a:buNone/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雪白墙壁不留痕，扶手栏杆常清洁。</a:t>
            </a:r>
          </a:p>
          <a:p>
            <a:pPr algn="ctr">
              <a:buFont typeface="Arial" charset="0"/>
              <a:buNone/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花草树木不攀折，爱护公物人人夸。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/>
          <p:cNvSpPr/>
          <p:nvPr/>
        </p:nvSpPr>
        <p:spPr>
          <a:xfrm>
            <a:off x="2135189" y="188913"/>
            <a:ext cx="2160587" cy="1295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zh-CN" altLang="en-US" sz="6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小结</a:t>
            </a:r>
          </a:p>
        </p:txBody>
      </p:sp>
      <p:sp>
        <p:nvSpPr>
          <p:cNvPr id="12" name="竖卷形 11"/>
          <p:cNvSpPr/>
          <p:nvPr/>
        </p:nvSpPr>
        <p:spPr>
          <a:xfrm>
            <a:off x="3863976" y="765176"/>
            <a:ext cx="6443663" cy="5732463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公物是为我们大家服务的，也需要我们大家共同爱护。轻轻地摆放桌椅、轻轻地开关门窗等事情看起来小，看起来简单，可是意义却十分重大，也是我们美好心灵的外在表现。我相信我们班的小朋友人美、心更美，让我们行动起来，爱护公物，从我做起，从身边小事做起，让校园在我们每个小朋友的精心呵护下变得更加美丽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483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510525" y="203518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pic>
        <p:nvPicPr>
          <p:cNvPr id="5122" name="图片 4" descr="tim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851" y="1341438"/>
            <a:ext cx="2716213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7" descr="234483-1609241944149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725" y="3213101"/>
            <a:ext cx="35639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5159376" y="549275"/>
            <a:ext cx="3870325" cy="1295400"/>
            <a:chOff x="3635375" y="549275"/>
            <a:chExt cx="3870325" cy="1295400"/>
          </a:xfrm>
        </p:grpSpPr>
        <p:sp>
          <p:nvSpPr>
            <p:cNvPr id="13" name="矩形标注 12"/>
            <p:cNvSpPr/>
            <p:nvPr/>
          </p:nvSpPr>
          <p:spPr>
            <a:xfrm>
              <a:off x="3635375" y="549275"/>
              <a:ext cx="3870325" cy="1295400"/>
            </a:xfrm>
            <a:prstGeom prst="wedgeRectCallout">
              <a:avLst>
                <a:gd name="adj1" fmla="val -82202"/>
                <a:gd name="adj2" fmla="val 113179"/>
              </a:avLst>
            </a:prstGeom>
            <a:solidFill>
              <a:srgbClr val="66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5138" name="TextBox 13"/>
            <p:cNvSpPr txBox="1">
              <a:spLocks noChangeArrowheads="1"/>
            </p:cNvSpPr>
            <p:nvPr/>
          </p:nvSpPr>
          <p:spPr bwMode="auto">
            <a:xfrm>
              <a:off x="3779838" y="692150"/>
              <a:ext cx="3571875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/>
                <a:t>同学们，你们知道哪些物品是供我们大家使用的吗？从我们周围找一找，看谁找得多。</a:t>
              </a:r>
            </a:p>
          </p:txBody>
        </p:sp>
      </p:grpSp>
      <p:grpSp>
        <p:nvGrpSpPr>
          <p:cNvPr id="3" name="组合 16"/>
          <p:cNvGrpSpPr>
            <a:grpSpLocks/>
          </p:cNvGrpSpPr>
          <p:nvPr/>
        </p:nvGrpSpPr>
        <p:grpSpPr bwMode="auto">
          <a:xfrm>
            <a:off x="5808663" y="2997200"/>
            <a:ext cx="1439862" cy="503238"/>
            <a:chOff x="4284663" y="2997200"/>
            <a:chExt cx="1439862" cy="503238"/>
          </a:xfrm>
        </p:grpSpPr>
        <p:sp>
          <p:nvSpPr>
            <p:cNvPr id="6" name="矩形标注 5"/>
            <p:cNvSpPr/>
            <p:nvPr/>
          </p:nvSpPr>
          <p:spPr>
            <a:xfrm>
              <a:off x="4284663" y="2997200"/>
              <a:ext cx="1439862" cy="503238"/>
            </a:xfrm>
            <a:prstGeom prst="wedgeRectCallout">
              <a:avLst>
                <a:gd name="adj1" fmla="val 73870"/>
                <a:gd name="adj2" fmla="val 86993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5136" name="TextBox 6"/>
            <p:cNvSpPr txBox="1">
              <a:spLocks noChangeArrowheads="1"/>
            </p:cNvSpPr>
            <p:nvPr/>
          </p:nvSpPr>
          <p:spPr bwMode="auto">
            <a:xfrm>
              <a:off x="4284663" y="3068638"/>
              <a:ext cx="11430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/>
                <a:t>课桌</a:t>
              </a:r>
            </a:p>
          </p:txBody>
        </p:sp>
      </p:grpSp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8239125" y="2276476"/>
            <a:ext cx="1817688" cy="720725"/>
            <a:chOff x="6715125" y="2276475"/>
            <a:chExt cx="1817688" cy="720725"/>
          </a:xfrm>
        </p:grpSpPr>
        <p:sp>
          <p:nvSpPr>
            <p:cNvPr id="8" name="矩形标注 7"/>
            <p:cNvSpPr/>
            <p:nvPr/>
          </p:nvSpPr>
          <p:spPr>
            <a:xfrm>
              <a:off x="6715125" y="2276475"/>
              <a:ext cx="1817688" cy="720725"/>
            </a:xfrm>
            <a:prstGeom prst="wedgeRectCallout">
              <a:avLst>
                <a:gd name="adj1" fmla="val -4732"/>
                <a:gd name="adj2" fmla="val 111517"/>
              </a:avLst>
            </a:prstGeom>
            <a:solidFill>
              <a:srgbClr val="66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5134" name="TextBox 8"/>
            <p:cNvSpPr txBox="1">
              <a:spLocks noChangeArrowheads="1"/>
            </p:cNvSpPr>
            <p:nvPr/>
          </p:nvSpPr>
          <p:spPr bwMode="auto">
            <a:xfrm>
              <a:off x="6948488" y="2349500"/>
              <a:ext cx="128587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/>
                <a:t>教室里</a:t>
              </a:r>
              <a:endParaRPr lang="en-US" altLang="zh-CN" b="1"/>
            </a:p>
            <a:p>
              <a:pPr algn="ctr" eaLnBrk="1" hangingPunct="1"/>
              <a:r>
                <a:rPr lang="zh-CN" altLang="en-US" b="1"/>
                <a:t>的空调</a:t>
              </a:r>
            </a:p>
          </p:txBody>
        </p:sp>
      </p:grpSp>
      <p:grpSp>
        <p:nvGrpSpPr>
          <p:cNvPr id="5" name="组合 18"/>
          <p:cNvGrpSpPr>
            <a:grpSpLocks/>
          </p:cNvGrpSpPr>
          <p:nvPr/>
        </p:nvGrpSpPr>
        <p:grpSpPr bwMode="auto">
          <a:xfrm>
            <a:off x="6024564" y="4437063"/>
            <a:ext cx="935037" cy="647700"/>
            <a:chOff x="4500563" y="4437063"/>
            <a:chExt cx="935037" cy="647700"/>
          </a:xfrm>
        </p:grpSpPr>
        <p:sp>
          <p:nvSpPr>
            <p:cNvPr id="11" name="矩形标注 10"/>
            <p:cNvSpPr/>
            <p:nvPr/>
          </p:nvSpPr>
          <p:spPr>
            <a:xfrm>
              <a:off x="4500563" y="4437063"/>
              <a:ext cx="935037" cy="647700"/>
            </a:xfrm>
            <a:prstGeom prst="wedgeRectCallout">
              <a:avLst>
                <a:gd name="adj1" fmla="val 121619"/>
                <a:gd name="adj2" fmla="val 35366"/>
              </a:avLst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5132" name="TextBox 11"/>
            <p:cNvSpPr txBox="1">
              <a:spLocks noChangeArrowheads="1"/>
            </p:cNvSpPr>
            <p:nvPr/>
          </p:nvSpPr>
          <p:spPr bwMode="auto">
            <a:xfrm>
              <a:off x="4643438" y="4437063"/>
              <a:ext cx="792162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/>
                <a:t>清扫工具</a:t>
              </a:r>
            </a:p>
          </p:txBody>
        </p:sp>
      </p:grpSp>
      <p:grpSp>
        <p:nvGrpSpPr>
          <p:cNvPr id="7" name="组合 19"/>
          <p:cNvGrpSpPr>
            <a:grpSpLocks/>
          </p:cNvGrpSpPr>
          <p:nvPr/>
        </p:nvGrpSpPr>
        <p:grpSpPr bwMode="auto">
          <a:xfrm>
            <a:off x="8543925" y="5876926"/>
            <a:ext cx="1512888" cy="720725"/>
            <a:chOff x="7019925" y="5876925"/>
            <a:chExt cx="1512888" cy="720725"/>
          </a:xfrm>
        </p:grpSpPr>
        <p:sp>
          <p:nvSpPr>
            <p:cNvPr id="14" name="矩形标注 13"/>
            <p:cNvSpPr/>
            <p:nvPr/>
          </p:nvSpPr>
          <p:spPr>
            <a:xfrm>
              <a:off x="7019925" y="5876925"/>
              <a:ext cx="1512888" cy="720725"/>
            </a:xfrm>
            <a:prstGeom prst="wedgeRectCallout">
              <a:avLst>
                <a:gd name="adj1" fmla="val 6042"/>
                <a:gd name="adj2" fmla="val -96232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charset="0"/>
                <a:buNone/>
                <a:defRPr/>
              </a:pPr>
              <a:endParaRPr lang="zh-CN" altLang="en-US"/>
            </a:p>
          </p:txBody>
        </p:sp>
        <p:sp>
          <p:nvSpPr>
            <p:cNvPr id="5130" name="TextBox 15"/>
            <p:cNvSpPr txBox="1">
              <a:spLocks noChangeArrowheads="1"/>
            </p:cNvSpPr>
            <p:nvPr/>
          </p:nvSpPr>
          <p:spPr bwMode="auto">
            <a:xfrm>
              <a:off x="7164388" y="5949950"/>
              <a:ext cx="12954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/>
                <a:t>微机室里的电脑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24126" y="2214564"/>
            <a:ext cx="66976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8000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二、学校里的公物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71813" y="1196975"/>
            <a:ext cx="573405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sz="3600" b="1" dirty="0">
                <a:solidFill>
                  <a:srgbClr val="002060"/>
                </a:solidFill>
                <a:latin typeface="+mn-ea"/>
                <a:ea typeface="+mn-ea"/>
              </a:rPr>
              <a:t>    听了大家的发言，老师感到很高兴，你们能找到这么多供我们大家使用的物品，你们真棒！下面，请同学们打开课本第</a:t>
            </a:r>
            <a:r>
              <a:rPr lang="en-US" altLang="zh-CN" sz="3600" b="1" dirty="0">
                <a:solidFill>
                  <a:srgbClr val="002060"/>
                </a:solidFill>
                <a:latin typeface="+mn-ea"/>
                <a:ea typeface="+mn-ea"/>
              </a:rPr>
              <a:t>34</a:t>
            </a:r>
            <a:r>
              <a:rPr lang="zh-CN" altLang="en-US" sz="3600" b="1" dirty="0">
                <a:solidFill>
                  <a:srgbClr val="002060"/>
                </a:solidFill>
                <a:latin typeface="+mn-ea"/>
                <a:ea typeface="+mn-ea"/>
              </a:rPr>
              <a:t>页，看看图中同学正在干什么，说说他们正在使用哪些公物。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竖卷形 14"/>
          <p:cNvSpPr/>
          <p:nvPr/>
        </p:nvSpPr>
        <p:spPr>
          <a:xfrm>
            <a:off x="4595814" y="2857500"/>
            <a:ext cx="2879725" cy="93503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zh-CN" altLang="en-US" sz="4400" b="1" dirty="0">
                <a:solidFill>
                  <a:schemeClr val="tx1"/>
                </a:solidFill>
                <a:latin typeface="华文彩云" pitchFamily="2" charset="-122"/>
                <a:ea typeface="华文彩云" pitchFamily="2" charset="-122"/>
              </a:rPr>
              <a:t>交流探讨</a:t>
            </a:r>
          </a:p>
        </p:txBody>
      </p:sp>
      <p:sp>
        <p:nvSpPr>
          <p:cNvPr id="10244" name="TextBox 15"/>
          <p:cNvSpPr txBox="1">
            <a:spLocks noChangeArrowheads="1"/>
          </p:cNvSpPr>
          <p:nvPr/>
        </p:nvSpPr>
        <p:spPr bwMode="auto">
          <a:xfrm>
            <a:off x="5310188" y="428626"/>
            <a:ext cx="200025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你说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10188" y="4143375"/>
            <a:ext cx="19288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我说</a:t>
            </a:r>
            <a:endParaRPr lang="zh-CN" altLang="en-US" sz="6000" b="1">
              <a:latin typeface="华文琥珀" pitchFamily="2" charset="-122"/>
              <a:ea typeface="华文琥珀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4151314" y="2276476"/>
            <a:ext cx="45370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sz="3600" b="1" dirty="0">
                <a:latin typeface="+mn-ea"/>
                <a:ea typeface="+mn-ea"/>
              </a:rPr>
              <a:t>    那么，学校、教室还有哪些公物给大家的生活和学习带来了便利？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7" descr="234483-1609241944149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514" y="1700213"/>
            <a:ext cx="4581525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横卷形 13"/>
          <p:cNvSpPr/>
          <p:nvPr/>
        </p:nvSpPr>
        <p:spPr>
          <a:xfrm>
            <a:off x="1992313" y="188914"/>
            <a:ext cx="8496300" cy="1368425"/>
          </a:xfrm>
          <a:prstGeom prst="horizontalScroll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zh-CN" altLang="en-US" sz="5400" dirty="0">
                <a:solidFill>
                  <a:schemeClr val="tx1"/>
                </a:solidFill>
                <a:latin typeface="华文彩云" pitchFamily="2" charset="-122"/>
                <a:ea typeface="华文彩云" pitchFamily="2" charset="-122"/>
              </a:rPr>
              <a:t>学 生 和 同 桌 相 互 交 流</a:t>
            </a:r>
          </a:p>
        </p:txBody>
      </p:sp>
      <p:sp>
        <p:nvSpPr>
          <p:cNvPr id="15" name="椭圆 14"/>
          <p:cNvSpPr/>
          <p:nvPr/>
        </p:nvSpPr>
        <p:spPr>
          <a:xfrm>
            <a:off x="1992313" y="1844676"/>
            <a:ext cx="1295400" cy="4392613"/>
          </a:xfrm>
          <a:prstGeom prst="ellipse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r>
              <a:rPr lang="zh-CN" altLang="en-US" sz="6000" dirty="0">
                <a:latin typeface="华文琥珀" pitchFamily="2" charset="-122"/>
                <a:ea typeface="华文琥珀" pitchFamily="2" charset="-122"/>
              </a:rPr>
              <a:t>你       </a:t>
            </a:r>
            <a:endParaRPr lang="en-US" altLang="zh-CN" sz="6000" dirty="0">
              <a:latin typeface="华文琥珀" pitchFamily="2" charset="-122"/>
              <a:ea typeface="华文琥珀" pitchFamily="2" charset="-122"/>
            </a:endParaRPr>
          </a:p>
          <a:p>
            <a:pPr>
              <a:buFont typeface="Arial" charset="0"/>
              <a:buNone/>
              <a:defRPr/>
            </a:pPr>
            <a:r>
              <a:rPr lang="zh-CN" altLang="en-US" sz="6000" dirty="0">
                <a:latin typeface="华文琥珀" pitchFamily="2" charset="-122"/>
                <a:ea typeface="华文琥珀" pitchFamily="2" charset="-122"/>
              </a:rPr>
              <a:t>说</a:t>
            </a:r>
          </a:p>
        </p:txBody>
      </p:sp>
      <p:sp>
        <p:nvSpPr>
          <p:cNvPr id="16" name="椭圆 15"/>
          <p:cNvSpPr/>
          <p:nvPr/>
        </p:nvSpPr>
        <p:spPr>
          <a:xfrm>
            <a:off x="8975725" y="1700213"/>
            <a:ext cx="1081088" cy="4392612"/>
          </a:xfrm>
          <a:prstGeom prst="ellipse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r>
              <a:rPr lang="zh-CN" altLang="en-US" sz="6000" dirty="0">
                <a:latin typeface="华文琥珀" pitchFamily="2" charset="-122"/>
                <a:ea typeface="华文琥珀" pitchFamily="2" charset="-122"/>
              </a:rPr>
              <a:t>我       </a:t>
            </a:r>
            <a:endParaRPr lang="en-US" altLang="zh-CN" sz="6000" dirty="0">
              <a:latin typeface="华文琥珀" pitchFamily="2" charset="-122"/>
              <a:ea typeface="华文琥珀" pitchFamily="2" charset="-122"/>
            </a:endParaRPr>
          </a:p>
          <a:p>
            <a:pPr>
              <a:buFont typeface="Arial" charset="0"/>
              <a:buNone/>
              <a:defRPr/>
            </a:pPr>
            <a:r>
              <a:rPr lang="zh-CN" altLang="en-US" sz="6000" dirty="0">
                <a:latin typeface="华文琥珀" pitchFamily="2" charset="-122"/>
                <a:ea typeface="华文琥珀" pitchFamily="2" charset="-122"/>
              </a:rPr>
              <a:t>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782888" y="2205039"/>
            <a:ext cx="669766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8000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三、身边的公物还好吗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主题2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E9F0B80B-B96A-4731-A4DA-BAC06D0E0FC1}" vid="{80F2650A-E4BD-4418-B5BD-57970E2A2F29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2569</TotalTime>
  <Words>804</Words>
  <Application>Microsoft Office PowerPoint</Application>
  <PresentationFormat>宽屏</PresentationFormat>
  <Paragraphs>95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黑体</vt:lpstr>
      <vt:lpstr>华文彩云</vt:lpstr>
      <vt:lpstr>华文琥珀</vt:lpstr>
      <vt:lpstr>华文楷体</vt:lpstr>
      <vt:lpstr>宋体</vt:lpstr>
      <vt:lpstr>微软雅黑</vt:lpstr>
      <vt:lpstr>Arial</vt:lpstr>
      <vt:lpstr>Calibri</vt:lpstr>
      <vt:lpstr>Calibri Light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</cp:revision>
  <dcterms:created xsi:type="dcterms:W3CDTF">2011-05-11T07:53:15Z</dcterms:created>
  <dcterms:modified xsi:type="dcterms:W3CDTF">2022-03-22T12:21:27Z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