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  <p:sldMasterId id="2147483679" r:id="rId3"/>
    <p:sldMasterId id="2147483692" r:id="rId4"/>
    <p:sldMasterId id="2147483706" r:id="rId5"/>
    <p:sldMasterId id="2147483719" r:id="rId6"/>
  </p:sldMasterIdLst>
  <p:notesMasterIdLst>
    <p:notesMasterId r:id="rId30"/>
  </p:notesMasterIdLst>
  <p:handoutMasterIdLst>
    <p:handoutMasterId r:id="rId31"/>
  </p:handoutMasterIdLst>
  <p:sldIdLst>
    <p:sldId id="290" r:id="rId7"/>
    <p:sldId id="306" r:id="rId8"/>
    <p:sldId id="307" r:id="rId9"/>
    <p:sldId id="305" r:id="rId10"/>
    <p:sldId id="295" r:id="rId11"/>
    <p:sldId id="308" r:id="rId12"/>
    <p:sldId id="298" r:id="rId13"/>
    <p:sldId id="309" r:id="rId14"/>
    <p:sldId id="299" r:id="rId15"/>
    <p:sldId id="310" r:id="rId16"/>
    <p:sldId id="311" r:id="rId17"/>
    <p:sldId id="312" r:id="rId18"/>
    <p:sldId id="302" r:id="rId19"/>
    <p:sldId id="303" r:id="rId20"/>
    <p:sldId id="313" r:id="rId21"/>
    <p:sldId id="314" r:id="rId22"/>
    <p:sldId id="315" r:id="rId23"/>
    <p:sldId id="301" r:id="rId24"/>
    <p:sldId id="304" r:id="rId25"/>
    <p:sldId id="316" r:id="rId26"/>
    <p:sldId id="300" r:id="rId27"/>
    <p:sldId id="268" r:id="rId28"/>
    <p:sldId id="317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E6FBFE"/>
    <a:srgbClr val="57D2E3"/>
    <a:srgbClr val="21B1C5"/>
    <a:srgbClr val="B2F3FC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28" y="78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BA39B01-3F28-453F-BED3-8F0D401EE2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172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9FF5DD8-9CCB-4254-8CB8-A170D5EEAB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5409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B0C368FB-F9EE-4BE8-9452-6497569DE0DF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92077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6796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8702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AC01FDE0-A132-4923-8DAC-0C20DF49D86B}" type="slidenum">
              <a:rPr lang="zh-CN" altLang="en-US" smtClean="0"/>
              <a:pPr/>
              <a:t>22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58957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9383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FF3C6-C91A-442E-8C7D-5CE82C4301A4}" type="datetimeFigureOut">
              <a:rPr lang="zh-CN" altLang="en-US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7CC36-4424-4D51-898F-8FE0B357F0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964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71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213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11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244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FF3C6-C91A-442E-8C7D-5CE82C4301A4}" type="datetimeFigureOut">
              <a:rPr lang="zh-CN" altLang="en-US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7CC36-4424-4D51-898F-8FE0B357F0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27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34112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67828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3620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910779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7033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231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937359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452675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88541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3372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220160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181486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8198674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42617356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3250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32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4460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4321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9315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420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5604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8443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8221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3283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9513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5837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8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2751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75461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396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9742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815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184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1026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765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245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39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7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3281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1946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97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15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16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84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868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2AE28F-4C39-44BB-A0F9-53B5C432E364}" type="datetimeFigureOut">
              <a:rPr lang="zh-CN" altLang="en-US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03D5F9-E2AE-4513-98A4-AB81992D21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14"/>
          <p:cNvSpPr>
            <a:spLocks noChangeArrowheads="1"/>
          </p:cNvSpPr>
          <p:nvPr userDrawn="1"/>
        </p:nvSpPr>
        <p:spPr bwMode="auto">
          <a:xfrm rot="10800000">
            <a:off x="-1" y="869694"/>
            <a:ext cx="8144452" cy="3740406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dirty="0" smtClean="0"/>
          </a:p>
        </p:txBody>
      </p:sp>
      <p:pic>
        <p:nvPicPr>
          <p:cNvPr id="1030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0"/>
          <a:stretch>
            <a:fillRect/>
          </a:stretch>
        </p:blipFill>
        <p:spPr bwMode="auto">
          <a:xfrm>
            <a:off x="-12699" y="895350"/>
            <a:ext cx="8140700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4"/>
          <p:cNvSpPr>
            <a:spLocks noChangeArrowheads="1"/>
          </p:cNvSpPr>
          <p:nvPr userDrawn="1"/>
        </p:nvSpPr>
        <p:spPr bwMode="auto">
          <a:xfrm>
            <a:off x="1" y="1536702"/>
            <a:ext cx="8144451" cy="2298699"/>
          </a:xfrm>
          <a:prstGeom prst="rect">
            <a:avLst/>
          </a:prstGeom>
          <a:gradFill>
            <a:gsLst>
              <a:gs pos="917">
                <a:schemeClr val="bg1">
                  <a:alpha val="28000"/>
                </a:schemeClr>
              </a:gs>
              <a:gs pos="31000">
                <a:srgbClr val="E6FBFE">
                  <a:alpha val="80000"/>
                </a:srgbClr>
              </a:gs>
              <a:gs pos="79000">
                <a:srgbClr val="57D2E3"/>
              </a:gs>
            </a:gsLst>
            <a:lin ang="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" name="矩形 14"/>
          <p:cNvSpPr>
            <a:spLocks noChangeArrowheads="1"/>
          </p:cNvSpPr>
          <p:nvPr userDrawn="1"/>
        </p:nvSpPr>
        <p:spPr bwMode="auto">
          <a:xfrm>
            <a:off x="6531" y="840302"/>
            <a:ext cx="12192000" cy="6017698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dirty="0" smtClean="0"/>
          </a:p>
        </p:txBody>
      </p:sp>
      <p:pic>
        <p:nvPicPr>
          <p:cNvPr id="1033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3476" y="252415"/>
            <a:ext cx="523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8"/>
          <p:cNvSpPr>
            <a:spLocks noChangeArrowheads="1"/>
          </p:cNvSpPr>
          <p:nvPr userDrawn="1"/>
        </p:nvSpPr>
        <p:spPr bwMode="auto">
          <a:xfrm>
            <a:off x="8199035" y="280988"/>
            <a:ext cx="3127779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buFont typeface="Arial" panose="020B0604020202020204" pitchFamily="34" charset="0"/>
              <a:buNone/>
              <a:defRPr/>
            </a:pPr>
            <a:r>
              <a:rPr lang="zh-CN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人民教育出版社 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年级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zh-CN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册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146" name="矩形 14"/>
          <p:cNvSpPr>
            <a:spLocks noChangeArrowheads="1"/>
          </p:cNvSpPr>
          <p:nvPr userDrawn="1"/>
        </p:nvSpPr>
        <p:spPr bwMode="auto">
          <a:xfrm>
            <a:off x="0" y="840305"/>
            <a:ext cx="12192000" cy="3120789"/>
          </a:xfrm>
          <a:prstGeom prst="rect">
            <a:avLst/>
          </a:prstGeom>
          <a:solidFill>
            <a:srgbClr val="57D2E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pic>
        <p:nvPicPr>
          <p:cNvPr id="3076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4" y="839788"/>
            <a:ext cx="11649075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4"/>
          <p:cNvSpPr>
            <a:spLocks noChangeArrowheads="1"/>
          </p:cNvSpPr>
          <p:nvPr userDrawn="1"/>
        </p:nvSpPr>
        <p:spPr bwMode="auto">
          <a:xfrm>
            <a:off x="0" y="2214577"/>
            <a:ext cx="12192000" cy="1356797"/>
          </a:xfrm>
          <a:prstGeom prst="rect">
            <a:avLst/>
          </a:prstGeom>
          <a:gradFill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5" name="矩形 8"/>
          <p:cNvSpPr>
            <a:spLocks noChangeArrowheads="1"/>
          </p:cNvSpPr>
          <p:nvPr userDrawn="1"/>
        </p:nvSpPr>
        <p:spPr bwMode="auto">
          <a:xfrm>
            <a:off x="2646363" y="2373315"/>
            <a:ext cx="7770812" cy="9223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5400" b="1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14"/>
          <p:cNvSpPr>
            <a:spLocks noChangeArrowheads="1"/>
          </p:cNvSpPr>
          <p:nvPr userDrawn="1"/>
        </p:nvSpPr>
        <p:spPr bwMode="auto">
          <a:xfrm rot="10800000">
            <a:off x="-1" y="869694"/>
            <a:ext cx="8144452" cy="3740406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dirty="0" smtClean="0"/>
          </a:p>
        </p:txBody>
      </p:sp>
      <p:pic>
        <p:nvPicPr>
          <p:cNvPr id="8" name="图片 28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0"/>
          <a:stretch>
            <a:fillRect/>
          </a:stretch>
        </p:blipFill>
        <p:spPr bwMode="auto">
          <a:xfrm>
            <a:off x="-12699" y="895350"/>
            <a:ext cx="8140700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4"/>
          <p:cNvSpPr>
            <a:spLocks noChangeArrowheads="1"/>
          </p:cNvSpPr>
          <p:nvPr userDrawn="1"/>
        </p:nvSpPr>
        <p:spPr bwMode="auto">
          <a:xfrm>
            <a:off x="1" y="1536702"/>
            <a:ext cx="8144451" cy="2298699"/>
          </a:xfrm>
          <a:prstGeom prst="rect">
            <a:avLst/>
          </a:prstGeom>
          <a:gradFill>
            <a:gsLst>
              <a:gs pos="917">
                <a:schemeClr val="bg1">
                  <a:alpha val="28000"/>
                </a:schemeClr>
              </a:gs>
              <a:gs pos="31000">
                <a:srgbClr val="E6FBFE">
                  <a:alpha val="80000"/>
                </a:srgbClr>
              </a:gs>
              <a:gs pos="79000">
                <a:srgbClr val="57D2E3"/>
              </a:gs>
            </a:gsLst>
            <a:lin ang="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" name="矩形 14"/>
          <p:cNvSpPr>
            <a:spLocks noChangeArrowheads="1"/>
          </p:cNvSpPr>
          <p:nvPr userDrawn="1"/>
        </p:nvSpPr>
        <p:spPr bwMode="auto">
          <a:xfrm>
            <a:off x="6531" y="840302"/>
            <a:ext cx="12192000" cy="6017698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dirty="0" smtClean="0"/>
          </a:p>
        </p:txBody>
      </p:sp>
      <p:pic>
        <p:nvPicPr>
          <p:cNvPr id="11" name="图片 6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3476" y="252415"/>
            <a:ext cx="523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8"/>
          <p:cNvSpPr>
            <a:spLocks noChangeArrowheads="1"/>
          </p:cNvSpPr>
          <p:nvPr userDrawn="1"/>
        </p:nvSpPr>
        <p:spPr bwMode="auto">
          <a:xfrm>
            <a:off x="8199035" y="280988"/>
            <a:ext cx="3127779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buFont typeface="Arial" panose="020B0604020202020204" pitchFamily="34" charset="0"/>
              <a:buNone/>
              <a:defRPr/>
            </a:pPr>
            <a:r>
              <a:rPr lang="zh-CN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人民教育出版社 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年级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zh-CN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册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212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14"/>
          <p:cNvSpPr>
            <a:spLocks noChangeArrowheads="1"/>
          </p:cNvSpPr>
          <p:nvPr userDrawn="1"/>
        </p:nvSpPr>
        <p:spPr bwMode="auto">
          <a:xfrm>
            <a:off x="0" y="171613"/>
            <a:ext cx="12192000" cy="521785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pic>
        <p:nvPicPr>
          <p:cNvPr id="8" name="图片 21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3613" y="190500"/>
            <a:ext cx="995838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>
            <a:spLocks noChangeArrowheads="1"/>
          </p:cNvSpPr>
          <p:nvPr userDrawn="1"/>
        </p:nvSpPr>
        <p:spPr bwMode="auto">
          <a:xfrm>
            <a:off x="8199035" y="280988"/>
            <a:ext cx="3127779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buFont typeface="Arial" panose="020B0604020202020204" pitchFamily="34" charset="0"/>
              <a:buNone/>
              <a:defRPr/>
            </a:pPr>
            <a:r>
              <a:rPr lang="zh-CN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人民教育出版社 </a:t>
            </a:r>
            <a:r>
              <a:rPr lang="zh-CN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</a:t>
            </a:r>
            <a:r>
              <a:rPr lang="zh-CN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年级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</a:t>
            </a:r>
            <a:r>
              <a:rPr lang="zh-CN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28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9513" y="252415"/>
            <a:ext cx="523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62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2AE28F-4C39-44BB-A0F9-53B5C432E36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03D5F9-E2AE-4513-98A4-AB81992D21E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14"/>
          <p:cNvSpPr>
            <a:spLocks noChangeArrowheads="1"/>
          </p:cNvSpPr>
          <p:nvPr userDrawn="1"/>
        </p:nvSpPr>
        <p:spPr bwMode="auto">
          <a:xfrm>
            <a:off x="0" y="840305"/>
            <a:ext cx="12192000" cy="3120789"/>
          </a:xfrm>
          <a:prstGeom prst="rect">
            <a:avLst/>
          </a:prstGeom>
          <a:solidFill>
            <a:srgbClr val="57D2E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pic>
        <p:nvPicPr>
          <p:cNvPr id="8" name="图片 28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4" y="839788"/>
            <a:ext cx="11649075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4"/>
          <p:cNvSpPr>
            <a:spLocks noChangeArrowheads="1"/>
          </p:cNvSpPr>
          <p:nvPr userDrawn="1"/>
        </p:nvSpPr>
        <p:spPr bwMode="auto">
          <a:xfrm>
            <a:off x="0" y="2214577"/>
            <a:ext cx="12192000" cy="1356797"/>
          </a:xfrm>
          <a:prstGeom prst="rect">
            <a:avLst/>
          </a:prstGeom>
          <a:gradFill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" name="矩形 8"/>
          <p:cNvSpPr>
            <a:spLocks noChangeArrowheads="1"/>
          </p:cNvSpPr>
          <p:nvPr userDrawn="1"/>
        </p:nvSpPr>
        <p:spPr bwMode="auto">
          <a:xfrm>
            <a:off x="2646363" y="2373315"/>
            <a:ext cx="7770812" cy="9223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5400" b="1" spc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</p:spTree>
    <p:extLst>
      <p:ext uri="{BB962C8B-B14F-4D97-AF65-F5344CB8AC3E}">
        <p14:creationId xmlns:p14="http://schemas.microsoft.com/office/powerpoint/2010/main" val="140691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47345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8"/>
          <p:cNvGrpSpPr>
            <a:grpSpLocks/>
          </p:cNvGrpSpPr>
          <p:nvPr/>
        </p:nvGrpSpPr>
        <p:grpSpPr bwMode="auto">
          <a:xfrm>
            <a:off x="1642753" y="1727117"/>
            <a:ext cx="5878286" cy="1711606"/>
            <a:chOff x="140173" y="1927362"/>
            <a:chExt cx="7129208" cy="1711199"/>
          </a:xfrm>
        </p:grpSpPr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1965733" y="1927362"/>
              <a:ext cx="3200893" cy="50771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  <a:defRPr/>
              </a:pP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单元 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•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我们的班级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140173" y="2807761"/>
              <a:ext cx="7129208" cy="83080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班级生活有规则</a:t>
              </a:r>
            </a:p>
          </p:txBody>
        </p:sp>
      </p:grpSp>
      <p:pic>
        <p:nvPicPr>
          <p:cNvPr id="5123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8336" y="1536700"/>
            <a:ext cx="3039665" cy="44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074347" y="5523949"/>
            <a:ext cx="1257075" cy="438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2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2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2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2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探究分享</a:t>
            </a:r>
          </a:p>
        </p:txBody>
      </p:sp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2240758" y="1854202"/>
            <a:ext cx="7537847" cy="4391025"/>
            <a:chOff x="956132" y="1853946"/>
            <a:chExt cx="10050577" cy="4392000"/>
          </a:xfrm>
        </p:grpSpPr>
        <p:sp>
          <p:nvSpPr>
            <p:cNvPr id="14340" name="矩形 5"/>
            <p:cNvSpPr>
              <a:spLocks noChangeArrowheads="1"/>
            </p:cNvSpPr>
            <p:nvPr/>
          </p:nvSpPr>
          <p:spPr bwMode="auto">
            <a:xfrm>
              <a:off x="7789926" y="3550322"/>
              <a:ext cx="3216783" cy="554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indent="457200" eaLnBrk="0" hangingPunct="0">
                <a:lnSpc>
                  <a:spcPct val="150000"/>
                </a:lnSpc>
              </a:pPr>
              <a:r>
                <a:rPr lang="zh-CN" altLang="en-US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课堂纪律好。</a:t>
              </a:r>
            </a:p>
          </p:txBody>
        </p:sp>
        <p:pic>
          <p:nvPicPr>
            <p:cNvPr id="1434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132" y="1853946"/>
              <a:ext cx="5856000" cy="43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661936" y="1159214"/>
            <a:ext cx="58959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在我们的班级生活中，有哪些不遵守规则的现象呢？请找一找。</a:t>
            </a:r>
          </a:p>
        </p:txBody>
      </p:sp>
      <p:sp>
        <p:nvSpPr>
          <p:cNvPr id="15363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探究分享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125265" y="2746713"/>
            <a:ext cx="3240881" cy="4022858"/>
            <a:chOff x="802474" y="2056695"/>
            <a:chExt cx="4320000" cy="4024198"/>
          </a:xfrm>
        </p:grpSpPr>
        <p:pic>
          <p:nvPicPr>
            <p:cNvPr id="1536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474" y="2056695"/>
              <a:ext cx="4320000" cy="3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矩形 2"/>
            <p:cNvSpPr>
              <a:spLocks noChangeArrowheads="1"/>
            </p:cNvSpPr>
            <p:nvPr/>
          </p:nvSpPr>
          <p:spPr bwMode="auto">
            <a:xfrm>
              <a:off x="1873032" y="5680650"/>
              <a:ext cx="1955559" cy="400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课上打闹。</a:t>
              </a: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组合 6"/>
          <p:cNvGrpSpPr>
            <a:grpSpLocks/>
          </p:cNvGrpSpPr>
          <p:nvPr/>
        </p:nvGrpSpPr>
        <p:grpSpPr bwMode="auto">
          <a:xfrm>
            <a:off x="6250782" y="2176569"/>
            <a:ext cx="3674269" cy="4471883"/>
            <a:chOff x="6302519" y="2177259"/>
            <a:chExt cx="4898880" cy="4471152"/>
          </a:xfrm>
        </p:grpSpPr>
        <p:sp>
          <p:nvSpPr>
            <p:cNvPr id="15366" name="矩形 4"/>
            <p:cNvSpPr>
              <a:spLocks noChangeArrowheads="1"/>
            </p:cNvSpPr>
            <p:nvPr/>
          </p:nvSpPr>
          <p:spPr bwMode="auto">
            <a:xfrm>
              <a:off x="7388005" y="2177259"/>
              <a:ext cx="3323888" cy="400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在走廊上玩危险游戏</a:t>
              </a:r>
              <a:endParaRPr lang="zh-CN" altLang="en-US" dirty="0">
                <a:solidFill>
                  <a:srgbClr val="000000"/>
                </a:solidFill>
              </a:endParaRPr>
            </a:p>
          </p:txBody>
        </p:sp>
        <p:pic>
          <p:nvPicPr>
            <p:cNvPr id="15367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2519" y="2868411"/>
              <a:ext cx="4898880" cy="37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探究分享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787129" y="2111377"/>
            <a:ext cx="3673078" cy="4168845"/>
            <a:chOff x="350838" y="2111313"/>
            <a:chExt cx="4897437" cy="4169572"/>
          </a:xfrm>
        </p:grpSpPr>
        <p:sp>
          <p:nvSpPr>
            <p:cNvPr id="16391" name="矩形 2"/>
            <p:cNvSpPr>
              <a:spLocks noChangeArrowheads="1"/>
            </p:cNvSpPr>
            <p:nvPr/>
          </p:nvSpPr>
          <p:spPr bwMode="auto">
            <a:xfrm>
              <a:off x="1805674" y="5880705"/>
              <a:ext cx="2640038" cy="400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上课时吃东西。</a:t>
              </a:r>
              <a:endParaRPr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16392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838" y="2111313"/>
              <a:ext cx="4897437" cy="33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6"/>
          <p:cNvGrpSpPr>
            <a:grpSpLocks/>
          </p:cNvGrpSpPr>
          <p:nvPr/>
        </p:nvGrpSpPr>
        <p:grpSpPr bwMode="auto">
          <a:xfrm>
            <a:off x="5821940" y="1635127"/>
            <a:ext cx="6241256" cy="4752975"/>
            <a:chOff x="5619750" y="1635580"/>
            <a:chExt cx="8321739" cy="4752169"/>
          </a:xfrm>
        </p:grpSpPr>
        <p:sp>
          <p:nvSpPr>
            <p:cNvPr id="16389" name="矩形 3"/>
            <p:cNvSpPr>
              <a:spLocks noChangeArrowheads="1"/>
            </p:cNvSpPr>
            <p:nvPr/>
          </p:nvSpPr>
          <p:spPr bwMode="auto">
            <a:xfrm>
              <a:off x="7040626" y="1635580"/>
              <a:ext cx="69008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 sz="2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在墙壁乱涂鸦。</a:t>
              </a:r>
            </a:p>
          </p:txBody>
        </p:sp>
        <p:pic>
          <p:nvPicPr>
            <p:cNvPr id="16390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274" b="5069"/>
            <a:stretch>
              <a:fillRect/>
            </a:stretch>
          </p:blipFill>
          <p:spPr bwMode="auto">
            <a:xfrm>
              <a:off x="5619750" y="2571749"/>
              <a:ext cx="6174745" cy="38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874697" y="1294686"/>
            <a:ext cx="51756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你有过不遵守规则的行为吗？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098133" y="3038475"/>
            <a:ext cx="535858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违反规则，不计后果，心存侥幸，往往酿成大祸。不仅危害生命安全，给亲人带来无尽的痛苦，而且给他人、给社会造成巨大的影响。看来，自觉遵守规则真是太重要了！</a:t>
            </a:r>
          </a:p>
        </p:txBody>
      </p:sp>
      <p:sp>
        <p:nvSpPr>
          <p:cNvPr id="17412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探究分享</a:t>
            </a:r>
          </a:p>
        </p:txBody>
      </p:sp>
      <p:pic>
        <p:nvPicPr>
          <p:cNvPr id="17413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412458" y="2119314"/>
            <a:ext cx="377539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这些行为会有哪些不好的影响？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24000" y="1959430"/>
            <a:ext cx="9144000" cy="378565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457200" algn="ctr" eaLnBrk="0" hangingPunct="0">
              <a:lnSpc>
                <a:spcPct val="150000"/>
              </a:lnSpc>
            </a:pPr>
            <a:r>
              <a:rPr lang="en-US" altLang="zh-CN" sz="1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中小学生守则</a:t>
            </a:r>
            <a:r>
              <a:rPr lang="en-US" altLang="zh-CN" sz="1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爱党爱国爱人民。了解党史国情，珍视国家荣誉，热爱祖国，热爱人民，热爱中国共产党。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好学多问肯钻研。上课专心听讲，积极发表见解，乐于科学探索，养成阅读习惯。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勤劳笃行乐奉献。自己事自己做，主动分担家务，参与劳动实践，热心志愿服务。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明礼守法讲美德。遵守国法校纪，自觉礼让排队，保持公共卫生，爱护公共财物。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孝亲尊师善待人。孝父母敬师长，爱集体助同学，虚心接受批评，学会合作共处。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诚实守信有担当。保持言行一致，不说谎不作弊，借东西及时还，做到知错就改。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7.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自强自律健身心。坚持锻炼身体，乐观开朗向上，不吸烟不喝酒，文明绿色上网。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8.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珍爱生命保安全。红灯停绿灯行，防溺水不玩火，会自护懂求救，坚决远离毒品。</a:t>
            </a:r>
          </a:p>
          <a:p>
            <a:pPr indent="457200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9.</a:t>
            </a:r>
            <a:r>
              <a:rPr lang="zh-CN" altLang="en-US" sz="16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勤俭节约护家园。不比吃喝穿戴，爱惜花草树木，节粮节水节电，低碳环保生活。</a:t>
            </a:r>
            <a:endParaRPr lang="en-US" altLang="zh-CN" sz="16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35" name="矩形 8"/>
          <p:cNvSpPr>
            <a:spLocks noChangeArrowheads="1"/>
          </p:cNvSpPr>
          <p:nvPr/>
        </p:nvSpPr>
        <p:spPr bwMode="auto">
          <a:xfrm>
            <a:off x="4387840" y="833021"/>
            <a:ext cx="34163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三、大家一起来约定</a:t>
            </a:r>
          </a:p>
        </p:txBody>
      </p:sp>
      <p:sp>
        <p:nvSpPr>
          <p:cNvPr id="18436" name="矩形 12"/>
          <p:cNvSpPr>
            <a:spLocks noChangeArrowheads="1"/>
          </p:cNvSpPr>
          <p:nvPr/>
        </p:nvSpPr>
        <p:spPr bwMode="auto">
          <a:xfrm>
            <a:off x="1870255" y="120649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学习新知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2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课堂活动</a:t>
            </a:r>
          </a:p>
        </p:txBody>
      </p:sp>
      <p:pic>
        <p:nvPicPr>
          <p:cNvPr id="19459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871914" y="1571626"/>
            <a:ext cx="54697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除了这些基本规则外，我们班还需要制定哪些自己的规则呢？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590926" y="2549525"/>
            <a:ext cx="562094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全班同学一起讨论一份班级公约，看看在我们这个班集体里我们都要遵守哪些规则。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90926" y="3836988"/>
            <a:ext cx="562094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我们班存在哪些影响班集体进步的现象呢？有哪些需要改进的地方？</a:t>
            </a:r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49405" y="4632325"/>
            <a:ext cx="2040731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学习环境等</a:t>
            </a:r>
          </a:p>
        </p:txBody>
      </p:sp>
      <p:sp>
        <p:nvSpPr>
          <p:cNvPr id="20483" name="矩形 12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课堂活动</a:t>
            </a:r>
          </a:p>
        </p:txBody>
      </p:sp>
      <p:pic>
        <p:nvPicPr>
          <p:cNvPr id="20484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749403" y="1671640"/>
            <a:ext cx="547092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对待公物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49404" y="2655890"/>
            <a:ext cx="562094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课堂秩序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749405" y="3802063"/>
            <a:ext cx="20697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0" hangingPunct="0">
              <a:buFont typeface="Wingdings" pitchFamily="2" charset="2"/>
              <a:buChar char="u"/>
            </a:pPr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课间活动安全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12394" y="3428294"/>
            <a:ext cx="617934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共同拟定班级公约。课后把全班共同拟定的公约张榜公布。</a:t>
            </a:r>
          </a:p>
        </p:txBody>
      </p:sp>
      <p:sp>
        <p:nvSpPr>
          <p:cNvPr id="21507" name="矩形 12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课堂活动</a:t>
            </a:r>
          </a:p>
        </p:txBody>
      </p:sp>
      <p:pic>
        <p:nvPicPr>
          <p:cNvPr id="21508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12394" y="1681163"/>
            <a:ext cx="547092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小组活动：针对班级的情况制定班级公约，并思考制定的制定是否符合班级实际情况及是否具有可操作性。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8"/>
          <p:cNvSpPr>
            <a:spLocks noChangeArrowheads="1"/>
          </p:cNvSpPr>
          <p:nvPr/>
        </p:nvSpPr>
        <p:spPr bwMode="auto">
          <a:xfrm>
            <a:off x="1787128" y="1125866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活动示例</a:t>
            </a: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2768205" y="1644727"/>
            <a:ext cx="7345661" cy="3416321"/>
            <a:chOff x="1769427" y="1768061"/>
            <a:chExt cx="9793433" cy="3416927"/>
          </a:xfrm>
        </p:grpSpPr>
        <p:sp>
          <p:nvSpPr>
            <p:cNvPr id="22533" name="矩形 3"/>
            <p:cNvSpPr>
              <a:spLocks noChangeArrowheads="1"/>
            </p:cNvSpPr>
            <p:nvPr/>
          </p:nvSpPr>
          <p:spPr bwMode="auto">
            <a:xfrm>
              <a:off x="1769427" y="1768061"/>
              <a:ext cx="5080889" cy="3416927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 indent="457200" algn="ctr">
                <a:lnSpc>
                  <a:spcPct val="150000"/>
                </a:lnSpc>
              </a:pPr>
              <a:r>
                <a:rPr lang="en-US" altLang="zh-CN" sz="1600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600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班级公约</a:t>
              </a:r>
              <a:r>
                <a:rPr lang="en-US" altLang="zh-CN" sz="1600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endParaRPr lang="zh-CN" altLang="en-US" sz="1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457200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穿戴整洁重仪表，危险物品莫带来；</a:t>
              </a:r>
            </a:p>
            <a:p>
              <a:pPr indent="457200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进校说声老师好，相互问候有礼貌。</a:t>
              </a:r>
            </a:p>
            <a:p>
              <a:pPr indent="457200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出操集队快静齐，升旗仪式要庄重；</a:t>
              </a:r>
            </a:p>
            <a:p>
              <a:pPr indent="457200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听好看好用心记，行为规范要遵守。</a:t>
              </a:r>
            </a:p>
            <a:p>
              <a:pPr indent="457200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两课两操要参加，动作规范做好操；</a:t>
              </a:r>
            </a:p>
            <a:p>
              <a:pPr indent="457200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持之以恒是关键，体魄健壮素质好。</a:t>
              </a:r>
            </a:p>
            <a:p>
              <a:pPr indent="457200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上课专心勤思考，作业工整按时交；</a:t>
              </a:r>
            </a:p>
            <a:p>
              <a:pPr indent="457200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各种课程都重要，学会学习讲方法。</a:t>
              </a:r>
            </a:p>
          </p:txBody>
        </p:sp>
        <p:sp>
          <p:nvSpPr>
            <p:cNvPr id="22534" name="矩形 2"/>
            <p:cNvSpPr>
              <a:spLocks noChangeArrowheads="1"/>
            </p:cNvSpPr>
            <p:nvPr/>
          </p:nvSpPr>
          <p:spPr bwMode="auto">
            <a:xfrm>
              <a:off x="7103636" y="1770316"/>
              <a:ext cx="4459224" cy="2308733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课间休息不打闹，文明整洁要做到；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上下楼梯有秩序，课间安全最重要。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值日卫生勤打扫，离校熄灯关门窗；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高高兴兴上学来，平平安安回家去。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班级公约大家定，行为习惯常对照；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同学之间常勉励，遵守法规班风好。</a:t>
              </a: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68205" y="5235164"/>
            <a:ext cx="734566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希望同学们按照制定的公约要求，自觉遵守，共同努力，争取使我们班成为大家心目中理想的班集体吧！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20729" y="2011363"/>
            <a:ext cx="6284132" cy="147796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游戏简介：“文明棋”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把“大家一起来约定”中的规则内容做成“文明棋”，以下棋的方式提醒自己遵守约定。</a:t>
            </a:r>
          </a:p>
        </p:txBody>
      </p:sp>
      <p:sp>
        <p:nvSpPr>
          <p:cNvPr id="23555" name="矩形 8"/>
          <p:cNvSpPr>
            <a:spLocks noChangeArrowheads="1"/>
          </p:cNvSpPr>
          <p:nvPr/>
        </p:nvSpPr>
        <p:spPr bwMode="auto">
          <a:xfrm>
            <a:off x="5035154" y="1002298"/>
            <a:ext cx="44935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四、把“约定”做成文明棋</a:t>
            </a:r>
          </a:p>
        </p:txBody>
      </p:sp>
      <p:sp>
        <p:nvSpPr>
          <p:cNvPr id="23556" name="矩形 12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学习新知</a:t>
            </a:r>
          </a:p>
        </p:txBody>
      </p:sp>
      <p:pic>
        <p:nvPicPr>
          <p:cNvPr id="2355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20729" y="3970338"/>
            <a:ext cx="628413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游戏规则：棋子所处位置表示一定文明水平，通过投掷色子决定前进或后退（色子六面分别由“遵守约定的行为”和“不遵守约定的行为”构成）。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029076" y="1254126"/>
            <a:ext cx="51756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同学们听过“新龟兔赛跑”的故事吗？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782270" y="3563938"/>
            <a:ext cx="5636349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兔子没有遵守交通规则，超速行驶，最后发生了车祸，撞向了一棵树，晕倒了。</a:t>
            </a:r>
          </a:p>
        </p:txBody>
      </p:sp>
      <p:sp>
        <p:nvSpPr>
          <p:cNvPr id="6148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故事导入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278" y="1971675"/>
            <a:ext cx="2842022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104929" y="3046414"/>
            <a:ext cx="55707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在这个故事中，讲诉的仍然是龟兔赛跑的过程。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5805996" y="5894773"/>
            <a:ext cx="1997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80261" y="2643189"/>
            <a:ext cx="547806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游戏感悟：只有遵守规则，我们的文明水平才能得到提高；反之，破坏规则的行为会导致我们的文明退步。我们要做一个遵守规则的小学生。</a:t>
            </a:r>
          </a:p>
        </p:txBody>
      </p:sp>
      <p:sp>
        <p:nvSpPr>
          <p:cNvPr id="25603" name="矩形 12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探究分享</a:t>
            </a:r>
          </a:p>
        </p:txBody>
      </p:sp>
      <p:pic>
        <p:nvPicPr>
          <p:cNvPr id="25604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80260" y="1725614"/>
            <a:ext cx="43781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游戏进行：分两个小组轮流进行。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221957" y="2462214"/>
            <a:ext cx="47910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班级公约</a:t>
            </a: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，对学生的执行情况及时检查。</a:t>
            </a:r>
          </a:p>
        </p:txBody>
      </p:sp>
      <p:sp>
        <p:nvSpPr>
          <p:cNvPr id="26627" name="矩形 8"/>
          <p:cNvSpPr>
            <a:spLocks noChangeArrowheads="1"/>
          </p:cNvSpPr>
          <p:nvPr/>
        </p:nvSpPr>
        <p:spPr bwMode="auto">
          <a:xfrm>
            <a:off x="1882131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课后延伸</a:t>
            </a:r>
          </a:p>
        </p:txBody>
      </p:sp>
      <p:pic>
        <p:nvPicPr>
          <p:cNvPr id="26628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221958" y="3270251"/>
            <a:ext cx="317106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相互督促，定期评议。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982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030392" y="2262188"/>
            <a:ext cx="4283869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而乌龟呢，一直都遵守交通规则，稳步前行，最后夺得了胜利。</a:t>
            </a:r>
          </a:p>
        </p:txBody>
      </p:sp>
      <p:sp>
        <p:nvSpPr>
          <p:cNvPr id="7171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故事导入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88" b="3712"/>
          <a:stretch>
            <a:fillRect/>
          </a:stretch>
        </p:blipFill>
        <p:spPr bwMode="auto">
          <a:xfrm>
            <a:off x="1968104" y="2149477"/>
            <a:ext cx="2331244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030391" y="3773488"/>
            <a:ext cx="4572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故事结束啦。在这个故事中，我们看到了龟兔赛跑的过程。兔子虽然有先天的优势，但是最后却是乌龟成为了胜利者。</a:t>
            </a:r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632317" y="239398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768329" y="1295402"/>
            <a:ext cx="51756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同学们有什么想法吗？想想从中我们能得到什么启示？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68329" y="3986213"/>
            <a:ext cx="51756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我们班级生活中又有哪些规则呢？</a:t>
            </a:r>
          </a:p>
        </p:txBody>
      </p:sp>
      <p:sp>
        <p:nvSpPr>
          <p:cNvPr id="8196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课题引入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170760" y="2314575"/>
            <a:ext cx="58272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非常不错哦！同学们都能够积极思考，各抒己见。</a:t>
            </a:r>
            <a:endParaRPr lang="zh-CN" alt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170761" y="3211513"/>
            <a:ext cx="40318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在生活中，我们一定要遵守规则。</a:t>
            </a:r>
            <a:endParaRPr lang="zh-CN" altLang="en-US" dirty="0"/>
          </a:p>
        </p:txBody>
      </p:sp>
      <p:pic>
        <p:nvPicPr>
          <p:cNvPr id="8199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5035154" y="903289"/>
            <a:ext cx="34163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一、班级处处有规则</a:t>
            </a:r>
          </a:p>
        </p:txBody>
      </p:sp>
      <p:sp>
        <p:nvSpPr>
          <p:cNvPr id="13" name="矩形 12"/>
          <p:cNvSpPr/>
          <p:nvPr/>
        </p:nvSpPr>
        <p:spPr>
          <a:xfrm>
            <a:off x="1787128" y="117157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学习新知</a:t>
            </a:r>
          </a:p>
        </p:txBody>
      </p:sp>
      <p:pic>
        <p:nvPicPr>
          <p:cNvPr id="9220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192192" y="1941513"/>
            <a:ext cx="37753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俗话说，没有规矩，不成方圆。</a:t>
            </a:r>
            <a:endParaRPr lang="zh-CN" altLang="en-US" dirty="0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254104" y="2798763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这句话告诉我们什么？</a:t>
            </a:r>
            <a:endParaRPr lang="zh-CN" altLang="en-US" dirty="0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956447" y="3567115"/>
            <a:ext cx="457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生活处处有规则。我们生活在班级的大家庭里，应处处遵守规则。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409008" y="2194342"/>
            <a:ext cx="7258992" cy="378565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与小学生有关的交通规则</a:t>
            </a:r>
            <a:endParaRPr lang="en-US" altLang="zh-CN" sz="20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、在马路上走路应走人行道，没有人行道的靠路边行走。 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、横穿马路时要走人行横道、过街天桥或地下通道，做到红灯停绿灯行，注意避让拐弯车辆。 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、不在马路上玩耍、打闹或跟在车后奔跑。 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、乘公共车辆时要在站台候车，待车停稳后先下后上。 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、车辆行驶中，不把身体任何部位伸出车外。 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、未满</a:t>
            </a: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周岁不能在马路上骑自行车。 </a:t>
            </a:r>
          </a:p>
        </p:txBody>
      </p:sp>
      <p:sp>
        <p:nvSpPr>
          <p:cNvPr id="10243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探究分享</a:t>
            </a:r>
          </a:p>
        </p:txBody>
      </p:sp>
      <p:pic>
        <p:nvPicPr>
          <p:cNvPr id="10244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032060" y="1391033"/>
            <a:ext cx="6179344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过马路的时候要遵守什么规则？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174626" y="1851027"/>
            <a:ext cx="5812043" cy="4708981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小小学生守规范</a:t>
            </a:r>
            <a:r>
              <a:rPr lang="en-US" altLang="zh-CN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小学生守规范，爱家爱党爱祖国。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遵纪守法有常规，勤思好问爱科学。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珍爱生命勤锻炼，自信自强爱生活。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马路要走人行道，注意安全保健康。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班级是个大家庭，人人都要多关心。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尊敬师长有礼貌，团结合作争第一。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花草树木有感情，请你别伤它的心。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随地吐痰不文明，果皮纸屑不乱扔。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人人都来守规范，个个都会夸你棒！夸你棒！</a:t>
            </a:r>
          </a:p>
        </p:txBody>
      </p:sp>
      <p:sp>
        <p:nvSpPr>
          <p:cNvPr id="11267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探究分享</a:t>
            </a:r>
          </a:p>
        </p:txBody>
      </p:sp>
      <p:pic>
        <p:nvPicPr>
          <p:cNvPr id="11268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990975" y="1062038"/>
            <a:ext cx="61793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在学习和生活中，我们要遵守的规则有哪些？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46031" y="1236663"/>
            <a:ext cx="51756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在班集体活动中又要遵守哪些规则？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35324" y="2082298"/>
            <a:ext cx="6587062" cy="424731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谦让歌</a:t>
            </a:r>
            <a:r>
              <a:rPr lang="en-US" altLang="zh-CN" sz="2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好学生，要谦让，好处方便我不抢，要学孔融把梨让。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不抢先，先别人，后自己，人人夸我“你真棒”！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上课铃声响，碰翻我的书，画画不小心，弄脏我的衣，玩时不留意，打到我的手，想想真生气，你说怎么办</a:t>
            </a:r>
            <a:r>
              <a:rPr lang="en-US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让！让！让！上学如同去看戏，千家万户校园聚。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互相磨擦难避免，谦让二字要牢记；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能忍则安是美德，专心致志说学习；</a:t>
            </a:r>
            <a:endParaRPr lang="en-US" altLang="zh-CN" sz="20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一丝不苟求甚解，知丰技高成大器！成大器！</a:t>
            </a:r>
          </a:p>
        </p:txBody>
      </p:sp>
      <p:sp>
        <p:nvSpPr>
          <p:cNvPr id="12292" name="矩形 8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探究分享</a:t>
            </a:r>
          </a:p>
        </p:txBody>
      </p:sp>
      <p:pic>
        <p:nvPicPr>
          <p:cNvPr id="12293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22" y="4318002"/>
            <a:ext cx="2719388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8"/>
          <p:cNvSpPr>
            <a:spLocks noChangeArrowheads="1"/>
          </p:cNvSpPr>
          <p:nvPr/>
        </p:nvSpPr>
        <p:spPr bwMode="auto">
          <a:xfrm>
            <a:off x="5089922" y="846139"/>
            <a:ext cx="34163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二、班级生活放大镜</a:t>
            </a:r>
          </a:p>
        </p:txBody>
      </p:sp>
      <p:sp>
        <p:nvSpPr>
          <p:cNvPr id="13315" name="矩形 12"/>
          <p:cNvSpPr>
            <a:spLocks noChangeArrowheads="1"/>
          </p:cNvSpPr>
          <p:nvPr/>
        </p:nvSpPr>
        <p:spPr bwMode="auto">
          <a:xfrm>
            <a:off x="1787128" y="11715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学习新知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726657" y="1890714"/>
            <a:ext cx="428835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夸夸我们班讲文明、守规则的地方。</a:t>
            </a:r>
          </a:p>
        </p:txBody>
      </p:sp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2122885" y="3000375"/>
            <a:ext cx="3798094" cy="3479800"/>
            <a:chOff x="798556" y="3000225"/>
            <a:chExt cx="5064782" cy="3479849"/>
          </a:xfrm>
        </p:grpSpPr>
        <p:pic>
          <p:nvPicPr>
            <p:cNvPr id="13321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556" y="3636074"/>
              <a:ext cx="5064782" cy="28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矩形 2"/>
            <p:cNvSpPr>
              <a:spLocks noChangeArrowheads="1"/>
            </p:cNvSpPr>
            <p:nvPr/>
          </p:nvSpPr>
          <p:spPr bwMode="auto">
            <a:xfrm>
              <a:off x="2329795" y="3000225"/>
              <a:ext cx="2982400" cy="400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见到老师主动问好</a:t>
              </a:r>
              <a:endParaRPr lang="zh-CN" altLang="en-US" dirty="0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6677026" y="2590801"/>
            <a:ext cx="3734991" cy="3975073"/>
            <a:chOff x="6870188" y="2591099"/>
            <a:chExt cx="4980444" cy="3974880"/>
          </a:xfrm>
        </p:grpSpPr>
        <p:sp>
          <p:nvSpPr>
            <p:cNvPr id="13319" name="矩形 5"/>
            <p:cNvSpPr>
              <a:spLocks noChangeArrowheads="1"/>
            </p:cNvSpPr>
            <p:nvPr/>
          </p:nvSpPr>
          <p:spPr bwMode="auto">
            <a:xfrm>
              <a:off x="7917941" y="6012008"/>
              <a:ext cx="3434766" cy="553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indent="457200" eaLnBrk="0" hangingPunct="0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同学之间有礼貌</a:t>
              </a:r>
            </a:p>
          </p:txBody>
        </p:sp>
        <p:pic>
          <p:nvPicPr>
            <p:cNvPr id="1332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0188" y="2591099"/>
              <a:ext cx="4980444" cy="331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第一PPT模板网-WWW.1PPT.COM 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1502</Words>
  <Application>Microsoft Office PowerPoint</Application>
  <PresentationFormat>宽屏</PresentationFormat>
  <Paragraphs>145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第一PPT模板网-WWW.1PPT.COM  </vt:lpstr>
      <vt:lpstr>1_第一PPT模板网-WWW.1PPT.COM</vt:lpstr>
      <vt:lpstr>第一PPT模板网-WWW.1PPT.COM </vt:lpstr>
      <vt:lpstr>1_第一PPT模板网-WWW.1PPT.COM 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2013-07-01T03:05:00Z</dcterms:created>
  <dcterms:modified xsi:type="dcterms:W3CDTF">2022-03-20T10:59:22Z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