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32" r:id="rId2"/>
    <p:sldMasterId id="2147483744" r:id="rId3"/>
  </p:sldMasterIdLst>
  <p:notesMasterIdLst>
    <p:notesMasterId r:id="rId23"/>
  </p:notesMasterIdLst>
  <p:handoutMasterIdLst>
    <p:handoutMasterId r:id="rId24"/>
  </p:handoutMasterIdLst>
  <p:sldIdLst>
    <p:sldId id="276" r:id="rId4"/>
    <p:sldId id="286" r:id="rId5"/>
    <p:sldId id="287" r:id="rId6"/>
    <p:sldId id="295" r:id="rId7"/>
    <p:sldId id="277" r:id="rId8"/>
    <p:sldId id="288" r:id="rId9"/>
    <p:sldId id="289" r:id="rId10"/>
    <p:sldId id="296" r:id="rId11"/>
    <p:sldId id="290" r:id="rId12"/>
    <p:sldId id="297" r:id="rId13"/>
    <p:sldId id="291" r:id="rId14"/>
    <p:sldId id="292" r:id="rId15"/>
    <p:sldId id="293" r:id="rId16"/>
    <p:sldId id="298" r:id="rId17"/>
    <p:sldId id="294" r:id="rId18"/>
    <p:sldId id="280" r:id="rId19"/>
    <p:sldId id="299" r:id="rId20"/>
    <p:sldId id="282" r:id="rId21"/>
    <p:sldId id="300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DD8"/>
    <a:srgbClr val="FF67B7"/>
    <a:srgbClr val="E14B96"/>
    <a:srgbClr val="7B6142"/>
    <a:srgbClr val="C0A47D"/>
    <a:srgbClr val="ECE7E0"/>
    <a:srgbClr val="E0D9CE"/>
    <a:srgbClr val="ACDCBD"/>
    <a:srgbClr val="D2E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68" y="114"/>
      </p:cViewPr>
      <p:guideLst>
        <p:guide orient="horz" pos="21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79"/>
        <p:guide pos="2160"/>
      </p:guideLst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427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pPr/>
              <a:t>2022/3/20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748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68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727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378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976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424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4574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699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1190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589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635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9644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926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051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101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569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192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526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957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285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07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CC10F4B-A933-4EFF-8AAF-D6661ED1B45F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0679984-E5BD-4C36-BD54-BEEFDCCA596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26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3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14B1E1F-FD5A-4EDF-ACE4-5C4A8DE7992C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96C74F0-0063-4B30-B580-D38BECD0ACE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67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347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5271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250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813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667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986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257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70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5129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719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4110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47715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648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5471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13794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664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5630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1984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101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799589-2637-4023-AA6B-C9B49BE5E0A4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85FE35B-DB4C-45E1-81CC-26561E88B49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0528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87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901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4757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030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1514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982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250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850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04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0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2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7AC196B-74E4-4A73-B22E-68504E723D28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29FD80-C16A-4FED-ABEB-466B3509303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6509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061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067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970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0390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42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843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2989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630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774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94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2DD82C3-006C-4505-8641-393F80886995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CE5DA6D-2A46-478F-9AAE-08194409128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9808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4740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51B2910-E476-49BD-8C98-2CD5D4A2BD09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F2C9C2D-313C-46A4-AD41-851445F4B89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85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29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6B599F3-B1F8-4A06-85E4-45BA5FF01A6F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8804C76-BEB3-414C-9158-14541B4F3AD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05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2355B7-A654-4E82-85AC-AA6E754D75A0}" type="datetimeFigureOut">
              <a:rPr lang="zh-CN" altLang="en-US" smtClean="0"/>
              <a:pPr>
                <a:defRPr/>
              </a:pPr>
              <a:t>2022/3/20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42874A-ECC6-48BB-9027-F7BE5F98001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20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110068" y="638178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14755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669504" y="39745"/>
            <a:ext cx="857437" cy="430521"/>
            <a:chOff x="1339009" y="86774"/>
            <a:chExt cx="741129" cy="496163"/>
          </a:xfrm>
        </p:grpSpPr>
        <p:sp>
          <p:nvSpPr>
            <p:cNvPr id="6" name="任意多边形 5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852867" y="48454"/>
            <a:ext cx="988172" cy="496163"/>
            <a:chOff x="1339009" y="86774"/>
            <a:chExt cx="741129" cy="496163"/>
          </a:xfrm>
        </p:grpSpPr>
        <p:sp>
          <p:nvSpPr>
            <p:cNvPr id="13" name="任意多边形 12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10269" y="234243"/>
            <a:ext cx="562387" cy="282375"/>
            <a:chOff x="1339009" y="86774"/>
            <a:chExt cx="741129" cy="496163"/>
          </a:xfrm>
        </p:grpSpPr>
        <p:sp>
          <p:nvSpPr>
            <p:cNvPr id="20" name="任意多边形 19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4800" y="166609"/>
            <a:ext cx="281633" cy="567432"/>
            <a:chOff x="1218654" y="44858"/>
            <a:chExt cx="341868" cy="918388"/>
          </a:xfrm>
        </p:grpSpPr>
        <p:sp>
          <p:nvSpPr>
            <p:cNvPr id="27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8" y="5982894"/>
            <a:ext cx="1609913" cy="877713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8820644" y="50576"/>
            <a:ext cx="734129" cy="683275"/>
            <a:chOff x="1680092" y="44858"/>
            <a:chExt cx="625368" cy="836523"/>
          </a:xfrm>
        </p:grpSpPr>
        <p:grpSp>
          <p:nvGrpSpPr>
            <p:cNvPr id="31" name="组合 30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35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33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任意多边形 36"/>
          <p:cNvSpPr/>
          <p:nvPr userDrawn="1"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圆角矩形 37"/>
          <p:cNvSpPr/>
          <p:nvPr userDrawn="1"/>
        </p:nvSpPr>
        <p:spPr>
          <a:xfrm>
            <a:off x="110068" y="638178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 userDrawn="1"/>
        </p:nvSpPr>
        <p:spPr>
          <a:xfrm>
            <a:off x="314755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 userDrawn="1"/>
        </p:nvGrpSpPr>
        <p:grpSpPr>
          <a:xfrm>
            <a:off x="7669504" y="39745"/>
            <a:ext cx="857437" cy="430521"/>
            <a:chOff x="1339009" y="86774"/>
            <a:chExt cx="741129" cy="496163"/>
          </a:xfrm>
        </p:grpSpPr>
        <p:sp>
          <p:nvSpPr>
            <p:cNvPr id="41" name="任意多边形 40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>
            <a:off x="10852867" y="48454"/>
            <a:ext cx="988172" cy="496163"/>
            <a:chOff x="1339009" y="86774"/>
            <a:chExt cx="741129" cy="496163"/>
          </a:xfrm>
        </p:grpSpPr>
        <p:sp>
          <p:nvSpPr>
            <p:cNvPr id="48" name="任意多边形 47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 userDrawn="1"/>
        </p:nvGrpSpPr>
        <p:grpSpPr>
          <a:xfrm>
            <a:off x="1310269" y="234243"/>
            <a:ext cx="562387" cy="282375"/>
            <a:chOff x="1339009" y="86774"/>
            <a:chExt cx="741129" cy="496163"/>
          </a:xfrm>
        </p:grpSpPr>
        <p:sp>
          <p:nvSpPr>
            <p:cNvPr id="55" name="任意多边形 54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 userDrawn="1"/>
        </p:nvGrpSpPr>
        <p:grpSpPr>
          <a:xfrm>
            <a:off x="694800" y="166609"/>
            <a:ext cx="281633" cy="567432"/>
            <a:chOff x="1218654" y="44858"/>
            <a:chExt cx="341868" cy="918388"/>
          </a:xfrm>
        </p:grpSpPr>
        <p:sp>
          <p:nvSpPr>
            <p:cNvPr id="62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图片 63"/>
          <p:cNvPicPr>
            <a:picLocks noChangeAspect="1"/>
          </p:cNvPicPr>
          <p:nvPr userDrawn="1"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8" y="5982894"/>
            <a:ext cx="1609913" cy="877713"/>
          </a:xfrm>
          <a:prstGeom prst="rect">
            <a:avLst/>
          </a:prstGeom>
        </p:spPr>
      </p:pic>
      <p:grpSp>
        <p:nvGrpSpPr>
          <p:cNvPr id="65" name="组合 64"/>
          <p:cNvGrpSpPr/>
          <p:nvPr userDrawn="1"/>
        </p:nvGrpSpPr>
        <p:grpSpPr>
          <a:xfrm>
            <a:off x="8820644" y="50576"/>
            <a:ext cx="734129" cy="683275"/>
            <a:chOff x="1680092" y="44858"/>
            <a:chExt cx="625368" cy="836523"/>
          </a:xfrm>
        </p:grpSpPr>
        <p:grpSp>
          <p:nvGrpSpPr>
            <p:cNvPr id="66" name="组合 65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70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68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33881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6978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92049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6772" y="2775990"/>
            <a:ext cx="6146897" cy="4082010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978900" y="1844934"/>
            <a:ext cx="825476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第二单元 我们的班级</a:t>
            </a:r>
          </a:p>
        </p:txBody>
      </p:sp>
      <p:sp>
        <p:nvSpPr>
          <p:cNvPr id="8" name="矩形 7"/>
          <p:cNvSpPr/>
          <p:nvPr/>
        </p:nvSpPr>
        <p:spPr>
          <a:xfrm>
            <a:off x="5357255" y="3613471"/>
            <a:ext cx="2826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我爱我们班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4467232" y="3587597"/>
            <a:ext cx="764732" cy="759634"/>
          </a:xfrm>
          <a:custGeom>
            <a:avLst/>
            <a:gdLst>
              <a:gd name="connsiteX0" fmla="*/ 382366 w 764732"/>
              <a:gd name="connsiteY0" fmla="*/ 75657 h 759634"/>
              <a:gd name="connsiteX1" fmla="*/ 686526 w 764732"/>
              <a:gd name="connsiteY1" fmla="*/ 379817 h 759634"/>
              <a:gd name="connsiteX2" fmla="*/ 382366 w 764732"/>
              <a:gd name="connsiteY2" fmla="*/ 683977 h 759634"/>
              <a:gd name="connsiteX3" fmla="*/ 78206 w 764732"/>
              <a:gd name="connsiteY3" fmla="*/ 379817 h 759634"/>
              <a:gd name="connsiteX4" fmla="*/ 382366 w 764732"/>
              <a:gd name="connsiteY4" fmla="*/ 75657 h 759634"/>
              <a:gd name="connsiteX5" fmla="*/ 382366 w 764732"/>
              <a:gd name="connsiteY5" fmla="*/ 72775 h 759634"/>
              <a:gd name="connsiteX6" fmla="*/ 75103 w 764732"/>
              <a:gd name="connsiteY6" fmla="*/ 379818 h 759634"/>
              <a:gd name="connsiteX7" fmla="*/ 382366 w 764732"/>
              <a:gd name="connsiteY7" fmla="*/ 686860 h 759634"/>
              <a:gd name="connsiteX8" fmla="*/ 689630 w 764732"/>
              <a:gd name="connsiteY8" fmla="*/ 379818 h 759634"/>
              <a:gd name="connsiteX9" fmla="*/ 382366 w 764732"/>
              <a:gd name="connsiteY9" fmla="*/ 72775 h 759634"/>
              <a:gd name="connsiteX10" fmla="*/ 383999 w 764732"/>
              <a:gd name="connsiteY10" fmla="*/ 0 h 759634"/>
              <a:gd name="connsiteX11" fmla="*/ 481825 w 764732"/>
              <a:gd name="connsiteY11" fmla="*/ 0 h 759634"/>
              <a:gd name="connsiteX12" fmla="*/ 481825 w 764732"/>
              <a:gd name="connsiteY12" fmla="*/ 58742 h 759634"/>
              <a:gd name="connsiteX13" fmla="*/ 494575 w 764732"/>
              <a:gd name="connsiteY13" fmla="*/ 51743 h 759634"/>
              <a:gd name="connsiteX14" fmla="*/ 586135 w 764732"/>
              <a:gd name="connsiteY14" fmla="*/ 59310 h 759634"/>
              <a:gd name="connsiteX15" fmla="*/ 668432 w 764732"/>
              <a:gd name="connsiteY15" fmla="*/ 112161 h 759634"/>
              <a:gd name="connsiteX16" fmla="*/ 636651 w 764732"/>
              <a:gd name="connsiteY16" fmla="*/ 161577 h 759634"/>
              <a:gd name="connsiteX17" fmla="*/ 651163 w 764732"/>
              <a:gd name="connsiteY17" fmla="*/ 162578 h 759634"/>
              <a:gd name="connsiteX18" fmla="*/ 724094 w 764732"/>
              <a:gd name="connsiteY18" fmla="*/ 218409 h 759634"/>
              <a:gd name="connsiteX19" fmla="*/ 764732 w 764732"/>
              <a:gd name="connsiteY19" fmla="*/ 307331 h 759634"/>
              <a:gd name="connsiteX20" fmla="*/ 710847 w 764732"/>
              <a:gd name="connsiteY20" fmla="*/ 331922 h 759634"/>
              <a:gd name="connsiteX21" fmla="*/ 735559 w 764732"/>
              <a:gd name="connsiteY21" fmla="*/ 354289 h 759634"/>
              <a:gd name="connsiteX22" fmla="*/ 754075 w 764732"/>
              <a:gd name="connsiteY22" fmla="*/ 426784 h 759634"/>
              <a:gd name="connsiteX23" fmla="*/ 740153 w 764732"/>
              <a:gd name="connsiteY23" fmla="*/ 523545 h 759634"/>
              <a:gd name="connsiteX24" fmla="*/ 681968 w 764732"/>
              <a:gd name="connsiteY24" fmla="*/ 515185 h 759634"/>
              <a:gd name="connsiteX25" fmla="*/ 687086 w 764732"/>
              <a:gd name="connsiteY25" fmla="*/ 528793 h 759634"/>
              <a:gd name="connsiteX26" fmla="*/ 666560 w 764732"/>
              <a:gd name="connsiteY26" fmla="*/ 618278 h 759634"/>
              <a:gd name="connsiteX27" fmla="*/ 602498 w 764732"/>
              <a:gd name="connsiteY27" fmla="*/ 692157 h 759634"/>
              <a:gd name="connsiteX28" fmla="*/ 558072 w 764732"/>
              <a:gd name="connsiteY28" fmla="*/ 653690 h 759634"/>
              <a:gd name="connsiteX29" fmla="*/ 555015 w 764732"/>
              <a:gd name="connsiteY29" fmla="*/ 667902 h 759634"/>
              <a:gd name="connsiteX30" fmla="*/ 489334 w 764732"/>
              <a:gd name="connsiteY30" fmla="*/ 732093 h 759634"/>
              <a:gd name="connsiteX31" fmla="*/ 395470 w 764732"/>
              <a:gd name="connsiteY31" fmla="*/ 759634 h 759634"/>
              <a:gd name="connsiteX32" fmla="*/ 378781 w 764732"/>
              <a:gd name="connsiteY32" fmla="*/ 702836 h 759634"/>
              <a:gd name="connsiteX33" fmla="*/ 353108 w 764732"/>
              <a:gd name="connsiteY33" fmla="*/ 724095 h 759634"/>
              <a:gd name="connsiteX34" fmla="*/ 278664 w 764732"/>
              <a:gd name="connsiteY34" fmla="*/ 732093 h 759634"/>
              <a:gd name="connsiteX35" fmla="*/ 184801 w 764732"/>
              <a:gd name="connsiteY35" fmla="*/ 704552 h 759634"/>
              <a:gd name="connsiteX36" fmla="*/ 201362 w 764732"/>
              <a:gd name="connsiteY36" fmla="*/ 648190 h 759634"/>
              <a:gd name="connsiteX37" fmla="*/ 187155 w 764732"/>
              <a:gd name="connsiteY37" fmla="*/ 651316 h 759634"/>
              <a:gd name="connsiteX38" fmla="*/ 101438 w 764732"/>
              <a:gd name="connsiteY38" fmla="*/ 618278 h 759634"/>
              <a:gd name="connsiteX39" fmla="*/ 37375 w 764732"/>
              <a:gd name="connsiteY39" fmla="*/ 544400 h 759634"/>
              <a:gd name="connsiteX40" fmla="*/ 81801 w 764732"/>
              <a:gd name="connsiteY40" fmla="*/ 505932 h 759634"/>
              <a:gd name="connsiteX41" fmla="*/ 68158 w 764732"/>
              <a:gd name="connsiteY41" fmla="*/ 500886 h 759634"/>
              <a:gd name="connsiteX42" fmla="*/ 13922 w 764732"/>
              <a:gd name="connsiteY42" fmla="*/ 426784 h 759634"/>
              <a:gd name="connsiteX43" fmla="*/ 0 w 764732"/>
              <a:gd name="connsiteY43" fmla="*/ 330023 h 759634"/>
              <a:gd name="connsiteX44" fmla="*/ 58635 w 764732"/>
              <a:gd name="connsiteY44" fmla="*/ 321599 h 759634"/>
              <a:gd name="connsiteX45" fmla="*/ 41231 w 764732"/>
              <a:gd name="connsiteY45" fmla="*/ 293180 h 759634"/>
              <a:gd name="connsiteX46" fmla="*/ 43903 w 764732"/>
              <a:gd name="connsiteY46" fmla="*/ 218409 h 759634"/>
              <a:gd name="connsiteX47" fmla="*/ 84542 w 764732"/>
              <a:gd name="connsiteY47" fmla="*/ 129487 h 759634"/>
              <a:gd name="connsiteX48" fmla="*/ 138014 w 764732"/>
              <a:gd name="connsiteY48" fmla="*/ 153889 h 759634"/>
              <a:gd name="connsiteX49" fmla="*/ 136939 w 764732"/>
              <a:gd name="connsiteY49" fmla="*/ 139392 h 759634"/>
              <a:gd name="connsiteX50" fmla="*/ 181863 w 764732"/>
              <a:gd name="connsiteY50" fmla="*/ 59310 h 759634"/>
              <a:gd name="connsiteX51" fmla="*/ 264159 w 764732"/>
              <a:gd name="connsiteY51" fmla="*/ 6459 h 759634"/>
              <a:gd name="connsiteX52" fmla="*/ 296186 w 764732"/>
              <a:gd name="connsiteY52" fmla="*/ 56257 h 759634"/>
              <a:gd name="connsiteX53" fmla="*/ 314825 w 764732"/>
              <a:gd name="connsiteY53" fmla="*/ 28632 h 759634"/>
              <a:gd name="connsiteX54" fmla="*/ 383999 w 764732"/>
              <a:gd name="connsiteY54" fmla="*/ 0 h 75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764732" h="759634">
                <a:moveTo>
                  <a:pt x="382366" y="75657"/>
                </a:moveTo>
                <a:cubicBezTo>
                  <a:pt x="550349" y="75657"/>
                  <a:pt x="686526" y="211834"/>
                  <a:pt x="686526" y="379817"/>
                </a:cubicBezTo>
                <a:cubicBezTo>
                  <a:pt x="686526" y="547800"/>
                  <a:pt x="550349" y="683977"/>
                  <a:pt x="382366" y="683977"/>
                </a:cubicBezTo>
                <a:cubicBezTo>
                  <a:pt x="214383" y="683977"/>
                  <a:pt x="78206" y="547800"/>
                  <a:pt x="78206" y="379817"/>
                </a:cubicBezTo>
                <a:cubicBezTo>
                  <a:pt x="78206" y="211834"/>
                  <a:pt x="214383" y="75657"/>
                  <a:pt x="382366" y="75657"/>
                </a:cubicBezTo>
                <a:close/>
                <a:moveTo>
                  <a:pt x="382366" y="72775"/>
                </a:moveTo>
                <a:cubicBezTo>
                  <a:pt x="212670" y="72775"/>
                  <a:pt x="75103" y="210243"/>
                  <a:pt x="75103" y="379818"/>
                </a:cubicBezTo>
                <a:cubicBezTo>
                  <a:pt x="75103" y="549392"/>
                  <a:pt x="212670" y="686860"/>
                  <a:pt x="382366" y="686860"/>
                </a:cubicBezTo>
                <a:cubicBezTo>
                  <a:pt x="552063" y="686860"/>
                  <a:pt x="689630" y="549392"/>
                  <a:pt x="689630" y="379818"/>
                </a:cubicBezTo>
                <a:cubicBezTo>
                  <a:pt x="689630" y="210243"/>
                  <a:pt x="552063" y="72775"/>
                  <a:pt x="382366" y="72775"/>
                </a:cubicBezTo>
                <a:close/>
                <a:moveTo>
                  <a:pt x="383999" y="0"/>
                </a:moveTo>
                <a:lnTo>
                  <a:pt x="481825" y="0"/>
                </a:lnTo>
                <a:lnTo>
                  <a:pt x="481825" y="58742"/>
                </a:lnTo>
                <a:lnTo>
                  <a:pt x="494575" y="51743"/>
                </a:lnTo>
                <a:cubicBezTo>
                  <a:pt x="523433" y="39365"/>
                  <a:pt x="557728" y="41067"/>
                  <a:pt x="586135" y="59310"/>
                </a:cubicBezTo>
                <a:lnTo>
                  <a:pt x="668432" y="112161"/>
                </a:lnTo>
                <a:lnTo>
                  <a:pt x="636651" y="161577"/>
                </a:lnTo>
                <a:lnTo>
                  <a:pt x="651163" y="162578"/>
                </a:lnTo>
                <a:cubicBezTo>
                  <a:pt x="682136" y="167756"/>
                  <a:pt x="710066" y="187715"/>
                  <a:pt x="724094" y="218409"/>
                </a:cubicBezTo>
                <a:lnTo>
                  <a:pt x="764732" y="307331"/>
                </a:lnTo>
                <a:lnTo>
                  <a:pt x="710847" y="331922"/>
                </a:lnTo>
                <a:lnTo>
                  <a:pt x="735559" y="354289"/>
                </a:lnTo>
                <a:cubicBezTo>
                  <a:pt x="750562" y="374317"/>
                  <a:pt x="757920" y="400064"/>
                  <a:pt x="754075" y="426784"/>
                </a:cubicBezTo>
                <a:lnTo>
                  <a:pt x="740153" y="523545"/>
                </a:lnTo>
                <a:lnTo>
                  <a:pt x="681968" y="515185"/>
                </a:lnTo>
                <a:lnTo>
                  <a:pt x="687086" y="528793"/>
                </a:lnTo>
                <a:cubicBezTo>
                  <a:pt x="695239" y="559098"/>
                  <a:pt x="688673" y="592777"/>
                  <a:pt x="666560" y="618278"/>
                </a:cubicBezTo>
                <a:lnTo>
                  <a:pt x="602498" y="692157"/>
                </a:lnTo>
                <a:lnTo>
                  <a:pt x="558072" y="653690"/>
                </a:lnTo>
                <a:lnTo>
                  <a:pt x="555015" y="667902"/>
                </a:lnTo>
                <a:cubicBezTo>
                  <a:pt x="545479" y="697801"/>
                  <a:pt x="521733" y="722587"/>
                  <a:pt x="489334" y="732093"/>
                </a:cubicBezTo>
                <a:lnTo>
                  <a:pt x="395470" y="759634"/>
                </a:lnTo>
                <a:lnTo>
                  <a:pt x="378781" y="702836"/>
                </a:lnTo>
                <a:lnTo>
                  <a:pt x="353108" y="724095"/>
                </a:lnTo>
                <a:cubicBezTo>
                  <a:pt x="331135" y="736085"/>
                  <a:pt x="304584" y="739698"/>
                  <a:pt x="278664" y="732093"/>
                </a:cubicBezTo>
                <a:lnTo>
                  <a:pt x="184801" y="704552"/>
                </a:lnTo>
                <a:lnTo>
                  <a:pt x="201362" y="648190"/>
                </a:lnTo>
                <a:lnTo>
                  <a:pt x="187155" y="651316"/>
                </a:lnTo>
                <a:cubicBezTo>
                  <a:pt x="155976" y="655068"/>
                  <a:pt x="123551" y="643780"/>
                  <a:pt x="101438" y="618278"/>
                </a:cubicBezTo>
                <a:lnTo>
                  <a:pt x="37375" y="544400"/>
                </a:lnTo>
                <a:lnTo>
                  <a:pt x="81801" y="505932"/>
                </a:lnTo>
                <a:lnTo>
                  <a:pt x="68158" y="500886"/>
                </a:lnTo>
                <a:cubicBezTo>
                  <a:pt x="39899" y="487198"/>
                  <a:pt x="18728" y="460184"/>
                  <a:pt x="13922" y="426784"/>
                </a:cubicBezTo>
                <a:lnTo>
                  <a:pt x="0" y="330023"/>
                </a:lnTo>
                <a:lnTo>
                  <a:pt x="58635" y="321599"/>
                </a:lnTo>
                <a:lnTo>
                  <a:pt x="41231" y="293180"/>
                </a:lnTo>
                <a:cubicBezTo>
                  <a:pt x="32482" y="269740"/>
                  <a:pt x="32682" y="242964"/>
                  <a:pt x="43903" y="218409"/>
                </a:cubicBezTo>
                <a:lnTo>
                  <a:pt x="84542" y="129487"/>
                </a:lnTo>
                <a:lnTo>
                  <a:pt x="138014" y="153889"/>
                </a:lnTo>
                <a:lnTo>
                  <a:pt x="136939" y="139392"/>
                </a:lnTo>
                <a:cubicBezTo>
                  <a:pt x="137660" y="108019"/>
                  <a:pt x="153456" y="77553"/>
                  <a:pt x="181863" y="59310"/>
                </a:cubicBezTo>
                <a:lnTo>
                  <a:pt x="264159" y="6459"/>
                </a:lnTo>
                <a:lnTo>
                  <a:pt x="296186" y="56257"/>
                </a:lnTo>
                <a:lnTo>
                  <a:pt x="314825" y="28632"/>
                </a:lnTo>
                <a:cubicBezTo>
                  <a:pt x="332529" y="10942"/>
                  <a:pt x="356985" y="0"/>
                  <a:pt x="383999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99370" y="3573006"/>
            <a:ext cx="5004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24000" y="5733099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047" y="4320568"/>
            <a:ext cx="2970567" cy="131299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0918" y="3230880"/>
            <a:ext cx="112922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合唱比赛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303967" y="3230880"/>
            <a:ext cx="13347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踢毽子比赛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331758" y="3230880"/>
            <a:ext cx="65913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秋游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617345" y="5652808"/>
            <a:ext cx="1356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迎新年联欢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85081" y="5652808"/>
            <a:ext cx="97254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做游戏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193653" y="5652808"/>
            <a:ext cx="935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听故事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607" y="1350233"/>
            <a:ext cx="2103843" cy="177564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548" y="1258484"/>
            <a:ext cx="1313615" cy="188107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667" y="4189694"/>
            <a:ext cx="2201716" cy="154340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109" y="3784380"/>
            <a:ext cx="2424486" cy="194201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408" y="1353312"/>
            <a:ext cx="2219843" cy="1931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活动三：</a:t>
            </a: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全班来跳集体舞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39058" y="2966951"/>
            <a:ext cx="3888270" cy="230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左脚离地一次，两次；</a:t>
            </a:r>
          </a:p>
          <a:p>
            <a:pPr>
              <a:lnSpc>
                <a:spcPct val="120000"/>
              </a:lnSpc>
            </a:pP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右脚离地一次，两次；</a:t>
            </a:r>
          </a:p>
          <a:p>
            <a:pPr>
              <a:lnSpc>
                <a:spcPct val="120000"/>
              </a:lnSpc>
            </a:pP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双脚前跳一次，后跳一次；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4.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连续前跳三次。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   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2495850" y="1188626"/>
            <a:ext cx="7776864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一起来跳</a:t>
            </a:r>
            <a:r>
              <a:rPr lang="en-US" altLang="zh-CN" sz="3200" kern="0" dirty="0">
                <a:solidFill>
                  <a:prstClr val="black"/>
                </a:solidFill>
                <a:cs typeface="+mn-ea"/>
                <a:sym typeface="+mn-lt"/>
              </a:rPr>
              <a:t>“</a:t>
            </a: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兔子舞</a:t>
            </a:r>
            <a:r>
              <a:rPr lang="en-US" altLang="zh-CN" sz="3200" kern="0" dirty="0">
                <a:solidFill>
                  <a:prstClr val="black"/>
                </a:solidFill>
                <a:cs typeface="+mn-ea"/>
                <a:sym typeface="+mn-lt"/>
              </a:rPr>
              <a:t>”</a:t>
            </a:r>
            <a:endParaRPr lang="zh-CN" altLang="en-US" sz="320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801" y="1199985"/>
            <a:ext cx="3155581" cy="292012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786" y="3998759"/>
            <a:ext cx="2914451" cy="254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3431889" y="2060946"/>
            <a:ext cx="3456144" cy="1714513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108000" rtlCol="0" anchor="ctr"/>
          <a:lstStyle/>
          <a:p>
            <a:r>
              <a:rPr lang="en-US" altLang="zh-CN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跳得开心吗？你们是怎样做到团结协作的？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637672" y="3212994"/>
            <a:ext cx="1656886" cy="2723351"/>
          </a:xfrm>
          <a:prstGeom prst="rect">
            <a:avLst/>
          </a:prstGeom>
          <a:noFill/>
        </p:spPr>
      </p:pic>
      <p:sp>
        <p:nvSpPr>
          <p:cNvPr id="7" name="WordArt 11"/>
          <p:cNvSpPr>
            <a:spLocks noChangeArrowheads="1" noChangeShapeType="1" noTextEdit="1"/>
          </p:cNvSpPr>
          <p:nvPr/>
        </p:nvSpPr>
        <p:spPr bwMode="auto">
          <a:xfrm>
            <a:off x="1909593" y="980898"/>
            <a:ext cx="1209423" cy="43216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0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小反思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2680448" y="2467801"/>
            <a:ext cx="6984774" cy="2585476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　　按照节奏一起跳，不会踩到同学脚；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    单脚离地手扶好，安全保障最重要；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        保持距离配合好，集体活动乐</a:t>
            </a:r>
            <a:r>
              <a:rPr lang="zh-CN" altLang="zh-CN" sz="2800" dirty="0">
                <a:cs typeface="+mn-ea"/>
                <a:sym typeface="+mn-lt"/>
              </a:rPr>
              <a:t>陶陶</a:t>
            </a:r>
            <a:r>
              <a:rPr lang="zh-CN" altLang="en-US" sz="2800" dirty="0">
                <a:cs typeface="+mn-ea"/>
                <a:sym typeface="+mn-lt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27943" y="1196910"/>
            <a:ext cx="3362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团结协作要领：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789558" y="2132965"/>
            <a:ext cx="6919595" cy="2592070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活动四：</a:t>
            </a: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我为我们班点个赞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279577" y="960537"/>
            <a:ext cx="7776864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spcBef>
                <a:spcPts val="0"/>
              </a:spcBef>
              <a:buNone/>
            </a:pPr>
            <a:r>
              <a:rPr lang="zh-CN" altLang="en-US" sz="3200" kern="0" dirty="0">
                <a:cs typeface="+mn-ea"/>
                <a:sym typeface="+mn-lt"/>
              </a:rPr>
              <a:t>从一次活动说起：</a:t>
            </a:r>
            <a:r>
              <a:rPr lang="zh-CN" altLang="en-US" sz="2000" kern="0" dirty="0">
                <a:solidFill>
                  <a:prstClr val="black"/>
                </a:solidFill>
                <a:cs typeface="+mn-ea"/>
                <a:sym typeface="+mn-lt"/>
              </a:rPr>
              <a:t>没有得第一，为什么还点赞？</a:t>
            </a:r>
            <a:endParaRPr lang="zh-CN" altLang="en-US" sz="3200" kern="0" dirty="0">
              <a:cs typeface="+mn-ea"/>
              <a:sym typeface="+mn-lt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zh-CN" altLang="en-US" sz="2000" kern="0" dirty="0">
                <a:solidFill>
                  <a:prstClr val="black"/>
                </a:solidFill>
                <a:cs typeface="+mn-ea"/>
                <a:sym typeface="+mn-lt"/>
              </a:rPr>
              <a:t>             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886" y="3645009"/>
            <a:ext cx="2538725" cy="26090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177" y="3792241"/>
            <a:ext cx="2290632" cy="25671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085" y="1853089"/>
            <a:ext cx="2689338" cy="21018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1142" y="1688633"/>
            <a:ext cx="3048709" cy="2103608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5635306" y="3635294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269479" y="3635294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635306" y="5739316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269479" y="5739316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5646761" y="4149033"/>
            <a:ext cx="835290" cy="360015"/>
          </a:xfrm>
          <a:prstGeom prst="wedgeRoundRectCallout">
            <a:avLst>
              <a:gd name="adj1" fmla="val -56048"/>
              <a:gd name="adj2" fmla="val 7504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加油！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007" y="3741921"/>
            <a:ext cx="2038147" cy="228420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7310" y="3866037"/>
            <a:ext cx="2262222" cy="232486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501" y="1412919"/>
            <a:ext cx="3053325" cy="210679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201" y="1412919"/>
            <a:ext cx="2845024" cy="22234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05924" y="3387074"/>
            <a:ext cx="31610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    他跑得满头大汗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，我们为他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的全力以赴点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赞。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10046" y="3362014"/>
            <a:ext cx="30746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    他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快速地捡起接力棒，我们为他的果断点赞。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92910" y="5835787"/>
            <a:ext cx="3187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    他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跑到了终点，我们为他的坚持点赞。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104883" y="5801831"/>
            <a:ext cx="254894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友谊第一，比赛第二。</a:t>
            </a:r>
          </a:p>
        </p:txBody>
      </p:sp>
      <p:sp>
        <p:nvSpPr>
          <p:cNvPr id="16" name="圆角矩形标注 15"/>
          <p:cNvSpPr/>
          <p:nvPr/>
        </p:nvSpPr>
        <p:spPr>
          <a:xfrm>
            <a:off x="5050070" y="4178175"/>
            <a:ext cx="835290" cy="360015"/>
          </a:xfrm>
          <a:prstGeom prst="wedgeRoundRectCallout">
            <a:avLst>
              <a:gd name="adj1" fmla="val -56048"/>
              <a:gd name="adj2" fmla="val 7504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加油！</a:t>
            </a:r>
          </a:p>
        </p:txBody>
      </p:sp>
      <p:sp>
        <p:nvSpPr>
          <p:cNvPr id="17" name="椭圆 16"/>
          <p:cNvSpPr/>
          <p:nvPr/>
        </p:nvSpPr>
        <p:spPr>
          <a:xfrm>
            <a:off x="2721887" y="3449462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838157" y="3449462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721887" y="5882122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838157" y="5882122"/>
            <a:ext cx="234629" cy="23462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云形标注 7"/>
          <p:cNvSpPr/>
          <p:nvPr/>
        </p:nvSpPr>
        <p:spPr>
          <a:xfrm>
            <a:off x="5502225" y="404874"/>
            <a:ext cx="4364666" cy="1171168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72000" rtlCol="0" anchor="ctr"/>
          <a:lstStyle/>
          <a:p>
            <a:r>
              <a:rPr lang="zh-CN" altLang="en-US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   我们还为彼此的协助、呐喊、友爱而点赞。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8496" y="908895"/>
            <a:ext cx="879504" cy="1296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5622" y="2936721"/>
            <a:ext cx="6984774" cy="180299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　　</a:t>
            </a:r>
            <a:r>
              <a:rPr lang="zh-CN" altLang="en-US" sz="2800" dirty="0">
                <a:solidFill>
                  <a:srgbClr val="000000"/>
                </a:solidFill>
                <a:cs typeface="+mn-ea"/>
                <a:sym typeface="+mn-lt"/>
              </a:rPr>
              <a:t>只要我们积极认真参加班级活动，就值得点赞。</a:t>
            </a:r>
          </a:p>
        </p:txBody>
      </p:sp>
      <p:sp>
        <p:nvSpPr>
          <p:cNvPr id="4" name="内容占位符 2"/>
          <p:cNvSpPr txBox="1"/>
          <p:nvPr/>
        </p:nvSpPr>
        <p:spPr>
          <a:xfrm>
            <a:off x="2135835" y="1772934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4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rgbClr val="E14B96"/>
                    </a:gs>
                    <a:gs pos="19000">
                      <a:srgbClr val="FF67B7"/>
                    </a:gs>
                    <a:gs pos="87000">
                      <a:srgbClr val="FFCDD8"/>
                    </a:gs>
                  </a:gsLst>
                  <a:lin ang="5400000"/>
                </a:gradFill>
                <a:cs typeface="+mn-ea"/>
                <a:sym typeface="+mn-lt"/>
              </a:rPr>
              <a:t>我爱我们班</a:t>
            </a:r>
            <a:endParaRPr lang="zh-CN" altLang="en-US" sz="4400" b="1" kern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rgbClr val="E14B96"/>
                  </a:gs>
                  <a:gs pos="19000">
                    <a:srgbClr val="FF67B7"/>
                  </a:gs>
                  <a:gs pos="87000">
                    <a:srgbClr val="FFCDD8"/>
                  </a:gs>
                </a:gsLst>
                <a:lin ang="5400000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101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活动一：</a:t>
            </a: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猜猜我的好同学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59811" y="1484919"/>
            <a:ext cx="20880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927868" y="2492964"/>
            <a:ext cx="6768282" cy="2688639"/>
          </a:xfrm>
          <a:prstGeom prst="roundRect">
            <a:avLst>
              <a:gd name="adj" fmla="val 431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游戏规则：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 每个人心里想一个爱帮助别人的好同学，不说名字，只说出他的三个特征，请大家猜一猜这位同学是谁。</a:t>
            </a:r>
            <a:endParaRPr lang="zh-CN" altLang="en-US" sz="240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2279841" y="1412919"/>
            <a:ext cx="7776864" cy="117411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猜猜我的好同学</a:t>
            </a:r>
          </a:p>
          <a:p>
            <a:pPr marL="0" indent="0" algn="ctr" eaLnBrk="1" hangingPunct="1">
              <a:buNone/>
            </a:pPr>
            <a:endParaRPr lang="zh-CN" altLang="en-US" sz="3200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173" y="3103326"/>
            <a:ext cx="5179938" cy="3024126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2135835" y="3357000"/>
            <a:ext cx="2127272" cy="843775"/>
          </a:xfrm>
          <a:prstGeom prst="wedgeRoundRectCallout">
            <a:avLst>
              <a:gd name="adj1" fmla="val 46554"/>
              <a:gd name="adj2" fmla="val 7209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>
              <a:defRPr/>
            </a:pPr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    她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特别有礼貌，总是笑眯眯的。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3579081" y="1829124"/>
            <a:ext cx="2340097" cy="936039"/>
          </a:xfrm>
          <a:prstGeom prst="wedgeRoundRectCallout">
            <a:avLst>
              <a:gd name="adj1" fmla="val -3423"/>
              <a:gd name="adj2" fmla="val 8087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>
                <a:cs typeface="+mn-ea"/>
                <a:sym typeface="+mn-lt"/>
              </a:rPr>
              <a:t> </a:t>
            </a:r>
            <a:r>
              <a:rPr lang="en-US" altLang="zh-CN" dirty="0" smtClean="0">
                <a:cs typeface="+mn-ea"/>
                <a:sym typeface="+mn-lt"/>
              </a:rPr>
              <a:t>   </a:t>
            </a:r>
            <a:r>
              <a:rPr lang="zh-CN" altLang="en-US" dirty="0" smtClean="0">
                <a:cs typeface="+mn-ea"/>
                <a:sym typeface="+mn-lt"/>
              </a:rPr>
              <a:t>他</a:t>
            </a:r>
            <a:r>
              <a:rPr lang="zh-CN" altLang="en-US" dirty="0">
                <a:cs typeface="+mn-ea"/>
                <a:sym typeface="+mn-lt"/>
              </a:rPr>
              <a:t>爱帮助同学，经常把自己的文具借给别人。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6927218" y="1596136"/>
            <a:ext cx="2160090" cy="936039"/>
          </a:xfrm>
          <a:prstGeom prst="wedgeRoundRectCallout">
            <a:avLst>
              <a:gd name="adj1" fmla="val -40661"/>
              <a:gd name="adj2" fmla="val 9925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>
                <a:cs typeface="+mn-ea"/>
                <a:sym typeface="+mn-lt"/>
              </a:rPr>
              <a:t>    </a:t>
            </a:r>
            <a:r>
              <a:rPr lang="zh-CN" altLang="en-US" dirty="0" smtClean="0">
                <a:cs typeface="+mn-ea"/>
                <a:sym typeface="+mn-lt"/>
              </a:rPr>
              <a:t>他</a:t>
            </a:r>
            <a:r>
              <a:rPr lang="zh-CN" altLang="en-US" dirty="0">
                <a:cs typeface="+mn-ea"/>
                <a:sym typeface="+mn-lt"/>
              </a:rPr>
              <a:t>是劳动能手，班里的卫生抢着搞。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7824072" y="2636967"/>
            <a:ext cx="2448102" cy="1008042"/>
          </a:xfrm>
          <a:prstGeom prst="wedgeRoundRectCallout">
            <a:avLst>
              <a:gd name="adj1" fmla="val -49365"/>
              <a:gd name="adj2" fmla="val 7991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dirty="0" smtClean="0">
                <a:cs typeface="+mn-ea"/>
                <a:sym typeface="+mn-lt"/>
              </a:rPr>
              <a:t>    </a:t>
            </a:r>
            <a:r>
              <a:rPr lang="zh-CN" altLang="en-US" dirty="0" smtClean="0">
                <a:cs typeface="+mn-ea"/>
                <a:sym typeface="+mn-lt"/>
              </a:rPr>
              <a:t>她</a:t>
            </a:r>
            <a:r>
              <a:rPr lang="zh-CN" altLang="en-US" dirty="0">
                <a:cs typeface="+mn-ea"/>
                <a:sym typeface="+mn-lt"/>
              </a:rPr>
              <a:t>是班干部，每天领着我们早读。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/>
          <p:nvPr/>
        </p:nvSpPr>
        <p:spPr>
          <a:xfrm>
            <a:off x="4538796" y="1004940"/>
            <a:ext cx="3960429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团结友爱的同学们</a:t>
            </a:r>
          </a:p>
        </p:txBody>
      </p:sp>
      <p:sp>
        <p:nvSpPr>
          <p:cNvPr id="3" name="椭圆形标注 2"/>
          <p:cNvSpPr/>
          <p:nvPr/>
        </p:nvSpPr>
        <p:spPr>
          <a:xfrm>
            <a:off x="5519976" y="3769171"/>
            <a:ext cx="3456144" cy="2035931"/>
          </a:xfrm>
          <a:prstGeom prst="wedgeEllipseCallout">
            <a:avLst>
              <a:gd name="adj1" fmla="val -74199"/>
              <a:gd name="adj2" fmla="val -15526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144000" rtlCol="0" anchor="ctr"/>
          <a:lstStyle/>
          <a:p>
            <a:pPr>
              <a:defRPr/>
            </a:pPr>
            <a:r>
              <a:rPr lang="en-US" altLang="zh-CN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因为有了老师和同学们的互帮互助，我们的班级像家一样温暖。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545" y="1507584"/>
            <a:ext cx="3108706" cy="21909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170" y="1927291"/>
            <a:ext cx="2589968" cy="15120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060" y="1555504"/>
            <a:ext cx="2811385" cy="190196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03892" y="4005027"/>
            <a:ext cx="1134988" cy="2088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9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活动二：</a:t>
            </a: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班级生活快乐多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1859" y="2922939"/>
            <a:ext cx="6984774" cy="1802990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　　</a:t>
            </a:r>
            <a:r>
              <a:rPr lang="zh-CN" altLang="en-US" sz="2800">
                <a:solidFill>
                  <a:srgbClr val="000000"/>
                </a:solidFill>
                <a:cs typeface="+mn-ea"/>
                <a:sym typeface="+mn-lt"/>
              </a:rPr>
              <a:t>在过去的一年中，哪些班级活动给你留下了深刻的印象？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2207838" y="1628928"/>
            <a:ext cx="7776864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回 忆 美 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07" y="2924979"/>
            <a:ext cx="4995466" cy="2916430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3071874" y="1819534"/>
            <a:ext cx="2304096" cy="864036"/>
          </a:xfrm>
          <a:prstGeom prst="wedgeRoundRectCallout">
            <a:avLst>
              <a:gd name="adj1" fmla="val 42448"/>
              <a:gd name="adj2" fmla="val 9762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1400" dirty="0">
                <a:solidFill>
                  <a:srgbClr val="FFFFFF"/>
                </a:solidFill>
                <a:cs typeface="+mn-ea"/>
                <a:sym typeface="+mn-lt"/>
              </a:rPr>
              <a:t>    </a:t>
            </a:r>
            <a:r>
              <a:rPr lang="zh-CN" altLang="en-US" sz="1400" dirty="0">
                <a:cs typeface="+mn-ea"/>
                <a:sym typeface="+mn-lt"/>
              </a:rPr>
              <a:t>体育节的拔河比赛，我们得了冠军！真高兴！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7032039" y="1340913"/>
            <a:ext cx="2247878" cy="1008042"/>
          </a:xfrm>
          <a:prstGeom prst="wedgeRoundRectCallout">
            <a:avLst>
              <a:gd name="adj1" fmla="val -32050"/>
              <a:gd name="adj2" fmla="val 10452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000" dirty="0">
                <a:solidFill>
                  <a:srgbClr val="FFFFFF"/>
                </a:solidFill>
                <a:cs typeface="+mn-ea"/>
                <a:sym typeface="+mn-lt"/>
              </a:rPr>
              <a:t>   </a:t>
            </a:r>
            <a:r>
              <a:rPr lang="zh-CN" altLang="en-US" sz="1400" dirty="0">
                <a:cs typeface="+mn-ea"/>
                <a:sym typeface="+mn-lt"/>
              </a:rPr>
              <a:t>端午节前，我在劳动课上学会了包粽子，</a:t>
            </a:r>
            <a:endParaRPr lang="en-US" altLang="zh-CN" sz="1400" dirty="0">
              <a:cs typeface="+mn-ea"/>
              <a:sym typeface="+mn-lt"/>
            </a:endParaRPr>
          </a:p>
          <a:p>
            <a:r>
              <a:rPr lang="zh-CN" altLang="en-US" sz="1400" dirty="0">
                <a:cs typeface="+mn-ea"/>
                <a:sym typeface="+mn-lt"/>
              </a:rPr>
              <a:t>自己包的粽子真美味！</a:t>
            </a:r>
          </a:p>
        </p:txBody>
      </p:sp>
      <p:sp>
        <p:nvSpPr>
          <p:cNvPr id="6" name="矩形 5"/>
          <p:cNvSpPr/>
          <p:nvPr/>
        </p:nvSpPr>
        <p:spPr>
          <a:xfrm>
            <a:off x="3810000" y="3028891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2063832" y="2919992"/>
            <a:ext cx="2304096" cy="1074605"/>
          </a:xfrm>
          <a:prstGeom prst="wedgeRoundRectCallout">
            <a:avLst>
              <a:gd name="adj1" fmla="val 49307"/>
              <a:gd name="adj2" fmla="val 7541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    我在班级新闻发布会上第一次站在讲台前发言，大家还给我掌声，终生难忘。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7"/>
          <p:cNvSpPr/>
          <p:nvPr/>
        </p:nvSpPr>
        <p:spPr>
          <a:xfrm>
            <a:off x="3359886" y="2204952"/>
            <a:ext cx="3241848" cy="1765273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108000" rtlCol="0" anchor="ctr"/>
          <a:lstStyle/>
          <a:p>
            <a:r>
              <a:rPr lang="en-US" altLang="zh-CN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新学期，你希望我们班组织哪些活动呢？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4042" y="3212994"/>
            <a:ext cx="1440060" cy="2649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uecw4c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52934239-58B9-41F7-B77E-AD543BA8CBB2}" vid="{E47378E6-6D99-44F7-A68D-48E854D33D97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516</Words>
  <Application>Microsoft Office PowerPoint</Application>
  <PresentationFormat>宽屏</PresentationFormat>
  <Paragraphs>94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193</cp:revision>
  <dcterms:created xsi:type="dcterms:W3CDTF">2017-09-04T05:55:00Z</dcterms:created>
  <dcterms:modified xsi:type="dcterms:W3CDTF">2022-03-20T05:10:36Z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