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4" r:id="rId2"/>
  </p:sldMasterIdLst>
  <p:notesMasterIdLst>
    <p:notesMasterId r:id="rId28"/>
  </p:notesMasterIdLst>
  <p:sldIdLst>
    <p:sldId id="4652" r:id="rId3"/>
    <p:sldId id="422" r:id="rId4"/>
    <p:sldId id="423" r:id="rId5"/>
    <p:sldId id="546" r:id="rId6"/>
    <p:sldId id="547" r:id="rId7"/>
    <p:sldId id="548" r:id="rId8"/>
    <p:sldId id="549" r:id="rId9"/>
    <p:sldId id="550" r:id="rId10"/>
    <p:sldId id="1084" r:id="rId11"/>
    <p:sldId id="551" r:id="rId12"/>
    <p:sldId id="552" r:id="rId13"/>
    <p:sldId id="553" r:id="rId14"/>
    <p:sldId id="554" r:id="rId15"/>
    <p:sldId id="555" r:id="rId16"/>
    <p:sldId id="556" r:id="rId17"/>
    <p:sldId id="557" r:id="rId18"/>
    <p:sldId id="558" r:id="rId19"/>
    <p:sldId id="559" r:id="rId20"/>
    <p:sldId id="560" r:id="rId21"/>
    <p:sldId id="561" r:id="rId22"/>
    <p:sldId id="1085" r:id="rId23"/>
    <p:sldId id="562" r:id="rId24"/>
    <p:sldId id="1086" r:id="rId25"/>
    <p:sldId id="563" r:id="rId26"/>
    <p:sldId id="4653" r:id="rId27"/>
  </p:sldIdLst>
  <p:sldSz cx="12192000" cy="6858000"/>
  <p:notesSz cx="7104063" cy="10234613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幸全" initials="" lastIdx="1" clrIdx="0"/>
  <p:cmAuthor id="1" name="作者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66"/>
    <a:srgbClr val="FF99FF"/>
    <a:srgbClr val="6098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0" autoAdjust="0"/>
    <p:restoredTop sz="95957" autoAdjust="0"/>
  </p:normalViewPr>
  <p:slideViewPr>
    <p:cSldViewPr snapToGrid="0">
      <p:cViewPr varScale="1">
        <p:scale>
          <a:sx n="108" d="100"/>
          <a:sy n="108" d="100"/>
        </p:scale>
        <p:origin x="60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9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D932FD-AF2A-4EA9-938E-35AFF03FFD27}" type="doc">
      <dgm:prSet loTypeId="urn:microsoft.com/office/officeart/2008/layout/CircularPictureCallout#2" loCatId="picture" qsTypeId="urn:microsoft.com/office/officeart/2005/8/quickstyle/simple1#3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BB85B0AB-BE08-4566-AADA-2B4F7D5FA40B}" type="pres">
      <dgm:prSet presAssocID="{EED932FD-AF2A-4EA9-938E-35AFF03FFD2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166C1323-B90D-4C04-8EAE-C810AFEC7C4B}" type="pres">
      <dgm:prSet presAssocID="{EED932FD-AF2A-4EA9-938E-35AFF03FFD27}" presName="Name1" presStyleCnt="0"/>
      <dgm:spPr/>
    </dgm:pt>
  </dgm:ptLst>
  <dgm:cxnLst>
    <dgm:cxn modelId="{8B738400-B08D-4528-BB8B-15DF4DFC6F4C}" type="presOf" srcId="{EED932FD-AF2A-4EA9-938E-35AFF03FFD27}" destId="{BB85B0AB-BE08-4566-AADA-2B4F7D5FA40B}" srcOrd="0" destOrd="0" presId="urn:microsoft.com/office/officeart/2008/layout/CircularPictureCallout#2"/>
    <dgm:cxn modelId="{8BFAE032-A531-4E73-96BF-C0A487E024FD}" type="presParOf" srcId="{BB85B0AB-BE08-4566-AADA-2B4F7D5FA40B}" destId="{166C1323-B90D-4C04-8EAE-C810AFEC7C4B}" srcOrd="0" destOrd="0" presId="urn:microsoft.com/office/officeart/2008/layout/CircularPictureCallou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#2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parTxRTLAlign" val="r"/>
            <dgm:param type="shpTxRTLAlignCh" val="r"/>
            <dgm:param type="txAnchorVertCh" val="b"/>
            <dgm:param type="txAnchorVert" val="b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parTxRTLAlign" val="r"/>
                  <dgm:param type="shpTxLTRAlignCh" val="l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parTxRTLAlign" val="r"/>
                  <dgm:param type="shpTxLTRAlignCh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214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8A1215B-B132-483C-91DF-67C0CA00125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175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A1215B-B132-483C-91DF-67C0CA00125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1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7362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76" y="1122396"/>
            <a:ext cx="9144453" cy="2387671"/>
          </a:xfrm>
        </p:spPr>
        <p:txBody>
          <a:bodyPr anchor="b"/>
          <a:lstStyle>
            <a:lvl1pPr algn="ctr">
              <a:defRPr sz="5995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76" y="3602145"/>
            <a:ext cx="9144453" cy="165581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1995"/>
            </a:lvl2pPr>
            <a:lvl3pPr marL="915035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835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6D9092-67AC-4BC1-905C-3093196C5E77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245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41" y="365136"/>
            <a:ext cx="10516121" cy="5812011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26A12-3B2D-407C-8F45-31B3E770F082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17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5669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8" descr="0_pic_quater_right_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7" descr="1_pic_quater_left_do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rtlCol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panose="02010509060101010101" charset="-122"/>
                <a:cs typeface="+mn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pPr>
              <a:defRPr/>
            </a:pPr>
            <a:fld id="{53E76DDD-3439-41E5-9BBF-925FBF9C4064}" type="datetimeFigureOut">
              <a:rPr lang="zh-CN" altLang="en-US"/>
              <a:pPr>
                <a:defRPr/>
              </a:pPr>
              <a:t>2022/3/18</a:t>
            </a:fld>
            <a:endParaRPr lang="zh-CN" altLang="en-US" dirty="0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EFA02-5749-4B2A-B1E3-EC7FBBEB87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17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 descr="0_pic_quater_right_dow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5" descr="1_pic_quater_left_dow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pPr>
              <a:defRPr/>
            </a:pPr>
            <a:fld id="{D834DFE1-3E14-4839-B650-81E8F1C37C50}" type="datetimeFigureOut">
              <a:rPr lang="zh-CN" altLang="en-US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charset="-122"/>
                <a:cs typeface="幼圆" panose="020105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1DA958A-31F7-463E-B7D7-28554E6182C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882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927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485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3671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5" descr="1_pic_quater_right_u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71275" y="613727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panose="02010509060101010101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灯片编号占位符 4"/>
          <p:cNvSpPr>
            <a:spLocks noGrp="1"/>
          </p:cNvSpPr>
          <p:nvPr>
            <p:ph type="sldNum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F660DF6-BFF8-45C4-808E-322593B840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779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0939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5828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2888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38842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0500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A05EB-6FD2-4309-9574-00C21C6346D8}" type="datetimeFigureOut">
              <a:rPr lang="zh-CN" altLang="en-US"/>
              <a:pPr>
                <a:defRPr/>
              </a:pPr>
              <a:t>2022/3/18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8D6D1-110B-47E3-A22F-EFB5A7C1D7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659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76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8315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5113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0266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42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0806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75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91" y="1709789"/>
            <a:ext cx="10516121" cy="2852822"/>
          </a:xfrm>
        </p:spPr>
        <p:txBody>
          <a:bodyPr anchor="b"/>
          <a:lstStyle>
            <a:lvl1pPr>
              <a:defRPr sz="5995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91" y="4589600"/>
            <a:ext cx="10516121" cy="150023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995">
                <a:solidFill>
                  <a:schemeClr val="tx1">
                    <a:tint val="75000"/>
                  </a:schemeClr>
                </a:solidFill>
              </a:defRPr>
            </a:lvl2pPr>
            <a:lvl3pPr marL="915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1990B-DC5E-42B0-B308-C26912A626E0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212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204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8879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770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06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41" y="1825679"/>
            <a:ext cx="5181857" cy="435146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505" y="1825679"/>
            <a:ext cx="5181857" cy="435146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A4291-4624-4705-AC73-B1EECDD924C8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109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29" y="365136"/>
            <a:ext cx="10516121" cy="1325602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833" y="1778491"/>
            <a:ext cx="4873816" cy="823937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5035" indent="0">
              <a:buNone/>
              <a:defRPr sz="1995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835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833" y="2665458"/>
            <a:ext cx="4873816" cy="352438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7248" y="1778491"/>
            <a:ext cx="4897819" cy="823937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5035" indent="0">
              <a:buNone/>
              <a:defRPr sz="1995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835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7248" y="2665458"/>
            <a:ext cx="4897819" cy="3524389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60482-CB56-4820-A576-53557960C09C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164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7FE41-05C8-4B00-A795-B44CC499B2F6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679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496301-AA67-41B8-9C53-3481CBAF680F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830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29" y="457214"/>
            <a:ext cx="4165556" cy="1600248"/>
          </a:xfrm>
        </p:spPr>
        <p:txBody>
          <a:bodyPr anchor="b"/>
          <a:lstStyle>
            <a:lvl1pPr>
              <a:defRPr sz="3205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445" y="457215"/>
            <a:ext cx="6172505" cy="5404011"/>
          </a:xfrm>
        </p:spPr>
        <p:txBody>
          <a:bodyPr rtlCol="0">
            <a:normAutofit/>
          </a:bodyPr>
          <a:lstStyle>
            <a:lvl1pPr marL="0" indent="0">
              <a:buNone/>
              <a:defRPr sz="3205"/>
            </a:lvl1pPr>
            <a:lvl2pPr marL="457200" indent="0">
              <a:buNone/>
              <a:defRPr sz="2800"/>
            </a:lvl2pPr>
            <a:lvl3pPr marL="915035" indent="0">
              <a:buNone/>
              <a:defRPr sz="2400"/>
            </a:lvl3pPr>
            <a:lvl4pPr marL="1371600" indent="0">
              <a:buNone/>
              <a:defRPr sz="1995"/>
            </a:lvl4pPr>
            <a:lvl5pPr marL="1828800" indent="0">
              <a:buNone/>
              <a:defRPr sz="1995"/>
            </a:lvl5pPr>
            <a:lvl6pPr marL="2286000" indent="0">
              <a:buNone/>
              <a:defRPr sz="1995"/>
            </a:lvl6pPr>
            <a:lvl7pPr marL="2743835" indent="0">
              <a:buNone/>
              <a:defRPr sz="1995"/>
            </a:lvl7pPr>
            <a:lvl8pPr marL="3200400" indent="0">
              <a:buNone/>
              <a:defRPr sz="1995"/>
            </a:lvl8pPr>
            <a:lvl9pPr marL="3657600" indent="0">
              <a:buNone/>
              <a:defRPr sz="199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29" y="2057461"/>
            <a:ext cx="4165556" cy="3811701"/>
          </a:xfrm>
        </p:spPr>
        <p:txBody>
          <a:bodyPr/>
          <a:lstStyle>
            <a:lvl1pPr marL="0" indent="0">
              <a:buNone/>
              <a:defRPr sz="1995"/>
            </a:lvl1pPr>
            <a:lvl2pPr marL="457200" indent="0">
              <a:buNone/>
              <a:defRPr sz="1800"/>
            </a:lvl2pPr>
            <a:lvl3pPr marL="915035" indent="0">
              <a:buNone/>
              <a:defRPr sz="1600"/>
            </a:lvl3pPr>
            <a:lvl4pPr marL="1371600" indent="0">
              <a:buNone/>
              <a:defRPr sz="1395"/>
            </a:lvl4pPr>
            <a:lvl5pPr marL="1828800" indent="0">
              <a:buNone/>
              <a:defRPr sz="1395"/>
            </a:lvl5pPr>
            <a:lvl6pPr marL="2286000" indent="0">
              <a:buNone/>
              <a:defRPr sz="1395"/>
            </a:lvl6pPr>
            <a:lvl7pPr marL="2743835" indent="0">
              <a:buNone/>
              <a:defRPr sz="1395"/>
            </a:lvl7pPr>
            <a:lvl8pPr marL="3200400" indent="0">
              <a:buNone/>
              <a:defRPr sz="1395"/>
            </a:lvl8pPr>
            <a:lvl9pPr marL="3657600" indent="0">
              <a:buNone/>
              <a:defRPr sz="1395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B5E5F-9D7E-4C52-8CC5-BAAFE3159A4B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3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5332" y="365136"/>
            <a:ext cx="2629031" cy="5812011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41" y="365136"/>
            <a:ext cx="7734684" cy="5812011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A0FB9-DA93-4427-94F5-98F5FB52A2E1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913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0F7C0BD-266D-4CA4-8A67-FD956F920FCB}" type="slidenum">
              <a:rPr lang="zh-CN" altLang="en-US"/>
              <a:pPr/>
              <a:t>‹#›</a:t>
            </a:fld>
            <a:endParaRPr lang="zh-CN" altLang="en-US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71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  <p:sldLayoutId id="2147483779" r:id="rId18"/>
    <p:sldLayoutId id="2147483780" r:id="rId19"/>
    <p:sldLayoutId id="2147483781" r:id="rId20"/>
    <p:sldLayoutId id="2147483782" r:id="rId21"/>
    <p:sldLayoutId id="2147483783" r:id="rId2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7013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7013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5235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7330" algn="l" defTabSz="91503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50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50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2022/3/18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1662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7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12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image" Target="../media/image2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2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31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4" Type="http://schemas.openxmlformats.org/officeDocument/2006/relationships/image" Target="../media/image25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8.jpeg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7.xml"/><Relationship Id="rId7" Type="http://schemas.openxmlformats.org/officeDocument/2006/relationships/diagramColors" Target="../diagrams/colors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13.png"/><Relationship Id="rId4" Type="http://schemas.openxmlformats.org/officeDocument/2006/relationships/diagramData" Target="../diagrams/data1.xml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2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3946525" cy="700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椭圆 11"/>
          <p:cNvSpPr/>
          <p:nvPr/>
        </p:nvSpPr>
        <p:spPr>
          <a:xfrm>
            <a:off x="7199313" y="5761038"/>
            <a:ext cx="211137" cy="2127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  <p:sp>
        <p:nvSpPr>
          <p:cNvPr id="13" name="椭圆 12"/>
          <p:cNvSpPr/>
          <p:nvPr/>
        </p:nvSpPr>
        <p:spPr>
          <a:xfrm>
            <a:off x="7510463" y="5761038"/>
            <a:ext cx="211137" cy="2127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  <p:sp>
        <p:nvSpPr>
          <p:cNvPr id="14" name="椭圆 13"/>
          <p:cNvSpPr/>
          <p:nvPr/>
        </p:nvSpPr>
        <p:spPr>
          <a:xfrm>
            <a:off x="7843838" y="5761038"/>
            <a:ext cx="212725" cy="21272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  <p:cxnSp>
        <p:nvCxnSpPr>
          <p:cNvPr id="19" name="直接连接符 18"/>
          <p:cNvCxnSpPr>
            <a:cxnSpLocks/>
          </p:cNvCxnSpPr>
          <p:nvPr/>
        </p:nvCxnSpPr>
        <p:spPr>
          <a:xfrm>
            <a:off x="4975225" y="4090988"/>
            <a:ext cx="5492750" cy="0"/>
          </a:xfrm>
          <a:prstGeom prst="line">
            <a:avLst/>
          </a:prstGeom>
          <a:ln w="28575">
            <a:solidFill>
              <a:srgbClr val="2838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cxnSpLocks/>
          </p:cNvCxnSpPr>
          <p:nvPr/>
        </p:nvCxnSpPr>
        <p:spPr>
          <a:xfrm>
            <a:off x="4975225" y="4773613"/>
            <a:ext cx="5492750" cy="0"/>
          </a:xfrm>
          <a:prstGeom prst="line">
            <a:avLst/>
          </a:prstGeom>
          <a:ln w="28575">
            <a:solidFill>
              <a:srgbClr val="2838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975225" y="4232275"/>
            <a:ext cx="5492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dist" eaLnBrk="1" hangingPunct="1"/>
            <a:r>
              <a:rPr lang="zh-CN" altLang="en-US" sz="2000" dirty="0">
                <a:solidFill>
                  <a:srgbClr val="283855"/>
                </a:solidFill>
                <a:latin typeface="黑体" pitchFamily="49" charset="-122"/>
                <a:ea typeface="黑体" pitchFamily="49" charset="-122"/>
              </a:rPr>
              <a:t>人教部编版二年级上</a:t>
            </a:r>
            <a:r>
              <a:rPr lang="zh-CN" altLang="en-US" sz="2000" dirty="0" smtClean="0">
                <a:solidFill>
                  <a:srgbClr val="283855"/>
                </a:solidFill>
                <a:latin typeface="黑体" pitchFamily="49" charset="-122"/>
                <a:ea typeface="黑体" pitchFamily="49" charset="-122"/>
              </a:rPr>
              <a:t>册</a:t>
            </a:r>
            <a:r>
              <a:rPr lang="zh-CN" altLang="en-US" sz="2000" dirty="0">
                <a:solidFill>
                  <a:srgbClr val="283855"/>
                </a:solidFill>
                <a:latin typeface="黑体" pitchFamily="49" charset="-122"/>
                <a:ea typeface="黑体" pitchFamily="49" charset="-122"/>
              </a:rPr>
              <a:t>道</a:t>
            </a:r>
            <a:r>
              <a:rPr lang="zh-CN" altLang="en-US" sz="2000" dirty="0" smtClean="0">
                <a:solidFill>
                  <a:srgbClr val="283855"/>
                </a:solidFill>
                <a:latin typeface="黑体" pitchFamily="49" charset="-122"/>
                <a:ea typeface="黑体" pitchFamily="49" charset="-122"/>
              </a:rPr>
              <a:t>德与法治课</a:t>
            </a:r>
            <a:r>
              <a:rPr lang="zh-CN" altLang="en-US" sz="2000" dirty="0">
                <a:solidFill>
                  <a:srgbClr val="283855"/>
                </a:solidFill>
                <a:latin typeface="黑体" pitchFamily="49" charset="-122"/>
                <a:ea typeface="黑体" pitchFamily="49" charset="-122"/>
              </a:rPr>
              <a:t>件</a:t>
            </a:r>
          </a:p>
        </p:txBody>
      </p:sp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3251200" y="2363788"/>
            <a:ext cx="8940800" cy="148656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defTabSz="0"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indent="-228600" defTabSz="0">
              <a:defRPr sz="19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indent="-228600" defTabSz="0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indent="-228600" defTabSz="0"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0"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indent="-228600" defTabSz="0"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indent="-228600" defTabSz="0"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indent="-228600" defTabSz="0" eaLnBrk="0" fontAlgn="base" hangingPunct="0">
              <a:spcAft>
                <a:spcPct val="0"/>
              </a:spcAft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1000"/>
              </a:lnSpc>
            </a:pPr>
            <a:r>
              <a:rPr lang="zh-CN" altLang="en-US" sz="6000" b="1" dirty="0">
                <a:latin typeface="微软雅黑" pitchFamily="34" charset="-122"/>
                <a:ea typeface="微软雅黑" pitchFamily="34" charset="-122"/>
                <a:cs typeface="宋体" pitchFamily="2" charset="-122"/>
                <a:sym typeface="+mn-lt"/>
              </a:rPr>
              <a:t>团团圆</a:t>
            </a:r>
            <a:r>
              <a:rPr lang="zh-CN" altLang="en-US" sz="6000" b="1" dirty="0" smtClean="0">
                <a:latin typeface="微软雅黑" pitchFamily="34" charset="-122"/>
                <a:ea typeface="微软雅黑" pitchFamily="34" charset="-122"/>
                <a:cs typeface="宋体" pitchFamily="2" charset="-122"/>
                <a:sym typeface="+mn-lt"/>
              </a:rPr>
              <a:t>圆中秋节</a:t>
            </a:r>
            <a:endParaRPr lang="zh-CN" altLang="en-US" sz="6000" b="1" dirty="0">
              <a:latin typeface="微软雅黑" pitchFamily="34" charset="-122"/>
              <a:ea typeface="微软雅黑" pitchFamily="34" charset="-122"/>
              <a:cs typeface="宋体" pitchFamily="2" charset="-122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036384" y="6109945"/>
            <a:ext cx="1159292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2700" y="273050"/>
            <a:ext cx="4202113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050" y="273050"/>
            <a:ext cx="4276725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图片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4813" y="3986213"/>
            <a:ext cx="2517775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530725" y="5100638"/>
            <a:ext cx="5260975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dirty="0">
                <a:solidFill>
                  <a:srgbClr val="000000"/>
                </a:solidFill>
              </a:rPr>
              <a:t>安徽中秋堆宝塔的风俗</a:t>
            </a:r>
            <a:r>
              <a:rPr lang="en-US" altLang="zh-CN" sz="3600" dirty="0">
                <a:solidFill>
                  <a:srgbClr val="000000"/>
                </a:solidFill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4576763"/>
            <a:ext cx="25177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213" y="450850"/>
            <a:ext cx="7267575" cy="426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13100" y="5207000"/>
            <a:ext cx="78549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香港：大坑舞火龙，香火庆中秋</a:t>
            </a:r>
            <a:r>
              <a:rPr lang="en-US" altLang="zh-CN" sz="3600">
                <a:solidFill>
                  <a:srgbClr val="000000"/>
                </a:solidFill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38" y="1089025"/>
            <a:ext cx="5135562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489700" y="1684338"/>
            <a:ext cx="4981575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</a:rPr>
              <a:t>自古以来，就有中秋饮桂花酒的习俗。每逢中秋，仰望明月，闻着阵阵桂花香，饮杯桂花酒，是种享受。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675" y="984250"/>
            <a:ext cx="42418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38" y="984250"/>
            <a:ext cx="4192587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图片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25" y="4610100"/>
            <a:ext cx="1744663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09825" y="4986338"/>
            <a:ext cx="6184900" cy="1198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</a:rPr>
              <a:t>在中国很多地方都有吃芋头和田螺的习俗。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8200" y="735013"/>
            <a:ext cx="7597775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24163" y="1404938"/>
            <a:ext cx="6194425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</a:rPr>
              <a:t>中秋节是中国的传统节日，是中华民族情感的寄托，各地以不同习俗来庆祝这个团圆欢乐的节日，寄予美好的愿望。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2220913" y="1989138"/>
            <a:ext cx="1160462" cy="2584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zh-CN" altLang="en-US" sz="5400" dirty="0">
                <a:solidFill>
                  <a:srgbClr val="1F4E7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说一说</a:t>
            </a:r>
          </a:p>
        </p:txBody>
      </p:sp>
      <p:sp>
        <p:nvSpPr>
          <p:cNvPr id="30723" name="文本框 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84625" y="1989138"/>
            <a:ext cx="6410325" cy="241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</a:rPr>
              <a:t>中秋节天上月圆，人间团圆，说一说你们是怎么度过中秋这个传统节日的？</a:t>
            </a: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6538" y="471488"/>
            <a:ext cx="6635750" cy="442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51038" y="5168900"/>
            <a:ext cx="8289925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</a:rPr>
              <a:t>我和爸妈回到了爷爷奶奶家，一家人过了一个团团圆圆的中秋节。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5288" y="2997200"/>
            <a:ext cx="2876550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思想气泡: 云 1"/>
          <p:cNvSpPr/>
          <p:nvPr>
            <p:custDataLst>
              <p:tags r:id="rId2"/>
            </p:custDataLst>
          </p:nvPr>
        </p:nvSpPr>
        <p:spPr>
          <a:xfrm>
            <a:off x="3852863" y="301625"/>
            <a:ext cx="6815137" cy="3138488"/>
          </a:xfrm>
          <a:prstGeom prst="cloudCallout">
            <a:avLst>
              <a:gd name="adj1" fmla="val -42897"/>
              <a:gd name="adj2" fmla="val 76246"/>
            </a:avLst>
          </a:prstGeom>
          <a:solidFill>
            <a:schemeClr val="l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2800" dirty="0">
                <a:solidFill>
                  <a:schemeClr val="dk1"/>
                </a:solidFill>
                <a:ea typeface="微软雅黑 Light" panose="020B0502040204020203" charset="-122"/>
                <a:sym typeface="+mn-ea"/>
              </a:rPr>
              <a:t>中秋是团圆之日，我们在享受家人欢聚之时，有些人却不能回家与家人团聚。</a:t>
            </a:r>
          </a:p>
        </p:txBody>
      </p:sp>
      <p:sp>
        <p:nvSpPr>
          <p:cNvPr id="3" name="文本框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35638" y="4906963"/>
            <a:ext cx="4589462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</a:rPr>
              <a:t>你知道他们是谁吗？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13" y="858838"/>
            <a:ext cx="672147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001000" y="2166938"/>
            <a:ext cx="315753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中秋团圆日，交警忙碌时</a:t>
            </a:r>
            <a:r>
              <a:rPr lang="en-US" altLang="zh-CN" sz="3600">
                <a:solidFill>
                  <a:srgbClr val="000000"/>
                </a:solidFill>
              </a:rPr>
              <a:t>……</a:t>
            </a:r>
          </a:p>
        </p:txBody>
      </p:sp>
      <p:pic>
        <p:nvPicPr>
          <p:cNvPr id="33796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91575" y="4576763"/>
            <a:ext cx="1744663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863" y="792163"/>
            <a:ext cx="7232650" cy="467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8134350" y="2647950"/>
            <a:ext cx="3336925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中秋团圆日</a:t>
            </a:r>
            <a:r>
              <a:rPr lang="en-US" altLang="zh-CN" sz="3600">
                <a:solidFill>
                  <a:srgbClr val="000000"/>
                </a:solidFill>
              </a:rPr>
              <a:t>,</a:t>
            </a:r>
            <a:r>
              <a:rPr lang="zh-CN" altLang="en-US" sz="3600">
                <a:solidFill>
                  <a:srgbClr val="000000"/>
                </a:solidFill>
              </a:rPr>
              <a:t>秋收正忙时</a:t>
            </a:r>
            <a:r>
              <a:rPr lang="en-US" altLang="zh-CN" sz="3600">
                <a:solidFill>
                  <a:srgbClr val="000000"/>
                </a:solidFill>
              </a:rPr>
              <a:t>……</a:t>
            </a:r>
          </a:p>
        </p:txBody>
      </p:sp>
      <p:pic>
        <p:nvPicPr>
          <p:cNvPr id="34820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4588" y="4576763"/>
            <a:ext cx="1743075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741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163" y="2039938"/>
            <a:ext cx="37798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ïṧļîḓè"/>
          <p:cNvSpPr/>
          <p:nvPr/>
        </p:nvSpPr>
        <p:spPr>
          <a:xfrm>
            <a:off x="4903788" y="2447925"/>
            <a:ext cx="728662" cy="60007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iṡľïḋè"/>
          <p:cNvSpPr/>
          <p:nvPr/>
        </p:nvSpPr>
        <p:spPr>
          <a:xfrm>
            <a:off x="4903788" y="3714750"/>
            <a:ext cx="728662" cy="60166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í$ľiďe"/>
          <p:cNvSpPr/>
          <p:nvPr/>
        </p:nvSpPr>
        <p:spPr>
          <a:xfrm>
            <a:off x="8031163" y="2441575"/>
            <a:ext cx="728662" cy="60166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ïšľïḑé"/>
          <p:cNvSpPr/>
          <p:nvPr/>
        </p:nvSpPr>
        <p:spPr>
          <a:xfrm>
            <a:off x="8031163" y="3709988"/>
            <a:ext cx="728662" cy="600075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33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10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08638" y="2486025"/>
            <a:ext cx="17367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870950" y="2474913"/>
            <a:ext cx="1736725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608638" y="3727450"/>
            <a:ext cx="17367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870950" y="3714750"/>
            <a:ext cx="173672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2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</a:p>
        </p:txBody>
      </p:sp>
      <p:sp>
        <p:nvSpPr>
          <p:cNvPr id="16" name="椭圆 15"/>
          <p:cNvSpPr/>
          <p:nvPr/>
        </p:nvSpPr>
        <p:spPr>
          <a:xfrm>
            <a:off x="1536700" y="4446588"/>
            <a:ext cx="211138" cy="212725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  <p:sp>
        <p:nvSpPr>
          <p:cNvPr id="17" name="椭圆 16"/>
          <p:cNvSpPr/>
          <p:nvPr/>
        </p:nvSpPr>
        <p:spPr>
          <a:xfrm>
            <a:off x="1847850" y="4446588"/>
            <a:ext cx="211138" cy="212725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  <p:sp>
        <p:nvSpPr>
          <p:cNvPr id="18" name="椭圆 17"/>
          <p:cNvSpPr/>
          <p:nvPr/>
        </p:nvSpPr>
        <p:spPr>
          <a:xfrm>
            <a:off x="2181225" y="4446588"/>
            <a:ext cx="212725" cy="212725"/>
          </a:xfrm>
          <a:prstGeom prst="ellipse">
            <a:avLst/>
          </a:prstGeom>
          <a:solidFill>
            <a:srgbClr val="28385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2100"/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6638" y="857250"/>
            <a:ext cx="7126287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 rot="-459449">
            <a:off x="3638550" y="3008313"/>
            <a:ext cx="44831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  <a:ea typeface="微软雅黑 Bold" charset="0"/>
                <a:cs typeface="幼圆" pitchFamily="49" charset="-122"/>
              </a:rPr>
              <a:t>中秋是中国传统节日</a:t>
            </a:r>
            <a:r>
              <a:rPr lang="zh-CN" altLang="zh-CN" sz="3600" noProof="1">
                <a:solidFill>
                  <a:srgbClr val="000000"/>
                </a:solidFill>
                <a:ea typeface="微软雅黑 Bold" charset="0"/>
                <a:cs typeface="幼圆" pitchFamily="49" charset="-122"/>
              </a:rPr>
              <a:t>,</a:t>
            </a:r>
            <a:r>
              <a:rPr lang="zh-CN" altLang="en-US" sz="3600" noProof="1">
                <a:solidFill>
                  <a:srgbClr val="000000"/>
                </a:solidFill>
                <a:ea typeface="微软雅黑 Bold" charset="0"/>
                <a:cs typeface="幼圆" pitchFamily="49" charset="-122"/>
              </a:rPr>
              <a:t>团聚和思念都是中秋的味道。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6867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795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ïṧļîḓè"/>
          <p:cNvSpPr/>
          <p:nvPr/>
        </p:nvSpPr>
        <p:spPr>
          <a:xfrm>
            <a:off x="1647825" y="2927350"/>
            <a:ext cx="1793875" cy="153511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8188" y="3381375"/>
            <a:ext cx="41894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课堂检测</a:t>
            </a:r>
          </a:p>
        </p:txBody>
      </p:sp>
      <p:pic>
        <p:nvPicPr>
          <p:cNvPr id="36870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1985963"/>
            <a:ext cx="381317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图片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050" y="1687513"/>
            <a:ext cx="2690813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对话气泡: 矩形 3"/>
          <p:cNvSpPr/>
          <p:nvPr>
            <p:custDataLst>
              <p:tags r:id="rId2"/>
            </p:custDataLst>
          </p:nvPr>
        </p:nvSpPr>
        <p:spPr>
          <a:xfrm>
            <a:off x="1147763" y="3848100"/>
            <a:ext cx="6627812" cy="1281113"/>
          </a:xfrm>
          <a:prstGeom prst="wedgeRectCallout">
            <a:avLst>
              <a:gd name="adj1" fmla="val 49071"/>
              <a:gd name="adj2" fmla="val 3387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600" dirty="0">
                <a:solidFill>
                  <a:schemeClr val="dk1"/>
                </a:solidFill>
                <a:ea typeface="微软雅黑 Light" panose="020B0502040204020203" charset="-122"/>
                <a:cs typeface="幼圆" panose="02010509060101010101" charset="-122"/>
                <a:sym typeface="+mn-ea"/>
              </a:rPr>
              <a:t>古诗词有很多咏月思亲的诗句，说一说你知道的</a:t>
            </a:r>
            <a:r>
              <a:rPr lang="en-US" altLang="zh-CN" sz="3600" dirty="0">
                <a:solidFill>
                  <a:schemeClr val="dk1"/>
                </a:solidFill>
                <a:ea typeface="微软雅黑 Light" panose="020B0502040204020203" charset="-122"/>
                <a:cs typeface="幼圆" panose="02010509060101010101" charset="-122"/>
                <a:sym typeface="+mn-ea"/>
              </a:rPr>
              <a:t>……</a:t>
            </a:r>
          </a:p>
        </p:txBody>
      </p:sp>
      <p:sp>
        <p:nvSpPr>
          <p:cNvPr id="7" name="流程图: 过程 6"/>
          <p:cNvSpPr/>
          <p:nvPr>
            <p:custDataLst>
              <p:tags r:id="rId3"/>
            </p:custDataLst>
          </p:nvPr>
        </p:nvSpPr>
        <p:spPr>
          <a:xfrm>
            <a:off x="1147763" y="2163763"/>
            <a:ext cx="6627812" cy="1473200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sz="3600" dirty="0">
                <a:solidFill>
                  <a:schemeClr val="dk1"/>
                </a:solidFill>
                <a:ea typeface="微软雅黑 Light" panose="020B0502040204020203" charset="-122"/>
                <a:sym typeface="+mn-ea"/>
              </a:rPr>
              <a:t>中国传统节日文化内涵深厚，留存中华民族独特的文化记忆。</a:t>
            </a:r>
          </a:p>
        </p:txBody>
      </p:sp>
      <p:sp>
        <p:nvSpPr>
          <p:cNvPr id="37893" name="矩形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47763" y="1042988"/>
            <a:ext cx="35036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noProof="1">
                <a:solidFill>
                  <a:srgbClr val="000000"/>
                </a:solidFill>
              </a:rPr>
              <a:t>说一说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3891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795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ïṧļîḓè"/>
          <p:cNvSpPr/>
          <p:nvPr/>
        </p:nvSpPr>
        <p:spPr>
          <a:xfrm>
            <a:off x="1647825" y="2927350"/>
            <a:ext cx="1793875" cy="153511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8188" y="3381375"/>
            <a:ext cx="41894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延伸拓展</a:t>
            </a:r>
          </a:p>
        </p:txBody>
      </p:sp>
      <p:pic>
        <p:nvPicPr>
          <p:cNvPr id="38918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1985963"/>
            <a:ext cx="381317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6975" y="1027113"/>
            <a:ext cx="7259638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文本框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041650" y="1895475"/>
            <a:ext cx="6484938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</a:rPr>
              <a:t>中国传统文化博大精深，诗人们在用他们特有的笔墨诉说着中秋之时的思念之情和欢聚之欢。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727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18435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795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ïṧļîḓè"/>
          <p:cNvSpPr/>
          <p:nvPr/>
        </p:nvSpPr>
        <p:spPr>
          <a:xfrm>
            <a:off x="1647825" y="2927350"/>
            <a:ext cx="1793875" cy="153511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8188" y="3381375"/>
            <a:ext cx="41894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</a:p>
        </p:txBody>
      </p:sp>
      <p:pic>
        <p:nvPicPr>
          <p:cNvPr id="18438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1985963"/>
            <a:ext cx="381317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863" y="782638"/>
            <a:ext cx="4010025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思想气泡: 云 3"/>
          <p:cNvSpPr/>
          <p:nvPr>
            <p:custDataLst>
              <p:tags r:id="rId2"/>
            </p:custDataLst>
          </p:nvPr>
        </p:nvSpPr>
        <p:spPr>
          <a:xfrm>
            <a:off x="5727700" y="519113"/>
            <a:ext cx="4638675" cy="1800225"/>
          </a:xfrm>
          <a:prstGeom prst="cloudCallout">
            <a:avLst>
              <a:gd name="adj1" fmla="val -50967"/>
              <a:gd name="adj2" fmla="val 73877"/>
            </a:avLst>
          </a:prstGeom>
          <a:solidFill>
            <a:schemeClr val="l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dirty="0">
                <a:solidFill>
                  <a:schemeClr val="dk1"/>
                </a:solidFill>
                <a:ea typeface="微软雅黑 Light" panose="020B0502040204020203" charset="-122"/>
                <a:sym typeface="+mn-ea"/>
              </a:rPr>
              <a:t>你知道哪些呢？</a:t>
            </a: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5364163" y="4310063"/>
            <a:ext cx="5364162" cy="1603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3600" dirty="0">
                <a:solidFill>
                  <a:srgbClr val="000000"/>
                </a:solidFill>
                <a:sym typeface="+mn-ea"/>
              </a:rPr>
              <a:t>农历八月十五是我国的传统节日中秋节，各地有不同的习俗。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3682" y="519113"/>
            <a:ext cx="2175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325" y="550863"/>
            <a:ext cx="4706938" cy="358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038" y="4232275"/>
            <a:ext cx="20415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050" y="550863"/>
            <a:ext cx="4699000" cy="358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994150" y="4957763"/>
            <a:ext cx="68183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>
                <a:solidFill>
                  <a:srgbClr val="000000"/>
                </a:solidFill>
              </a:rPr>
              <a:t>阖家赏月，共度中秋</a:t>
            </a:r>
            <a:r>
              <a:rPr lang="en-US" altLang="zh-CN" sz="3600">
                <a:solidFill>
                  <a:srgbClr val="000000"/>
                </a:solidFill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图示 24"/>
          <p:cNvGraphicFramePr/>
          <p:nvPr/>
        </p:nvGraphicFramePr>
        <p:xfrm>
          <a:off x="1608840" y="414777"/>
          <a:ext cx="9059159" cy="6036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1507" name="图片 3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25" y="4610100"/>
            <a:ext cx="1744663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34050" y="1962150"/>
            <a:ext cx="5432425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  <a:cs typeface="幼圆" pitchFamily="49" charset="-122"/>
              </a:rPr>
              <a:t>广东潮汕各地有中秋拜月的习俗，主要是妇女和小孩，有“男不圆月，女不祭灶”的俗谚。</a:t>
            </a: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428"/>
          <a:stretch>
            <a:fillRect/>
          </a:stretch>
        </p:blipFill>
        <p:spPr bwMode="auto">
          <a:xfrm>
            <a:off x="720725" y="654050"/>
            <a:ext cx="45085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75" y="550863"/>
            <a:ext cx="4175125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75" y="3525838"/>
            <a:ext cx="4175125" cy="281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图片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0625" y="4610100"/>
            <a:ext cx="1744663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文本框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813425" y="1735138"/>
            <a:ext cx="5934075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  <a:cs typeface="幼圆" pitchFamily="49" charset="-122"/>
              </a:rPr>
              <a:t>古人有“燃灯”助月色之风俗。湖广一带有“燃灯”的习俗，江南一带则有制作灯船的节俗。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025" y="1044575"/>
            <a:ext cx="4648200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8950" y="3575050"/>
            <a:ext cx="2519363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30238" y="1141413"/>
            <a:ext cx="503555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noProof="1">
                <a:solidFill>
                  <a:srgbClr val="000000"/>
                </a:solidFill>
                <a:ea typeface="微软雅黑 Light" pitchFamily="34" charset="-122"/>
              </a:rPr>
              <a:t>中秋观潮风俗由来已久，浙江一带除中秋赏月外，观潮可谓又一中秋盛事。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24579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77950"/>
            <a:ext cx="121920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ïṧļîḓè"/>
          <p:cNvSpPr/>
          <p:nvPr/>
        </p:nvSpPr>
        <p:spPr>
          <a:xfrm>
            <a:off x="1647825" y="2927350"/>
            <a:ext cx="1793875" cy="1535113"/>
          </a:xfrm>
          <a:prstGeom prst="parallelogram">
            <a:avLst/>
          </a:prstGeom>
          <a:solidFill>
            <a:srgbClr val="283855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en-US" altLang="zh-CN" sz="105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6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6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78188" y="3381375"/>
            <a:ext cx="418941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377" eaLnBrk="1" hangingPunct="1">
              <a:defRPr/>
            </a:pPr>
            <a:r>
              <a:rPr lang="zh-CN" altLang="en-US" sz="5400" u="sng" kern="0" dirty="0">
                <a:solidFill>
                  <a:srgbClr val="28385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课文解读</a:t>
            </a:r>
          </a:p>
        </p:txBody>
      </p:sp>
      <p:pic>
        <p:nvPicPr>
          <p:cNvPr id="24582" name="图片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5675" y="1985963"/>
            <a:ext cx="3813175" cy="381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5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.8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K_DARK_LIGHT" val=""/>
  <p:tag name="KSO_WM_SLIDE_BACKGROUND_TYPE" val="genera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486</Words>
  <Application>Microsoft Office PowerPoint</Application>
  <PresentationFormat>宽屏</PresentationFormat>
  <Paragraphs>54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黑体</vt:lpstr>
      <vt:lpstr>宋体</vt:lpstr>
      <vt:lpstr>微软雅黑</vt:lpstr>
      <vt:lpstr>微软雅黑 Bold</vt:lpstr>
      <vt:lpstr>微软雅黑 Light</vt:lpstr>
      <vt:lpstr>幼圆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</cp:revision>
  <dcterms:created xsi:type="dcterms:W3CDTF">2017-03-01T06:40:00Z</dcterms:created>
  <dcterms:modified xsi:type="dcterms:W3CDTF">2022-03-18T12:20:01Z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KSOSaveFontToCloudKey">
    <vt:lpwstr>382814100_cloud</vt:lpwstr>
  </property>
</Properties>
</file>