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3746" r:id="rId2"/>
    <p:sldMasterId id="2147483758" r:id="rId3"/>
  </p:sldMasterIdLst>
  <p:notesMasterIdLst>
    <p:notesMasterId r:id="rId30"/>
  </p:notesMasterIdLst>
  <p:handoutMasterIdLst>
    <p:handoutMasterId r:id="rId31"/>
  </p:handoutMasterIdLst>
  <p:sldIdLst>
    <p:sldId id="276" r:id="rId4"/>
    <p:sldId id="287" r:id="rId5"/>
    <p:sldId id="286" r:id="rId6"/>
    <p:sldId id="288" r:id="rId7"/>
    <p:sldId id="314" r:id="rId8"/>
    <p:sldId id="315" r:id="rId9"/>
    <p:sldId id="316" r:id="rId10"/>
    <p:sldId id="317" r:id="rId11"/>
    <p:sldId id="318" r:id="rId12"/>
    <p:sldId id="296" r:id="rId13"/>
    <p:sldId id="294" r:id="rId14"/>
    <p:sldId id="289" r:id="rId15"/>
    <p:sldId id="298" r:id="rId16"/>
    <p:sldId id="299" r:id="rId17"/>
    <p:sldId id="300" r:id="rId18"/>
    <p:sldId id="302" r:id="rId19"/>
    <p:sldId id="303" r:id="rId20"/>
    <p:sldId id="308" r:id="rId21"/>
    <p:sldId id="304" r:id="rId22"/>
    <p:sldId id="305" r:id="rId23"/>
    <p:sldId id="320" r:id="rId24"/>
    <p:sldId id="309" r:id="rId25"/>
    <p:sldId id="310" r:id="rId26"/>
    <p:sldId id="321" r:id="rId27"/>
    <p:sldId id="323" r:id="rId28"/>
    <p:sldId id="324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5F3"/>
    <a:srgbClr val="DEEBF7"/>
    <a:srgbClr val="ACDCBD"/>
    <a:srgbClr val="7B6142"/>
    <a:srgbClr val="C0A47D"/>
    <a:srgbClr val="ECE7E0"/>
    <a:srgbClr val="E0D9CE"/>
    <a:srgbClr val="D2EDB0"/>
    <a:srgbClr val="FFE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4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25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25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4137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241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085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9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605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049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112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603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602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1889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018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674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9189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9219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210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3694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00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3551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2398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56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007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107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922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77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88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760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099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CC10F4B-A933-4EFF-8AAF-D6661ED1B45F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0679984-E5BD-4C36-BD54-BEEFDCCA59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199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4B1E1F-FD5A-4EDF-ACE4-5C4A8DE7992C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6C74F0-0063-4B30-B580-D38BECD0ACE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50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937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687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83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775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633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962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219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4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728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275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41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83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878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389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7796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7336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6392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376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80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799589-2637-4023-AA6B-C9B49BE5E0A4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85FE35B-DB4C-45E1-81CC-26561E88B49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7392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084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445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12285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70587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4789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1299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9554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1026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52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350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2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7AC196B-74E4-4A73-B22E-68504E723D28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29FD80-C16A-4FED-ABEB-466B3509303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0626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985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78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393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678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53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00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145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308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0813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DD82C3-006C-4505-8641-393F80886995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E5DA6D-2A46-478F-9AAE-08194409128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9255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4062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41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2743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3677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252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424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03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156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06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1B2910-E476-49BD-8C98-2CD5D4A2BD09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2C9C2D-313C-46A4-AD41-851445F4B8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222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24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6B599F3-B1F8-4A06-85E4-45BA5FF01A6F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8804C76-BEB3-414C-9158-14541B4F3AD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798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2355B7-A654-4E82-85AC-AA6E754D75A0}" type="datetimeFigureOut">
              <a:rPr lang="zh-CN" altLang="en-US" smtClean="0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42874A-ECC6-48BB-9027-F7BE5F98001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45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110068" y="638178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14755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669504" y="39745"/>
            <a:ext cx="857437" cy="430521"/>
            <a:chOff x="1339009" y="86774"/>
            <a:chExt cx="741129" cy="496163"/>
          </a:xfrm>
        </p:grpSpPr>
        <p:sp>
          <p:nvSpPr>
            <p:cNvPr id="6" name="任意多边形 5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52867" y="48454"/>
            <a:ext cx="988172" cy="496163"/>
            <a:chOff x="1339009" y="86774"/>
            <a:chExt cx="741129" cy="496163"/>
          </a:xfrm>
        </p:grpSpPr>
        <p:sp>
          <p:nvSpPr>
            <p:cNvPr id="13" name="任意多边形 12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10269" y="234243"/>
            <a:ext cx="562387" cy="282375"/>
            <a:chOff x="1339009" y="86774"/>
            <a:chExt cx="741129" cy="496163"/>
          </a:xfrm>
        </p:grpSpPr>
        <p:sp>
          <p:nvSpPr>
            <p:cNvPr id="20" name="任意多边形 19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4800" y="166609"/>
            <a:ext cx="281633" cy="567432"/>
            <a:chOff x="1218654" y="44858"/>
            <a:chExt cx="341868" cy="918388"/>
          </a:xfrm>
        </p:grpSpPr>
        <p:sp>
          <p:nvSpPr>
            <p:cNvPr id="27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8" y="5982894"/>
            <a:ext cx="1609913" cy="877713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8820644" y="50576"/>
            <a:ext cx="734129" cy="683275"/>
            <a:chOff x="1680092" y="44858"/>
            <a:chExt cx="625368" cy="836523"/>
          </a:xfrm>
        </p:grpSpPr>
        <p:grpSp>
          <p:nvGrpSpPr>
            <p:cNvPr id="31" name="组合 30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35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33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任意多边形 36"/>
          <p:cNvSpPr/>
          <p:nvPr userDrawn="1"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圆角矩形 37"/>
          <p:cNvSpPr/>
          <p:nvPr userDrawn="1"/>
        </p:nvSpPr>
        <p:spPr>
          <a:xfrm>
            <a:off x="110068" y="638178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 userDrawn="1"/>
        </p:nvSpPr>
        <p:spPr>
          <a:xfrm>
            <a:off x="314755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 userDrawn="1"/>
        </p:nvGrpSpPr>
        <p:grpSpPr>
          <a:xfrm>
            <a:off x="7669504" y="39745"/>
            <a:ext cx="857437" cy="430521"/>
            <a:chOff x="1339009" y="86774"/>
            <a:chExt cx="741129" cy="496163"/>
          </a:xfrm>
        </p:grpSpPr>
        <p:sp>
          <p:nvSpPr>
            <p:cNvPr id="41" name="任意多边形 40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10852867" y="48454"/>
            <a:ext cx="988172" cy="496163"/>
            <a:chOff x="1339009" y="86774"/>
            <a:chExt cx="741129" cy="496163"/>
          </a:xfrm>
        </p:grpSpPr>
        <p:sp>
          <p:nvSpPr>
            <p:cNvPr id="48" name="任意多边形 47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1310269" y="234243"/>
            <a:ext cx="562387" cy="282375"/>
            <a:chOff x="1339009" y="86774"/>
            <a:chExt cx="741129" cy="496163"/>
          </a:xfrm>
        </p:grpSpPr>
        <p:sp>
          <p:nvSpPr>
            <p:cNvPr id="55" name="任意多边形 54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 userDrawn="1"/>
        </p:nvGrpSpPr>
        <p:grpSpPr>
          <a:xfrm>
            <a:off x="694800" y="166609"/>
            <a:ext cx="281633" cy="567432"/>
            <a:chOff x="1218654" y="44858"/>
            <a:chExt cx="341868" cy="918388"/>
          </a:xfrm>
        </p:grpSpPr>
        <p:sp>
          <p:nvSpPr>
            <p:cNvPr id="62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图片 63"/>
          <p:cNvPicPr>
            <a:picLocks noChangeAspect="1"/>
          </p:cNvPicPr>
          <p:nvPr userDrawn="1"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8" y="5982894"/>
            <a:ext cx="1609913" cy="877713"/>
          </a:xfrm>
          <a:prstGeom prst="rect">
            <a:avLst/>
          </a:prstGeom>
        </p:spPr>
      </p:pic>
      <p:grpSp>
        <p:nvGrpSpPr>
          <p:cNvPr id="65" name="组合 64"/>
          <p:cNvGrpSpPr/>
          <p:nvPr userDrawn="1"/>
        </p:nvGrpSpPr>
        <p:grpSpPr>
          <a:xfrm>
            <a:off x="8820644" y="50576"/>
            <a:ext cx="734129" cy="683275"/>
            <a:chOff x="1680092" y="44858"/>
            <a:chExt cx="625368" cy="836523"/>
          </a:xfrm>
        </p:grpSpPr>
        <p:grpSp>
          <p:nvGrpSpPr>
            <p:cNvPr id="66" name="组合 65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70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68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3479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743" r:id="rId34"/>
    <p:sldLayoutId id="2147483744" r:id="rId35"/>
    <p:sldLayoutId id="2147483745" r:id="rId36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1088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6791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695" y="1522"/>
            <a:ext cx="3839351" cy="399948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1920552" y="1522"/>
            <a:ext cx="10269494" cy="6858000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968617" y="1593420"/>
            <a:ext cx="825476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单元 我们的节假日</a:t>
            </a:r>
          </a:p>
        </p:txBody>
      </p:sp>
      <p:sp>
        <p:nvSpPr>
          <p:cNvPr id="8" name="矩形 7"/>
          <p:cNvSpPr/>
          <p:nvPr/>
        </p:nvSpPr>
        <p:spPr>
          <a:xfrm>
            <a:off x="4390137" y="3288417"/>
            <a:ext cx="42322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7B6142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团团圆圆中秋节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4007768" y="3282392"/>
            <a:ext cx="764732" cy="759634"/>
          </a:xfrm>
          <a:custGeom>
            <a:avLst/>
            <a:gdLst>
              <a:gd name="connsiteX0" fmla="*/ 382366 w 764732"/>
              <a:gd name="connsiteY0" fmla="*/ 75657 h 759634"/>
              <a:gd name="connsiteX1" fmla="*/ 686526 w 764732"/>
              <a:gd name="connsiteY1" fmla="*/ 379817 h 759634"/>
              <a:gd name="connsiteX2" fmla="*/ 382366 w 764732"/>
              <a:gd name="connsiteY2" fmla="*/ 683977 h 759634"/>
              <a:gd name="connsiteX3" fmla="*/ 78206 w 764732"/>
              <a:gd name="connsiteY3" fmla="*/ 379817 h 759634"/>
              <a:gd name="connsiteX4" fmla="*/ 382366 w 764732"/>
              <a:gd name="connsiteY4" fmla="*/ 75657 h 759634"/>
              <a:gd name="connsiteX5" fmla="*/ 382366 w 764732"/>
              <a:gd name="connsiteY5" fmla="*/ 72775 h 759634"/>
              <a:gd name="connsiteX6" fmla="*/ 75103 w 764732"/>
              <a:gd name="connsiteY6" fmla="*/ 379818 h 759634"/>
              <a:gd name="connsiteX7" fmla="*/ 382366 w 764732"/>
              <a:gd name="connsiteY7" fmla="*/ 686860 h 759634"/>
              <a:gd name="connsiteX8" fmla="*/ 689630 w 764732"/>
              <a:gd name="connsiteY8" fmla="*/ 379818 h 759634"/>
              <a:gd name="connsiteX9" fmla="*/ 382366 w 764732"/>
              <a:gd name="connsiteY9" fmla="*/ 72775 h 759634"/>
              <a:gd name="connsiteX10" fmla="*/ 383999 w 764732"/>
              <a:gd name="connsiteY10" fmla="*/ 0 h 759634"/>
              <a:gd name="connsiteX11" fmla="*/ 481825 w 764732"/>
              <a:gd name="connsiteY11" fmla="*/ 0 h 759634"/>
              <a:gd name="connsiteX12" fmla="*/ 481825 w 764732"/>
              <a:gd name="connsiteY12" fmla="*/ 58742 h 759634"/>
              <a:gd name="connsiteX13" fmla="*/ 494575 w 764732"/>
              <a:gd name="connsiteY13" fmla="*/ 51743 h 759634"/>
              <a:gd name="connsiteX14" fmla="*/ 586135 w 764732"/>
              <a:gd name="connsiteY14" fmla="*/ 59310 h 759634"/>
              <a:gd name="connsiteX15" fmla="*/ 668432 w 764732"/>
              <a:gd name="connsiteY15" fmla="*/ 112161 h 759634"/>
              <a:gd name="connsiteX16" fmla="*/ 636651 w 764732"/>
              <a:gd name="connsiteY16" fmla="*/ 161577 h 759634"/>
              <a:gd name="connsiteX17" fmla="*/ 651163 w 764732"/>
              <a:gd name="connsiteY17" fmla="*/ 162578 h 759634"/>
              <a:gd name="connsiteX18" fmla="*/ 724094 w 764732"/>
              <a:gd name="connsiteY18" fmla="*/ 218409 h 759634"/>
              <a:gd name="connsiteX19" fmla="*/ 764732 w 764732"/>
              <a:gd name="connsiteY19" fmla="*/ 307331 h 759634"/>
              <a:gd name="connsiteX20" fmla="*/ 710847 w 764732"/>
              <a:gd name="connsiteY20" fmla="*/ 331922 h 759634"/>
              <a:gd name="connsiteX21" fmla="*/ 735559 w 764732"/>
              <a:gd name="connsiteY21" fmla="*/ 354289 h 759634"/>
              <a:gd name="connsiteX22" fmla="*/ 754075 w 764732"/>
              <a:gd name="connsiteY22" fmla="*/ 426784 h 759634"/>
              <a:gd name="connsiteX23" fmla="*/ 740153 w 764732"/>
              <a:gd name="connsiteY23" fmla="*/ 523545 h 759634"/>
              <a:gd name="connsiteX24" fmla="*/ 681968 w 764732"/>
              <a:gd name="connsiteY24" fmla="*/ 515185 h 759634"/>
              <a:gd name="connsiteX25" fmla="*/ 687086 w 764732"/>
              <a:gd name="connsiteY25" fmla="*/ 528793 h 759634"/>
              <a:gd name="connsiteX26" fmla="*/ 666560 w 764732"/>
              <a:gd name="connsiteY26" fmla="*/ 618278 h 759634"/>
              <a:gd name="connsiteX27" fmla="*/ 602498 w 764732"/>
              <a:gd name="connsiteY27" fmla="*/ 692157 h 759634"/>
              <a:gd name="connsiteX28" fmla="*/ 558072 w 764732"/>
              <a:gd name="connsiteY28" fmla="*/ 653690 h 759634"/>
              <a:gd name="connsiteX29" fmla="*/ 555015 w 764732"/>
              <a:gd name="connsiteY29" fmla="*/ 667902 h 759634"/>
              <a:gd name="connsiteX30" fmla="*/ 489334 w 764732"/>
              <a:gd name="connsiteY30" fmla="*/ 732093 h 759634"/>
              <a:gd name="connsiteX31" fmla="*/ 395470 w 764732"/>
              <a:gd name="connsiteY31" fmla="*/ 759634 h 759634"/>
              <a:gd name="connsiteX32" fmla="*/ 378781 w 764732"/>
              <a:gd name="connsiteY32" fmla="*/ 702836 h 759634"/>
              <a:gd name="connsiteX33" fmla="*/ 353108 w 764732"/>
              <a:gd name="connsiteY33" fmla="*/ 724095 h 759634"/>
              <a:gd name="connsiteX34" fmla="*/ 278664 w 764732"/>
              <a:gd name="connsiteY34" fmla="*/ 732093 h 759634"/>
              <a:gd name="connsiteX35" fmla="*/ 184801 w 764732"/>
              <a:gd name="connsiteY35" fmla="*/ 704552 h 759634"/>
              <a:gd name="connsiteX36" fmla="*/ 201362 w 764732"/>
              <a:gd name="connsiteY36" fmla="*/ 648190 h 759634"/>
              <a:gd name="connsiteX37" fmla="*/ 187155 w 764732"/>
              <a:gd name="connsiteY37" fmla="*/ 651316 h 759634"/>
              <a:gd name="connsiteX38" fmla="*/ 101438 w 764732"/>
              <a:gd name="connsiteY38" fmla="*/ 618278 h 759634"/>
              <a:gd name="connsiteX39" fmla="*/ 37375 w 764732"/>
              <a:gd name="connsiteY39" fmla="*/ 544400 h 759634"/>
              <a:gd name="connsiteX40" fmla="*/ 81801 w 764732"/>
              <a:gd name="connsiteY40" fmla="*/ 505932 h 759634"/>
              <a:gd name="connsiteX41" fmla="*/ 68158 w 764732"/>
              <a:gd name="connsiteY41" fmla="*/ 500886 h 759634"/>
              <a:gd name="connsiteX42" fmla="*/ 13922 w 764732"/>
              <a:gd name="connsiteY42" fmla="*/ 426784 h 759634"/>
              <a:gd name="connsiteX43" fmla="*/ 0 w 764732"/>
              <a:gd name="connsiteY43" fmla="*/ 330023 h 759634"/>
              <a:gd name="connsiteX44" fmla="*/ 58635 w 764732"/>
              <a:gd name="connsiteY44" fmla="*/ 321599 h 759634"/>
              <a:gd name="connsiteX45" fmla="*/ 41231 w 764732"/>
              <a:gd name="connsiteY45" fmla="*/ 293180 h 759634"/>
              <a:gd name="connsiteX46" fmla="*/ 43903 w 764732"/>
              <a:gd name="connsiteY46" fmla="*/ 218409 h 759634"/>
              <a:gd name="connsiteX47" fmla="*/ 84542 w 764732"/>
              <a:gd name="connsiteY47" fmla="*/ 129487 h 759634"/>
              <a:gd name="connsiteX48" fmla="*/ 138014 w 764732"/>
              <a:gd name="connsiteY48" fmla="*/ 153889 h 759634"/>
              <a:gd name="connsiteX49" fmla="*/ 136939 w 764732"/>
              <a:gd name="connsiteY49" fmla="*/ 139392 h 759634"/>
              <a:gd name="connsiteX50" fmla="*/ 181863 w 764732"/>
              <a:gd name="connsiteY50" fmla="*/ 59310 h 759634"/>
              <a:gd name="connsiteX51" fmla="*/ 264159 w 764732"/>
              <a:gd name="connsiteY51" fmla="*/ 6459 h 759634"/>
              <a:gd name="connsiteX52" fmla="*/ 296186 w 764732"/>
              <a:gd name="connsiteY52" fmla="*/ 56257 h 759634"/>
              <a:gd name="connsiteX53" fmla="*/ 314825 w 764732"/>
              <a:gd name="connsiteY53" fmla="*/ 28632 h 759634"/>
              <a:gd name="connsiteX54" fmla="*/ 383999 w 764732"/>
              <a:gd name="connsiteY54" fmla="*/ 0 h 75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764732" h="759634">
                <a:moveTo>
                  <a:pt x="382366" y="75657"/>
                </a:moveTo>
                <a:cubicBezTo>
                  <a:pt x="550349" y="75657"/>
                  <a:pt x="686526" y="211834"/>
                  <a:pt x="686526" y="379817"/>
                </a:cubicBezTo>
                <a:cubicBezTo>
                  <a:pt x="686526" y="547800"/>
                  <a:pt x="550349" y="683977"/>
                  <a:pt x="382366" y="683977"/>
                </a:cubicBezTo>
                <a:cubicBezTo>
                  <a:pt x="214383" y="683977"/>
                  <a:pt x="78206" y="547800"/>
                  <a:pt x="78206" y="379817"/>
                </a:cubicBezTo>
                <a:cubicBezTo>
                  <a:pt x="78206" y="211834"/>
                  <a:pt x="214383" y="75657"/>
                  <a:pt x="382366" y="75657"/>
                </a:cubicBezTo>
                <a:close/>
                <a:moveTo>
                  <a:pt x="382366" y="72775"/>
                </a:moveTo>
                <a:cubicBezTo>
                  <a:pt x="212670" y="72775"/>
                  <a:pt x="75103" y="210243"/>
                  <a:pt x="75103" y="379818"/>
                </a:cubicBezTo>
                <a:cubicBezTo>
                  <a:pt x="75103" y="549392"/>
                  <a:pt x="212670" y="686860"/>
                  <a:pt x="382366" y="686860"/>
                </a:cubicBezTo>
                <a:cubicBezTo>
                  <a:pt x="552063" y="686860"/>
                  <a:pt x="689630" y="549392"/>
                  <a:pt x="689630" y="379818"/>
                </a:cubicBezTo>
                <a:cubicBezTo>
                  <a:pt x="689630" y="210243"/>
                  <a:pt x="552063" y="72775"/>
                  <a:pt x="382366" y="72775"/>
                </a:cubicBezTo>
                <a:close/>
                <a:moveTo>
                  <a:pt x="383999" y="0"/>
                </a:moveTo>
                <a:lnTo>
                  <a:pt x="481825" y="0"/>
                </a:lnTo>
                <a:lnTo>
                  <a:pt x="481825" y="58742"/>
                </a:lnTo>
                <a:lnTo>
                  <a:pt x="494575" y="51743"/>
                </a:lnTo>
                <a:cubicBezTo>
                  <a:pt x="523433" y="39365"/>
                  <a:pt x="557728" y="41067"/>
                  <a:pt x="586135" y="59310"/>
                </a:cubicBezTo>
                <a:lnTo>
                  <a:pt x="668432" y="112161"/>
                </a:lnTo>
                <a:lnTo>
                  <a:pt x="636651" y="161577"/>
                </a:lnTo>
                <a:lnTo>
                  <a:pt x="651163" y="162578"/>
                </a:lnTo>
                <a:cubicBezTo>
                  <a:pt x="682136" y="167756"/>
                  <a:pt x="710066" y="187715"/>
                  <a:pt x="724094" y="218409"/>
                </a:cubicBezTo>
                <a:lnTo>
                  <a:pt x="764732" y="307331"/>
                </a:lnTo>
                <a:lnTo>
                  <a:pt x="710847" y="331922"/>
                </a:lnTo>
                <a:lnTo>
                  <a:pt x="735559" y="354289"/>
                </a:lnTo>
                <a:cubicBezTo>
                  <a:pt x="750562" y="374317"/>
                  <a:pt x="757920" y="400064"/>
                  <a:pt x="754075" y="426784"/>
                </a:cubicBezTo>
                <a:lnTo>
                  <a:pt x="740153" y="523545"/>
                </a:lnTo>
                <a:lnTo>
                  <a:pt x="681968" y="515185"/>
                </a:lnTo>
                <a:lnTo>
                  <a:pt x="687086" y="528793"/>
                </a:lnTo>
                <a:cubicBezTo>
                  <a:pt x="695239" y="559098"/>
                  <a:pt x="688673" y="592777"/>
                  <a:pt x="666560" y="618278"/>
                </a:cubicBezTo>
                <a:lnTo>
                  <a:pt x="602498" y="692157"/>
                </a:lnTo>
                <a:lnTo>
                  <a:pt x="558072" y="653690"/>
                </a:lnTo>
                <a:lnTo>
                  <a:pt x="555015" y="667902"/>
                </a:lnTo>
                <a:cubicBezTo>
                  <a:pt x="545479" y="697801"/>
                  <a:pt x="521733" y="722587"/>
                  <a:pt x="489334" y="732093"/>
                </a:cubicBezTo>
                <a:lnTo>
                  <a:pt x="395470" y="759634"/>
                </a:lnTo>
                <a:lnTo>
                  <a:pt x="378781" y="702836"/>
                </a:lnTo>
                <a:lnTo>
                  <a:pt x="353108" y="724095"/>
                </a:lnTo>
                <a:cubicBezTo>
                  <a:pt x="331135" y="736085"/>
                  <a:pt x="304584" y="739698"/>
                  <a:pt x="278664" y="732093"/>
                </a:cubicBezTo>
                <a:lnTo>
                  <a:pt x="184801" y="704552"/>
                </a:lnTo>
                <a:lnTo>
                  <a:pt x="201362" y="648190"/>
                </a:lnTo>
                <a:lnTo>
                  <a:pt x="187155" y="651316"/>
                </a:lnTo>
                <a:cubicBezTo>
                  <a:pt x="155976" y="655068"/>
                  <a:pt x="123551" y="643780"/>
                  <a:pt x="101438" y="618278"/>
                </a:cubicBezTo>
                <a:lnTo>
                  <a:pt x="37375" y="544400"/>
                </a:lnTo>
                <a:lnTo>
                  <a:pt x="81801" y="505932"/>
                </a:lnTo>
                <a:lnTo>
                  <a:pt x="68158" y="500886"/>
                </a:lnTo>
                <a:cubicBezTo>
                  <a:pt x="39899" y="487198"/>
                  <a:pt x="18728" y="460184"/>
                  <a:pt x="13922" y="426784"/>
                </a:cubicBezTo>
                <a:lnTo>
                  <a:pt x="0" y="330023"/>
                </a:lnTo>
                <a:lnTo>
                  <a:pt x="58635" y="321599"/>
                </a:lnTo>
                <a:lnTo>
                  <a:pt x="41231" y="293180"/>
                </a:lnTo>
                <a:cubicBezTo>
                  <a:pt x="32482" y="269740"/>
                  <a:pt x="32682" y="242964"/>
                  <a:pt x="43903" y="218409"/>
                </a:cubicBezTo>
                <a:lnTo>
                  <a:pt x="84542" y="129487"/>
                </a:lnTo>
                <a:lnTo>
                  <a:pt x="138014" y="153889"/>
                </a:lnTo>
                <a:lnTo>
                  <a:pt x="136939" y="139392"/>
                </a:lnTo>
                <a:cubicBezTo>
                  <a:pt x="137660" y="108019"/>
                  <a:pt x="153456" y="77553"/>
                  <a:pt x="181863" y="59310"/>
                </a:cubicBezTo>
                <a:lnTo>
                  <a:pt x="264159" y="6459"/>
                </a:lnTo>
                <a:lnTo>
                  <a:pt x="296186" y="56257"/>
                </a:lnTo>
                <a:lnTo>
                  <a:pt x="314825" y="28632"/>
                </a:lnTo>
                <a:cubicBezTo>
                  <a:pt x="332529" y="10942"/>
                  <a:pt x="356985" y="0"/>
                  <a:pt x="383999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39906" y="3267801"/>
            <a:ext cx="5004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20038" y="5661251"/>
            <a:ext cx="9147962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cs typeface="+mn-ea"/>
                <a:sym typeface="+mn-lt"/>
              </a:rPr>
              <a:t>活动二：</a:t>
            </a:r>
            <a:endParaRPr lang="en-US" altLang="zh-CN" sz="4400" dirty="0">
              <a:solidFill>
                <a:prstClr val="white"/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dirty="0">
                <a:solidFill>
                  <a:prstClr val="white"/>
                </a:solidFill>
                <a:cs typeface="+mn-ea"/>
                <a:sym typeface="+mn-lt"/>
              </a:rPr>
              <a:t>月团圆，爱团圆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27848" y="1124747"/>
            <a:ext cx="3057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月团圆，人团圆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2794939" y="2132859"/>
            <a:ext cx="3553827" cy="2830663"/>
          </a:xfrm>
          <a:prstGeom prst="wedgeEllipseCallout">
            <a:avLst>
              <a:gd name="adj1" fmla="val 59230"/>
              <a:gd name="adj2" fmla="val 25819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中秋团圆是中国人的文化情结，你和家人是怎么过中秋节的呢？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44072" y="3285268"/>
            <a:ext cx="1512168" cy="2856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标注 10"/>
          <p:cNvSpPr/>
          <p:nvPr/>
        </p:nvSpPr>
        <p:spPr>
          <a:xfrm>
            <a:off x="1998056" y="4034118"/>
            <a:ext cx="2297744" cy="943054"/>
          </a:xfrm>
          <a:prstGeom prst="wedgeRoundRectCallout">
            <a:avLst>
              <a:gd name="adj1" fmla="val -1433"/>
              <a:gd name="adj2" fmla="val 6734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         没关系爸爸，我们理解你，等你有时间我们一家再团聚，我们爱你。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279577" y="96054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小丽的中秋节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97620" y="1720704"/>
            <a:ext cx="1718835" cy="2157686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49747" y="3901645"/>
            <a:ext cx="1808855" cy="2229093"/>
          </a:xfrm>
          <a:prstGeom prst="rect">
            <a:avLst/>
          </a:prstGeom>
          <a:noFill/>
        </p:spPr>
      </p:pic>
      <p:sp>
        <p:nvSpPr>
          <p:cNvPr id="6" name="圆角矩形标注 5"/>
          <p:cNvSpPr/>
          <p:nvPr/>
        </p:nvSpPr>
        <p:spPr>
          <a:xfrm>
            <a:off x="1998059" y="1545312"/>
            <a:ext cx="1656183" cy="717304"/>
          </a:xfrm>
          <a:prstGeom prst="wedgeRoundRectCallout">
            <a:avLst>
              <a:gd name="adj1" fmla="val 41280"/>
              <a:gd name="adj2" fmla="val 7206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        爸爸，我们想你了。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187" y="1951206"/>
            <a:ext cx="2555775" cy="19080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872" y="4154599"/>
            <a:ext cx="2592288" cy="201931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7834748" y="1252924"/>
            <a:ext cx="2369272" cy="1017832"/>
          </a:xfrm>
          <a:prstGeom prst="wedgeRoundRectCallout">
            <a:avLst>
              <a:gd name="adj1" fmla="val -51257"/>
              <a:gd name="adj2" fmla="val 7294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         爸爸也很想你们，但爸爸有很重要的工作要做，很抱歉中秋节不能陪你们。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8600911" y="4034121"/>
            <a:ext cx="1416238" cy="556425"/>
          </a:xfrm>
          <a:prstGeom prst="wedgeRoundRectCallout">
            <a:avLst>
              <a:gd name="adj1" fmla="val -46578"/>
              <a:gd name="adj2" fmla="val 7744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kern="0">
                <a:solidFill>
                  <a:prstClr val="black"/>
                </a:solidFill>
                <a:cs typeface="+mn-ea"/>
                <a:sym typeface="+mn-lt"/>
              </a:rPr>
              <a:t>我也爱你们。</a:t>
            </a:r>
            <a:endParaRPr lang="zh-CN" altLang="en-US" sz="140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240016" y="1951206"/>
            <a:ext cx="0" cy="4222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23592" y="3900065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5912346" y="3597263"/>
            <a:ext cx="263649" cy="265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304044" y="3600831"/>
            <a:ext cx="263649" cy="265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912346" y="3936781"/>
            <a:ext cx="263649" cy="265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304044" y="3940863"/>
            <a:ext cx="263649" cy="2656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783635" y="1700811"/>
            <a:ext cx="3553827" cy="2830663"/>
          </a:xfrm>
          <a:prstGeom prst="wedgeEllipseCallout">
            <a:avLst>
              <a:gd name="adj1" fmla="val 72095"/>
              <a:gd name="adj2" fmla="val 25416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团聚和思念，都是中秋的味道。即使人不能团圆，我们也要让爱团圆。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0136" y="2997236"/>
            <a:ext cx="1512168" cy="2856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活动三：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中秋诗词大会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999659" y="1739040"/>
            <a:ext cx="3553827" cy="2830663"/>
          </a:xfrm>
          <a:prstGeom prst="wedgeEllipseCallout">
            <a:avLst>
              <a:gd name="adj1" fmla="val 61374"/>
              <a:gd name="adj2" fmla="val 33491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古诗词中有很多咏月思亲的佳句。说一说你最喜欢的诗句吧！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04112" y="3141252"/>
            <a:ext cx="1512168" cy="2856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816" y="2924944"/>
            <a:ext cx="3642040" cy="3168352"/>
          </a:xfrm>
          <a:prstGeom prst="rect">
            <a:avLst/>
          </a:prstGeom>
        </p:spPr>
      </p:pic>
      <p:sp>
        <p:nvSpPr>
          <p:cNvPr id="6" name="圆角矩形标注 5"/>
          <p:cNvSpPr/>
          <p:nvPr/>
        </p:nvSpPr>
        <p:spPr>
          <a:xfrm>
            <a:off x="2991806" y="2276872"/>
            <a:ext cx="1656184" cy="648072"/>
          </a:xfrm>
          <a:prstGeom prst="wedgeRoundRectCallout">
            <a:avLst>
              <a:gd name="adj1" fmla="val 41280"/>
              <a:gd name="adj2" fmla="val 7425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海上生明月，</a:t>
            </a:r>
            <a:endParaRPr lang="en-US" altLang="zh-CN" sz="14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天涯共此时。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4820675" y="1674726"/>
            <a:ext cx="1858544" cy="648072"/>
          </a:xfrm>
          <a:prstGeom prst="wedgeRoundRectCallout">
            <a:avLst>
              <a:gd name="adj1" fmla="val -1754"/>
              <a:gd name="adj2" fmla="val 11247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但愿人长久，</a:t>
            </a:r>
            <a:endParaRPr lang="en-US" altLang="zh-CN" sz="14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千里共婵娟。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7773003" y="2322798"/>
            <a:ext cx="1761452" cy="648072"/>
          </a:xfrm>
          <a:prstGeom prst="wedgeRoundRectCallout">
            <a:avLst>
              <a:gd name="adj1" fmla="val -43837"/>
              <a:gd name="adj2" fmla="val 7278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举头望明月，</a:t>
            </a:r>
            <a:endParaRPr lang="en-US" altLang="zh-CN" sz="14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400" kern="0" dirty="0">
                <a:solidFill>
                  <a:prstClr val="black"/>
                </a:solidFill>
                <a:cs typeface="+mn-ea"/>
                <a:sym typeface="+mn-lt"/>
              </a:rPr>
              <a:t>低头思故乡。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活动四：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秋高气爽话重阳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4486" y="1143608"/>
            <a:ext cx="59298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你知道“佳节”是哪个节日吗？</a:t>
            </a:r>
          </a:p>
        </p:txBody>
      </p:sp>
      <p:pic>
        <p:nvPicPr>
          <p:cNvPr id="5122" name="Picture 2" descr="E:\人教社\道德与法治二年级下\二测ppt\用图\4课\4课（15）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7020" y="2492899"/>
            <a:ext cx="3462862" cy="3316907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6084540" y="299695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kern="0" dirty="0">
                <a:latin typeface="+mn-lt"/>
                <a:ea typeface="+mn-ea"/>
                <a:cs typeface="+mn-ea"/>
                <a:sym typeface="+mn-lt"/>
              </a:rPr>
              <a:t>独在异乡为异客，</a:t>
            </a:r>
            <a:endParaRPr lang="en-US" altLang="zh-CN" sz="2800" kern="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800" kern="0" dirty="0">
                <a:latin typeface="+mn-lt"/>
                <a:ea typeface="+mn-ea"/>
                <a:cs typeface="+mn-ea"/>
                <a:sym typeface="+mn-lt"/>
              </a:rPr>
              <a:t>每逢佳节倍思亲。</a:t>
            </a:r>
            <a:endParaRPr lang="en-US" altLang="zh-CN" sz="2800" kern="0" dirty="0"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2800" kern="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000" kern="0" dirty="0">
                <a:latin typeface="+mn-lt"/>
                <a:ea typeface="+mn-ea"/>
                <a:cs typeface="+mn-ea"/>
                <a:sym typeface="+mn-lt"/>
              </a:rPr>
              <a:t>--《</a:t>
            </a: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九月九日忆山东兄弟</a:t>
            </a:r>
            <a:r>
              <a:rPr lang="en-US" altLang="zh-CN" sz="2000" kern="0" dirty="0"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639619" y="2132859"/>
            <a:ext cx="3698381" cy="2616349"/>
          </a:xfrm>
          <a:prstGeom prst="wedgeEllipseCallout">
            <a:avLst>
              <a:gd name="adj1" fmla="val 65034"/>
              <a:gd name="adj2" fmla="val 4041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农历九月初九是中国的重阳节。九月九日二九相重，所以叫“重阳”。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960096" y="3284987"/>
            <a:ext cx="1656184" cy="2723351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5087891" y="1124744"/>
            <a:ext cx="2271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ACDCBD"/>
                </a:solidFill>
                <a:effectLst>
                  <a:glow rad="101600">
                    <a:srgbClr val="FFFF00">
                      <a:alpha val="40000"/>
                    </a:srgbClr>
                  </a:glow>
                  <a:outerShdw dist="38100" dir="2640000" algn="bl" rotWithShape="0">
                    <a:schemeClr val="accent4">
                      <a:lumMod val="60000"/>
                      <a:lumOff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重阳节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9" y="1270237"/>
            <a:ext cx="4543425" cy="5019675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240720" y="126192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猜谜语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936612" y="2204867"/>
            <a:ext cx="4824536" cy="334568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月团圆，人团圆，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家家户户笑开颜。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吃月饼，看花灯，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全家赏月聊聊天。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10449" y="564358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（打一节日）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88288" y="1270237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063552" y="1188044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重阳节的习俗</a:t>
            </a:r>
          </a:p>
        </p:txBody>
      </p:sp>
      <p:pic>
        <p:nvPicPr>
          <p:cNvPr id="9" name="Picture 2" descr="E:\人教社\道德与法治二年级下\二测ppt\用图\4课\4课（2）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128" y="4011512"/>
            <a:ext cx="2401094" cy="1849290"/>
          </a:xfrm>
          <a:prstGeom prst="rect">
            <a:avLst/>
          </a:prstGeom>
          <a:noFill/>
        </p:spPr>
      </p:pic>
      <p:pic>
        <p:nvPicPr>
          <p:cNvPr id="10" name="Picture 3" descr="E:\人教社\道德与法治二年级下\二测ppt\用图\4课\4课（1）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8487" y="4153349"/>
            <a:ext cx="2714343" cy="1565623"/>
          </a:xfrm>
          <a:prstGeom prst="rect">
            <a:avLst/>
          </a:prstGeom>
          <a:noFill/>
        </p:spPr>
      </p:pic>
      <p:pic>
        <p:nvPicPr>
          <p:cNvPr id="7170" name="Picture 2" descr="E:\人教社\道德与法治二年级下\二测ppt\用图\4课\4课（16）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547" y="1865787"/>
            <a:ext cx="2520280" cy="1961705"/>
          </a:xfrm>
          <a:prstGeom prst="rect">
            <a:avLst/>
          </a:prstGeom>
          <a:noFill/>
        </p:spPr>
      </p:pic>
      <p:pic>
        <p:nvPicPr>
          <p:cNvPr id="7171" name="Picture 3" descr="E:\人教社\道德与法治二年级下\二测ppt\用图\4课\4课（17）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820" y="1986326"/>
            <a:ext cx="2222500" cy="1706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2351584" y="1015798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爱亲敬老重阳情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5524496" y="3429000"/>
            <a:ext cx="4675960" cy="3000396"/>
          </a:xfrm>
          <a:prstGeom prst="wedgeEllipseCallout">
            <a:avLst>
              <a:gd name="adj1" fmla="val -63527"/>
              <a:gd name="adj2" fmla="val -4504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“九”与“久”谐音，“九九”有长久长寿的意思，所以重阳节又称“敬老节”。重阳节</a:t>
            </a:r>
            <a:r>
              <a:rPr lang="en-US" altLang="zh-CN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你打算为长辈做些什么呢？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351587" y="1776476"/>
            <a:ext cx="2088145" cy="1423924"/>
          </a:xfrm>
          <a:prstGeom prst="roundRect">
            <a:avLst>
              <a:gd name="adj" fmla="val 4312"/>
            </a:avLst>
          </a:prstGeom>
          <a:solidFill>
            <a:srgbClr val="FFF5F3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图片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893081" y="1776476"/>
            <a:ext cx="2088145" cy="1423924"/>
          </a:xfrm>
          <a:prstGeom prst="roundRect">
            <a:avLst>
              <a:gd name="adj" fmla="val 4312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图片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7434575" y="1776476"/>
            <a:ext cx="2088145" cy="1423924"/>
          </a:xfrm>
          <a:prstGeom prst="roundRect">
            <a:avLst>
              <a:gd name="adj" fmla="val 431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图片</a:t>
            </a:r>
          </a:p>
        </p:txBody>
      </p:sp>
      <p:pic>
        <p:nvPicPr>
          <p:cNvPr id="8194" name="Picture 2" descr="E:\人教社\道德与法治二年级下\二测ppt\用图\4课\4课（23）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2210" y="1817787"/>
            <a:ext cx="1360699" cy="1368152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83447" y="1817787"/>
            <a:ext cx="1507411" cy="13681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pic>
        <p:nvPicPr>
          <p:cNvPr id="8196" name="Picture 4" descr="E:\人教社\道德与法治二年级下\二测ppt\抠图\3课\3k(13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607" y="1617120"/>
            <a:ext cx="1825876" cy="1667867"/>
          </a:xfrm>
          <a:prstGeom prst="rect">
            <a:avLst/>
          </a:prstGeom>
          <a:noFill/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67015" y="4045665"/>
            <a:ext cx="1240271" cy="228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活动五：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民族特色节日多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711627" y="1544764"/>
            <a:ext cx="3643337" cy="2616349"/>
          </a:xfrm>
          <a:prstGeom prst="wedgeEllipseCallout">
            <a:avLst>
              <a:gd name="adj1" fmla="val 63960"/>
              <a:gd name="adj2" fmla="val 38225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中国是个多民族国家，秋天，很多地方都会举行有特色的节日活动。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76120" y="2853220"/>
            <a:ext cx="1512168" cy="2856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60158" y="1484784"/>
            <a:ext cx="388827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立秋时，苗族人民欢聚一堂，打秋千，唱歌跳舞，推选“秋老人”，向大家预祝丰收和幸福。</a:t>
            </a:r>
          </a:p>
        </p:txBody>
      </p:sp>
      <p:sp>
        <p:nvSpPr>
          <p:cNvPr id="3" name="矩形 2"/>
          <p:cNvSpPr/>
          <p:nvPr/>
        </p:nvSpPr>
        <p:spPr>
          <a:xfrm>
            <a:off x="2423595" y="4005064"/>
            <a:ext cx="388842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藏族过望果节时，人们一起围着田地转圈，庆祝丰收，还举办热闹的藏戏表演、射箭等活动。</a:t>
            </a:r>
          </a:p>
        </p:txBody>
      </p:sp>
      <p:pic>
        <p:nvPicPr>
          <p:cNvPr id="9218" name="Picture 2" descr="E:\人教社\道德与法治二年级下\二测ppt\用图\4课\4课（19）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6460" y="3933056"/>
            <a:ext cx="3081968" cy="2036478"/>
          </a:xfrm>
          <a:prstGeom prst="rect">
            <a:avLst/>
          </a:prstGeom>
          <a:noFill/>
        </p:spPr>
      </p:pic>
      <p:pic>
        <p:nvPicPr>
          <p:cNvPr id="9219" name="Picture 3" descr="E:\人教社\道德与法治二年级下\二测ppt\用图\4课\4课（18）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4" y="1484784"/>
            <a:ext cx="2837438" cy="1902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8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53124" y="1857364"/>
            <a:ext cx="388827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每年的农历七月初七是我国的传统节日七夕节。七夕节又名乞巧节，来自于牛郎与织女的传说。</a:t>
            </a:r>
          </a:p>
        </p:txBody>
      </p:sp>
      <p:sp>
        <p:nvSpPr>
          <p:cNvPr id="3" name="矩形 2"/>
          <p:cNvSpPr/>
          <p:nvPr/>
        </p:nvSpPr>
        <p:spPr>
          <a:xfrm>
            <a:off x="2495595" y="4214818"/>
            <a:ext cx="388842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尊师重教是中国的传统，我国将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日定为教师节，旨在肯定教师为教育事业所作的贡献。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279577" y="96054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你还知道哪些秋天里的节日？</a:t>
            </a:r>
            <a:endParaRPr lang="zh-CN" altLang="en-US" sz="32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0242" name="Picture 2" descr="E:\人教社\道德与法治二年级下\二测ppt\用图\4课\4课（10）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9619" y="1772819"/>
            <a:ext cx="2998423" cy="21306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77465" y="3502252"/>
            <a:ext cx="2157550" cy="2680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8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33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活动一：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中秋习俗知多少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9859" y="1052739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团团圆圆过中秋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2567611" y="2060851"/>
            <a:ext cx="3553827" cy="2830663"/>
          </a:xfrm>
          <a:prstGeom prst="wedgeEllipseCallout">
            <a:avLst>
              <a:gd name="adj1" fmla="val 63518"/>
              <a:gd name="adj2" fmla="val 22051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农历八月十五是我国的传统节日中秋节。各地过中秋有不同的习俗。你知道哪些呢？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456040" y="3140971"/>
            <a:ext cx="1721092" cy="2723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582" y="794570"/>
            <a:ext cx="2000692" cy="20841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663952" y="2453514"/>
            <a:ext cx="388827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一家人团聚在家中赏月，尽情享受家的温馨。</a:t>
            </a:r>
          </a:p>
        </p:txBody>
      </p:sp>
      <p:sp>
        <p:nvSpPr>
          <p:cNvPr id="3" name="矩形 2"/>
          <p:cNvSpPr/>
          <p:nvPr/>
        </p:nvSpPr>
        <p:spPr>
          <a:xfrm>
            <a:off x="2311019" y="4694243"/>
            <a:ext cx="3888427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走出家门，到公园里，到小河边，赏月也别有一番趣味。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207568" y="1023623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赏月</a:t>
            </a:r>
          </a:p>
        </p:txBody>
      </p:sp>
      <p:pic>
        <p:nvPicPr>
          <p:cNvPr id="7" name="Picture 2" descr="E:\人教社\道德与法治二年级下\二测ppt\用图\4课\4课（13）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5522" y="1916835"/>
            <a:ext cx="3960441" cy="2891923"/>
          </a:xfrm>
          <a:prstGeom prst="rect">
            <a:avLst/>
          </a:prstGeom>
          <a:noFill/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721" y="4005067"/>
            <a:ext cx="3191703" cy="2163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18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252447" y="1700811"/>
            <a:ext cx="3240360" cy="177303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        月饼的形状圆又圆，又是合家分吃，象征着团圆和睦。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5595" y="4143380"/>
            <a:ext cx="388842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月饼是在中秋节这一天的必食之品：有的人去商店买月饼，有的人在家里自己打月饼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135560" y="100104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吃月饼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056" y="3588840"/>
            <a:ext cx="3635896" cy="26642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92" y="1918487"/>
            <a:ext cx="2448272" cy="167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691428"/>
            <a:ext cx="8712968" cy="30801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93743" y="3050203"/>
            <a:ext cx="388827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桂花有“九里香”之誉，中秋节赏桂花、饮桂花酒寄托着人们对甜蜜生活的追求和赞美。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北京颐和园、杭州满觉陇、苏州桂花公园都是中秋赏桂的好去处。</a:t>
            </a:r>
          </a:p>
          <a:p>
            <a:pPr>
              <a:lnSpc>
                <a:spcPct val="120000"/>
              </a:lnSpc>
            </a:pP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3589" y="4869163"/>
            <a:ext cx="388842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279576" y="1093199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赏桂花、饮桂花酒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743" y="4005067"/>
            <a:ext cx="2780838" cy="214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3" y="3943471"/>
            <a:ext cx="3033998" cy="2125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E:\人教社\道德与法治二年级下\二测ppt\用图\4课\4课（22）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84" y="1944414"/>
            <a:ext cx="3577402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6136820" y="2068195"/>
            <a:ext cx="388827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点亮灯盏象征着点亮希望，中秋节，我们点亮圆圆的灯笼，祈盼阖家团圆。</a:t>
            </a:r>
          </a:p>
        </p:txBody>
      </p:sp>
      <p:sp>
        <p:nvSpPr>
          <p:cNvPr id="3" name="矩形 2"/>
          <p:cNvSpPr/>
          <p:nvPr/>
        </p:nvSpPr>
        <p:spPr>
          <a:xfrm>
            <a:off x="2495595" y="4723472"/>
            <a:ext cx="38884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中秋节，人们还会沿河顺水放河灯祈福。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275757" y="1134408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赏花灯</a:t>
            </a:r>
          </a:p>
        </p:txBody>
      </p:sp>
    </p:spTree>
    <p:extLst>
      <p:ext uri="{BB962C8B-B14F-4D97-AF65-F5344CB8AC3E}">
        <p14:creationId xmlns:p14="http://schemas.microsoft.com/office/powerpoint/2010/main" val="4218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2280668" y="1188044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海外华人过中秋节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2423592" y="1933327"/>
            <a:ext cx="3179520" cy="1712563"/>
          </a:xfrm>
          <a:prstGeom prst="wedgeEllipseCallout">
            <a:avLst>
              <a:gd name="adj1" fmla="val -5111"/>
              <a:gd name="adj2" fmla="val 71693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海外华人也会通过各种活动欢庆中秋。</a:t>
            </a:r>
          </a:p>
        </p:txBody>
      </p:sp>
      <p:pic>
        <p:nvPicPr>
          <p:cNvPr id="4100" name="Picture 4" descr="E:\人教社\道德与法治二年级下\二测ppt\用图\4课\4课（14）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963" y="2492896"/>
            <a:ext cx="4422617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15" y="4077075"/>
            <a:ext cx="883921" cy="168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ymv0i2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7A5D1D77-CD06-4D7B-BAB9-3003CD12C95F}" vid="{60C3BB7C-78E9-4098-B5AE-A57551F55BD0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ymv0i2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527</Words>
  <Application>Microsoft Office PowerPoint</Application>
  <PresentationFormat>宽屏</PresentationFormat>
  <Paragraphs>111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363</cp:revision>
  <dcterms:created xsi:type="dcterms:W3CDTF">2017-09-04T05:55:00Z</dcterms:created>
  <dcterms:modified xsi:type="dcterms:W3CDTF">2022-03-18T12:12:26Z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