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89" r:id="rId2"/>
  </p:sldMasterIdLst>
  <p:notesMasterIdLst>
    <p:notesMasterId r:id="rId15"/>
  </p:notesMasterIdLst>
  <p:sldIdLst>
    <p:sldId id="256" r:id="rId3"/>
    <p:sldId id="259" r:id="rId4"/>
    <p:sldId id="260" r:id="rId5"/>
    <p:sldId id="262" r:id="rId6"/>
    <p:sldId id="279" r:id="rId7"/>
    <p:sldId id="263" r:id="rId8"/>
    <p:sldId id="283" r:id="rId9"/>
    <p:sldId id="257" r:id="rId10"/>
    <p:sldId id="293" r:id="rId11"/>
    <p:sldId id="294" r:id="rId12"/>
    <p:sldId id="295" r:id="rId13"/>
    <p:sldId id="296" r:id="rId14"/>
  </p:sldIdLst>
  <p:sldSz cx="12192000" cy="6858000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buSzPct val="100000"/>
      <a:defRPr sz="2400" kern="1200">
        <a:solidFill>
          <a:srgbClr val="000000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sz="2400" kern="1200">
        <a:solidFill>
          <a:srgbClr val="000000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sz="2400" kern="1200">
        <a:solidFill>
          <a:srgbClr val="000000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sz="2400" kern="1200">
        <a:solidFill>
          <a:srgbClr val="000000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sz="2400" kern="1200">
        <a:solidFill>
          <a:srgbClr val="000000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CB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zh-CN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endParaRPr lang="zh-CN" alt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zh-CN" alt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sym typeface="Wingdings" charset="2"/>
              </a:defRPr>
            </a:lvl1pPr>
          </a:lstStyle>
          <a:p>
            <a:fld id="{097E8CFA-C2D2-43E5-8715-34ACD068A82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8595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CC3105E-ED35-401E-BD50-4F15CF3381CC}" type="slidenum">
              <a:rPr lang="zh-CN" altLang="en-US"/>
              <a:pPr/>
              <a:t>6</a:t>
            </a:fld>
            <a:endParaRPr lang="zh-CN" alt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cap="flat">
            <a:headEnd type="none" w="med" len="med"/>
            <a:tailEnd type="none" w="med" len="med"/>
          </a:ln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/>
            <a:r>
              <a:rPr kumimoji="1" lang="en-US" altLang="zh-CN" dirty="0" smtClean="0">
                <a:solidFill>
                  <a:srgbClr val="000000"/>
                </a:solidFill>
                <a:latin typeface="宋体" charset="-122"/>
              </a:rPr>
              <a:t>https://www.ypppt.com/</a:t>
            </a:r>
            <a:endParaRPr kumimoji="1" lang="zh-CN" altLang="en-US" dirty="0">
              <a:solidFill>
                <a:srgbClr val="000000"/>
              </a:solidFill>
              <a:latin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3612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7C5B3BE-286B-465A-A3D7-BE34A7A64221}" type="slidenum">
              <a:rPr lang="zh-CN" altLang="en-US"/>
              <a:pPr/>
              <a:t>7</a:t>
            </a:fld>
            <a:endParaRPr lang="zh-CN" alt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cap="flat">
            <a:headEnd type="none" w="med" len="med"/>
            <a:tailEnd type="none" w="med" len="med"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/>
            <a:r>
              <a:rPr kumimoji="1" lang="zh-CN" altLang="en-US">
                <a:solidFill>
                  <a:srgbClr val="000000"/>
                </a:solidFill>
                <a:latin typeface="宋体" charset="-122"/>
              </a:rPr>
              <a:t>【2课时活动二设计意图：学会将尊老敬老的活动由老人节延伸到日常生活中。】</a:t>
            </a:r>
          </a:p>
        </p:txBody>
      </p:sp>
    </p:spTree>
    <p:extLst>
      <p:ext uri="{BB962C8B-B14F-4D97-AF65-F5344CB8AC3E}">
        <p14:creationId xmlns:p14="http://schemas.microsoft.com/office/powerpoint/2010/main" val="4269607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282FDBD-09BA-4BD4-9BF1-C59348A6EF78}" type="slidenum">
              <a:rPr lang="zh-CN" altLang="en-US"/>
              <a:pPr/>
              <a:t>8</a:t>
            </a:fld>
            <a:endParaRPr lang="zh-CN" alt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 cap="flat">
            <a:headEnd type="none" w="med" len="med"/>
            <a:tailEnd type="none" w="med" len="med"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/>
            <a:r>
              <a:rPr kumimoji="1" lang="zh-CN" altLang="en-US">
                <a:solidFill>
                  <a:srgbClr val="000000"/>
                </a:solidFill>
                <a:latin typeface="宋体" charset="-122"/>
              </a:rPr>
              <a:t>【1课时活动一设计意图：引导学生感受中秋节家人团聚的美好，了解中秋节各地的习俗，同时对学生进行祖国传统文化的教育。】 </a:t>
            </a:r>
          </a:p>
        </p:txBody>
      </p:sp>
    </p:spTree>
    <p:extLst>
      <p:ext uri="{BB962C8B-B14F-4D97-AF65-F5344CB8AC3E}">
        <p14:creationId xmlns:p14="http://schemas.microsoft.com/office/powerpoint/2010/main" val="825173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2313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49A7D7BB-BB98-4595-879F-7F4447C61DEB}" type="slidenum">
              <a:rPr lang="en-US" altLang="en-US"/>
              <a:pPr/>
              <a:t>‹#›</a:t>
            </a:fld>
            <a:endParaRPr lang="zh-CN" altLang="zh-CN"/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511050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/>
          <a:p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ADE13CD6-9B8A-41A8-85DD-0235BF7F36EE}" type="slidenum">
              <a:rPr lang="en-US" altLang="en-US"/>
              <a:pPr/>
              <a:t>‹#›</a:t>
            </a:fld>
            <a:endParaRPr lang="zh-CN" altLang="zh-CN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501007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043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683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48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613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850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969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90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7965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67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D9A2CAE8-7A77-430A-830E-5272D659927B}" type="slidenum">
              <a:rPr lang="en-US" altLang="en-US"/>
              <a:pPr/>
              <a:t>‹#›</a:t>
            </a:fld>
            <a:endParaRPr lang="zh-CN" altLang="zh-CN"/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37119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364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323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CA1C98E3-3BC9-4A66-B765-51140768F7CE}" type="slidenum">
              <a:rPr lang="en-US" altLang="en-US"/>
              <a:pPr/>
              <a:t>‹#›</a:t>
            </a:fld>
            <a:endParaRPr lang="zh-CN" altLang="zh-CN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738525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页脚占位符 4"/>
          <p:cNvSpPr>
            <a:spLocks noGrp="1" noChangeArrowheads="1"/>
          </p:cNvSpPr>
          <p:nvPr>
            <p:ph type="ftr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灯片编号占位符 5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75381852-662E-42BD-9C54-1597C6132523}" type="slidenum">
              <a:rPr lang="en-US" altLang="en-US"/>
              <a:pPr/>
              <a:t>‹#›</a:t>
            </a:fld>
            <a:endParaRPr lang="zh-CN" altLang="zh-CN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99234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C0757454-DD20-4736-B643-CE624EEBE78E}" type="slidenum">
              <a:rPr lang="en-US" altLang="en-US"/>
              <a:pPr/>
              <a:t>‹#›</a:t>
            </a:fld>
            <a:endParaRPr lang="zh-CN" altLang="zh-CN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88247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BD2A1-96BA-4EE3-88AC-F3987E6865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34021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6E6B6F52-F25D-4D9E-AF8C-065E63359E03}" type="slidenum">
              <a:rPr lang="en-US" altLang="en-US"/>
              <a:pPr/>
              <a:t>‹#›</a:t>
            </a:fld>
            <a:endParaRPr lang="zh-CN" altLang="zh-CN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916554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EC15C2D3-B351-4876-BDC0-E874E447F5BB}" type="slidenum">
              <a:rPr lang="en-US" altLang="en-US"/>
              <a:pPr/>
              <a:t>‹#›</a:t>
            </a:fld>
            <a:endParaRPr lang="zh-CN" altLang="zh-CN"/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160700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0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C2F65286-2836-4F88-BB2E-3ECC77A9362D}" type="slidenum">
              <a:rPr lang="en-US" altLang="en-US"/>
              <a:pPr/>
              <a:t>‹#›</a:t>
            </a:fld>
            <a:endParaRPr lang="zh-CN" altLang="zh-CN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196453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0"/>
            <a:r>
              <a:rPr lang="zh-CN" altLang="en-US" smtClean="0"/>
              <a:t>第二级</a:t>
            </a:r>
          </a:p>
          <a:p>
            <a:pPr lvl="0"/>
            <a:r>
              <a:rPr lang="zh-CN" altLang="en-US" smtClean="0"/>
              <a:t>第三级</a:t>
            </a:r>
          </a:p>
          <a:p>
            <a:pPr lvl="0"/>
            <a:r>
              <a:rPr lang="zh-CN" altLang="en-US" smtClean="0"/>
              <a:t>第四级</a:t>
            </a:r>
          </a:p>
          <a:p>
            <a:pPr lvl="0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charset="0"/>
              <a:buNone/>
              <a:defRPr kumimoji="1" sz="1200">
                <a:solidFill>
                  <a:srgbClr val="898989"/>
                </a:solidFill>
                <a:latin typeface="Calibri"/>
                <a:sym typeface="Wingdings" charset="2"/>
              </a:defRPr>
            </a:lvl1pPr>
          </a:lstStyle>
          <a:p>
            <a:endParaRPr lang="en-US" altLang="zh-CN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 typeface="Arial" charset="0"/>
              <a:buNone/>
              <a:defRPr kumimoji="1" sz="1200">
                <a:solidFill>
                  <a:srgbClr val="898989"/>
                </a:solidFill>
                <a:latin typeface="Arial" charset="0"/>
                <a:sym typeface="Wingdings" charset="2"/>
              </a:defRPr>
            </a:lvl1pPr>
          </a:lstStyle>
          <a:p>
            <a:endParaRPr lang="en-US" altLang="zh-CN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defRPr kumimoji="1" sz="1200">
                <a:solidFill>
                  <a:srgbClr val="898989"/>
                </a:solidFill>
                <a:latin typeface="Arial" charset="0"/>
                <a:sym typeface="Wingdings" charset="2"/>
              </a:defRPr>
            </a:lvl1pPr>
          </a:lstStyle>
          <a:p>
            <a:fld id="{2C5D60E4-1DB0-4B3C-9D28-44E14FE5D8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1" r:id="rId2"/>
    <p:sldLayoutId id="2147483782" r:id="rId3"/>
    <p:sldLayoutId id="2147483783" r:id="rId4"/>
    <p:sldLayoutId id="2147483784" r:id="rId5"/>
    <p:sldLayoutId id="2147483778" r:id="rId6"/>
    <p:sldLayoutId id="2147483785" r:id="rId7"/>
    <p:sldLayoutId id="2147483786" r:id="rId8"/>
    <p:sldLayoutId id="2147483787" r:id="rId9"/>
    <p:sldLayoutId id="214748378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 kern="1200">
          <a:solidFill>
            <a:srgbClr val="000000"/>
          </a:solidFill>
          <a:latin typeface="Calibri Light" pitchFamily="34" charset="0"/>
          <a:ea typeface="Arial" pitchFamily="34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cs typeface="Arial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cs typeface="Arial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cs typeface="Arial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cs typeface="Arial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cs typeface="Arial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SzTx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SzTx/>
              </a:pPr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SzTx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SzTx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SzTx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661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&#23270;&#23077;&#22868;&#26376;.mp4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37325;&#38451;&#33410;&#32769;&#20154;&#30340;&#27963;&#21160;.wm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29239;&#29239;&#22902;&#22902;&#30340;&#24515;&#24895;.sw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ctrTitle" idx="4294967295"/>
          </p:nvPr>
        </p:nvSpPr>
        <p:spPr>
          <a:xfrm>
            <a:off x="2639616" y="1196752"/>
            <a:ext cx="6858000" cy="2387600"/>
          </a:xfrm>
          <a:noFill/>
          <a:ln cap="flat" algn="ctr">
            <a:miter lim="800000"/>
            <a:headEnd type="none" w="med" len="med"/>
            <a:tailEnd type="none" w="med" len="med"/>
          </a:ln>
        </p:spPr>
        <p:txBody>
          <a:bodyPr anchor="b"/>
          <a:lstStyle/>
          <a:p>
            <a:pPr algn="ctr" eaLnBrk="1" hangingPunct="1"/>
            <a:r>
              <a:rPr lang="zh-CN" altLang="en-US" sz="60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Wingdings" charset="2"/>
              </a:rPr>
              <a:t>团团圆圆过中秋</a:t>
            </a:r>
          </a:p>
        </p:txBody>
      </p:sp>
      <p:sp>
        <p:nvSpPr>
          <p:cNvPr id="12291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639616" y="3717032"/>
            <a:ext cx="6858000" cy="1655762"/>
          </a:xfrm>
          <a:extLs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zh-CN" sz="2400" dirty="0"/>
              <a:t>TUAN </a:t>
            </a:r>
            <a:r>
              <a:rPr lang="en-US" altLang="zh-CN" sz="2400" dirty="0" err="1"/>
              <a:t>TUAN</a:t>
            </a:r>
            <a:r>
              <a:rPr lang="en-US" altLang="zh-CN" sz="2400" dirty="0"/>
              <a:t> YUAN </a:t>
            </a:r>
            <a:r>
              <a:rPr lang="en-US" altLang="zh-CN" sz="2400" dirty="0" err="1"/>
              <a:t>YUAN</a:t>
            </a:r>
            <a:r>
              <a:rPr lang="en-US" altLang="zh-CN" sz="2400" dirty="0"/>
              <a:t> GUO ZHONG QIU</a:t>
            </a:r>
          </a:p>
        </p:txBody>
      </p:sp>
      <p:sp>
        <p:nvSpPr>
          <p:cNvPr id="4" name="矩形 3"/>
          <p:cNvSpPr/>
          <p:nvPr/>
        </p:nvSpPr>
        <p:spPr>
          <a:xfrm>
            <a:off x="1524000" y="5877273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2"/>
          <p:cNvSpPr txBox="1"/>
          <p:nvPr/>
        </p:nvSpPr>
        <p:spPr>
          <a:xfrm>
            <a:off x="4440238" y="2133601"/>
            <a:ext cx="5743880" cy="64633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kumimoji="1"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Wingdings" charset="2"/>
              </a:rPr>
              <a:t>你还知道哪些秋天的节日？</a:t>
            </a:r>
          </a:p>
        </p:txBody>
      </p:sp>
      <p:pic>
        <p:nvPicPr>
          <p:cNvPr id="21507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88" y="1060450"/>
            <a:ext cx="2520950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8239" y="3717925"/>
            <a:ext cx="3455987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21509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4288" y="3717925"/>
            <a:ext cx="34925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21510" name="Text Box 4"/>
          <p:cNvSpPr>
            <a:spLocks noChangeArrowheads="1"/>
          </p:cNvSpPr>
          <p:nvPr/>
        </p:nvSpPr>
        <p:spPr bwMode="auto">
          <a:xfrm>
            <a:off x="3648076" y="6070600"/>
            <a:ext cx="1152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1800" b="1">
                <a:latin typeface="幼圆" pitchFamily="49" charset="-122"/>
                <a:ea typeface="幼圆" pitchFamily="49" charset="-122"/>
              </a:rPr>
              <a:t>苗年节</a:t>
            </a:r>
          </a:p>
        </p:txBody>
      </p:sp>
      <p:sp>
        <p:nvSpPr>
          <p:cNvPr id="21511" name="Text Box 4"/>
          <p:cNvSpPr>
            <a:spLocks noChangeArrowheads="1"/>
          </p:cNvSpPr>
          <p:nvPr/>
        </p:nvSpPr>
        <p:spPr bwMode="auto">
          <a:xfrm>
            <a:off x="7537450" y="6070600"/>
            <a:ext cx="11509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1800" b="1">
                <a:latin typeface="幼圆" pitchFamily="49" charset="-122"/>
                <a:ea typeface="幼圆" pitchFamily="49" charset="-122"/>
              </a:rPr>
              <a:t>尝新节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2424114" y="2060575"/>
            <a:ext cx="7127875" cy="393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04800" eaLnBrk="0" hangingPunct="0">
              <a:lnSpc>
                <a:spcPct val="150000"/>
              </a:lnSpc>
            </a:pPr>
            <a:r>
              <a:rPr kumimoji="1" lang="en-US" altLang="zh-CN" dirty="0">
                <a:latin typeface="黑体" pitchFamily="49" charset="-122"/>
                <a:ea typeface="黑体" pitchFamily="49" charset="-122"/>
              </a:rPr>
              <a:t>  同学们，秋天是个美丽的季节，秋天是个收获的季节，在这个美好的季节里，我们欢度着各种节日。感受着幸福，收获了快乐，懂得了感恩，期待着团圆。</a:t>
            </a:r>
          </a:p>
          <a:p>
            <a:pPr indent="304800" eaLnBrk="0" hangingPunct="0">
              <a:lnSpc>
                <a:spcPct val="150000"/>
              </a:lnSpc>
            </a:pPr>
            <a:r>
              <a:rPr kumimoji="1" lang="en-US" altLang="zh-CN" dirty="0">
                <a:latin typeface="黑体" pitchFamily="49" charset="-122"/>
                <a:ea typeface="黑体" pitchFamily="49" charset="-122"/>
              </a:rPr>
              <a:t>  </a:t>
            </a:r>
            <a:r>
              <a:rPr kumimoji="1" lang="en-US" altLang="zh-CN" dirty="0" err="1">
                <a:latin typeface="黑体" pitchFamily="49" charset="-122"/>
                <a:ea typeface="黑体" pitchFamily="49" charset="-122"/>
              </a:rPr>
              <a:t>最后，老师也想送给大家一份美好的祝福，祝福大家月圆人圆事事圆，祝福大家学习进步，梦想成真</a:t>
            </a:r>
            <a:r>
              <a:rPr kumimoji="1" lang="en-US" altLang="zh-CN" dirty="0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22531" name="矩形 2"/>
          <p:cNvSpPr>
            <a:spLocks noChangeArrowheads="1"/>
          </p:cNvSpPr>
          <p:nvPr/>
        </p:nvSpPr>
        <p:spPr bwMode="auto">
          <a:xfrm>
            <a:off x="2424114" y="1341438"/>
            <a:ext cx="17224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zh-CN" b="1" dirty="0">
                <a:latin typeface="幼圆" pitchFamily="49" charset="-122"/>
                <a:ea typeface="幼圆" pitchFamily="49" charset="-122"/>
              </a:rPr>
              <a:t>课堂总结：</a:t>
            </a:r>
          </a:p>
        </p:txBody>
      </p:sp>
      <p:pic>
        <p:nvPicPr>
          <p:cNvPr id="22532" name="New 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4800" y="11899900"/>
            <a:ext cx="3302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SzTx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SzTx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682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>
            <a:spLocks noChangeArrowheads="1"/>
          </p:cNvSpPr>
          <p:nvPr/>
        </p:nvSpPr>
        <p:spPr bwMode="auto">
          <a:xfrm>
            <a:off x="2057400" y="1700213"/>
            <a:ext cx="8077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800" b="1" dirty="0">
                <a:latin typeface="黑体" pitchFamily="49" charset="-122"/>
                <a:ea typeface="黑体" pitchFamily="49" charset="-122"/>
              </a:rPr>
              <a:t>    你知道中秋节的来历吗？</a:t>
            </a:r>
          </a:p>
        </p:txBody>
      </p:sp>
      <p:pic>
        <p:nvPicPr>
          <p:cNvPr id="13315" name="图片 1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9576" y="2835275"/>
            <a:ext cx="4284663" cy="304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608514" y="1030288"/>
            <a:ext cx="2974975" cy="457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幼圆" pitchFamily="49" charset="-122"/>
                <a:ea typeface="幼圆" pitchFamily="49" charset="-122"/>
                <a:sym typeface="Wingdings" charset="2"/>
              </a:rPr>
              <a:t>中秋节，团圆夜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11424" y="4077072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A2CBDF"/>
                </a:solidFill>
              </a:rPr>
              <a:t>https://www.ypppt.com/</a:t>
            </a:r>
            <a:endParaRPr lang="zh-CN" altLang="en-US" sz="1600" dirty="0">
              <a:solidFill>
                <a:srgbClr val="A2CBDF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438" y="2846389"/>
            <a:ext cx="4578350" cy="633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14339" name="WordArt 7"/>
          <p:cNvSpPr>
            <a:spLocks noChangeArrowheads="1" noChangeShapeType="1" noTextEdit="1"/>
          </p:cNvSpPr>
          <p:nvPr/>
        </p:nvSpPr>
        <p:spPr bwMode="auto">
          <a:xfrm>
            <a:off x="1992314" y="4221164"/>
            <a:ext cx="3043237" cy="7445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FadeUp">
              <a:avLst>
                <a:gd name="adj" fmla="val 33333"/>
              </a:avLst>
            </a:prstTxWarp>
          </a:bodyPr>
          <a:lstStyle/>
          <a:p>
            <a:pPr algn="ctr"/>
            <a:r>
              <a:rPr lang="zh-CN" altLang="en-US" sz="3600" b="1" kern="10">
                <a:solidFill>
                  <a:srgbClr val="800080"/>
                </a:solidFill>
                <a:latin typeface="宋体"/>
                <a:ea typeface="宋体"/>
              </a:rPr>
              <a:t>一起来分享</a:t>
            </a:r>
          </a:p>
        </p:txBody>
      </p:sp>
      <p:grpSp>
        <p:nvGrpSpPr>
          <p:cNvPr id="14340" name="Group 15"/>
          <p:cNvGrpSpPr>
            <a:grpSpLocks/>
          </p:cNvGrpSpPr>
          <p:nvPr/>
        </p:nvGrpSpPr>
        <p:grpSpPr bwMode="auto">
          <a:xfrm>
            <a:off x="2133601" y="1557339"/>
            <a:ext cx="7707313" cy="1120775"/>
            <a:chOff x="384" y="1632"/>
            <a:chExt cx="4855" cy="706"/>
          </a:xfrm>
        </p:grpSpPr>
        <p:pic>
          <p:nvPicPr>
            <p:cNvPr id="14341" name="Picture 10" descr="矢量图32副本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1632"/>
              <a:ext cx="367" cy="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Text Box 13"/>
            <p:cNvSpPr>
              <a:spLocks noChangeArrowheads="1"/>
            </p:cNvSpPr>
            <p:nvPr/>
          </p:nvSpPr>
          <p:spPr bwMode="auto">
            <a:xfrm>
              <a:off x="720" y="1737"/>
              <a:ext cx="4519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800" b="1" dirty="0">
                  <a:latin typeface="黑体" pitchFamily="49" charset="-122"/>
                  <a:ea typeface="黑体" pitchFamily="49" charset="-122"/>
                </a:rPr>
                <a:t>你还知道哪些关于中秋节的故事？讲给大家听听吧！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>
            <a:spLocks noChangeArrowheads="1"/>
          </p:cNvSpPr>
          <p:nvPr/>
        </p:nvSpPr>
        <p:spPr bwMode="auto">
          <a:xfrm>
            <a:off x="2057400" y="1412876"/>
            <a:ext cx="8077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黑体" pitchFamily="49" charset="-122"/>
                <a:ea typeface="黑体" pitchFamily="49" charset="-122"/>
              </a:rPr>
              <a:t>    在你的家乡，人们是怎样过中秋节的呢？说出来和大家分享一下。</a:t>
            </a:r>
          </a:p>
        </p:txBody>
      </p:sp>
      <p:graphicFrame>
        <p:nvGraphicFramePr>
          <p:cNvPr id="15363" name="Group 153"/>
          <p:cNvGraphicFramePr>
            <a:graphicFrameLocks noGrp="1"/>
          </p:cNvGraphicFramePr>
          <p:nvPr/>
        </p:nvGraphicFramePr>
        <p:xfrm>
          <a:off x="2054225" y="2708275"/>
          <a:ext cx="8001000" cy="3276600"/>
        </p:xfrm>
        <a:graphic>
          <a:graphicData uri="http://schemas.openxmlformats.org/drawingml/2006/table">
            <a:tbl>
              <a:tblPr/>
              <a:tblGrid>
                <a:gridCol w="2133600"/>
                <a:gridCol w="5867400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赏月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祈求吉祥平安；月圆人团圆……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吃月饼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49" charset="-122"/>
                          <a:ea typeface="黑体" pitchFamily="49" charset="-122"/>
                        </a:rPr>
                        <a:t>团圆……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</a:tr>
            </a:tbl>
          </a:graphicData>
        </a:graphic>
      </p:graphicFrame>
      <p:sp>
        <p:nvSpPr>
          <p:cNvPr id="15380" name="WordArt 33"/>
          <p:cNvSpPr>
            <a:spLocks noChangeArrowheads="1" noTextEdit="1"/>
          </p:cNvSpPr>
          <p:nvPr/>
        </p:nvSpPr>
        <p:spPr bwMode="auto">
          <a:xfrm>
            <a:off x="2155825" y="1284288"/>
            <a:ext cx="1949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2"/>
          <p:cNvGrpSpPr>
            <a:grpSpLocks/>
          </p:cNvGrpSpPr>
          <p:nvPr/>
        </p:nvGrpSpPr>
        <p:grpSpPr bwMode="auto">
          <a:xfrm>
            <a:off x="2516188" y="2209800"/>
            <a:ext cx="3198812" cy="4191000"/>
            <a:chOff x="672" y="1392"/>
            <a:chExt cx="1967" cy="2640"/>
          </a:xfrm>
        </p:grpSpPr>
        <p:sp>
          <p:nvSpPr>
            <p:cNvPr id="16387" name="AutoShape 8"/>
            <p:cNvSpPr>
              <a:spLocks noChangeArrowheads="1"/>
            </p:cNvSpPr>
            <p:nvPr/>
          </p:nvSpPr>
          <p:spPr bwMode="auto">
            <a:xfrm>
              <a:off x="672" y="1392"/>
              <a:ext cx="1920" cy="2640"/>
            </a:xfrm>
            <a:prstGeom prst="foldedCorner">
              <a:avLst>
                <a:gd name="adj" fmla="val 12500"/>
              </a:avLst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kumimoji="1" lang="zh-CN" altLang="en-US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16388" name="Text Box 9"/>
            <p:cNvSpPr/>
            <p:nvPr/>
          </p:nvSpPr>
          <p:spPr>
            <a:xfrm>
              <a:off x="833" y="1752"/>
              <a:ext cx="1806" cy="168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b="1" dirty="0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床前明月光，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b="1" dirty="0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疑是地上霜。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b="1" dirty="0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举头望明月，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b="1" dirty="0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低头思故乡。   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b="1" dirty="0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——李白《静夜思》</a:t>
              </a:r>
            </a:p>
          </p:txBody>
        </p:sp>
      </p:grpSp>
      <p:grpSp>
        <p:nvGrpSpPr>
          <p:cNvPr id="16389" name="Group 13"/>
          <p:cNvGrpSpPr>
            <a:grpSpLocks/>
          </p:cNvGrpSpPr>
          <p:nvPr/>
        </p:nvGrpSpPr>
        <p:grpSpPr bwMode="auto">
          <a:xfrm>
            <a:off x="6400800" y="2209800"/>
            <a:ext cx="3048000" cy="4191000"/>
            <a:chOff x="3072" y="1392"/>
            <a:chExt cx="1920" cy="2640"/>
          </a:xfrm>
        </p:grpSpPr>
        <p:sp>
          <p:nvSpPr>
            <p:cNvPr id="16390" name="AutoShape 10"/>
            <p:cNvSpPr>
              <a:spLocks noChangeArrowheads="1"/>
            </p:cNvSpPr>
            <p:nvPr/>
          </p:nvSpPr>
          <p:spPr bwMode="auto">
            <a:xfrm>
              <a:off x="3072" y="1392"/>
              <a:ext cx="1920" cy="2640"/>
            </a:xfrm>
            <a:prstGeom prst="foldedCorner">
              <a:avLst>
                <a:gd name="adj" fmla="val 12500"/>
              </a:avLst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kumimoji="1" lang="zh-CN" altLang="en-US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16391" name="Text Box 11"/>
            <p:cNvSpPr/>
            <p:nvPr/>
          </p:nvSpPr>
          <p:spPr>
            <a:xfrm>
              <a:off x="3178" y="1519"/>
              <a:ext cx="1794" cy="259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b="1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初一看，一条线。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b="1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初二三，眉毛弯。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b="1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初五六，挂银镰。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b="1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初七八，像小船。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b="1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初九十，切半圆。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b="1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十五六，像玉盘。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b="1">
                  <a:solidFill>
                    <a:srgbClr val="000099"/>
                  </a:solidFill>
                  <a:latin typeface="黑体" pitchFamily="49" charset="-122"/>
                  <a:ea typeface="黑体" pitchFamily="49" charset="-122"/>
                  <a:sym typeface="Wingdings" charset="2"/>
                </a:rPr>
                <a:t>        ——《看月亮》 </a:t>
              </a:r>
            </a:p>
          </p:txBody>
        </p:sp>
      </p:grpSp>
      <p:sp>
        <p:nvSpPr>
          <p:cNvPr id="16392" name="Text Box 14"/>
          <p:cNvSpPr>
            <a:spLocks noChangeArrowheads="1"/>
          </p:cNvSpPr>
          <p:nvPr/>
        </p:nvSpPr>
        <p:spPr bwMode="auto">
          <a:xfrm>
            <a:off x="2778126" y="1095376"/>
            <a:ext cx="66389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 dirty="0">
                <a:latin typeface="黑体" pitchFamily="49" charset="-122"/>
                <a:ea typeface="黑体" pitchFamily="49" charset="-122"/>
              </a:rPr>
              <a:t>    你知道哪些有关描写中秋节或月亮的诗歌。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4608514" y="1030288"/>
            <a:ext cx="2974975" cy="457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幼圆" pitchFamily="49" charset="-122"/>
                <a:ea typeface="幼圆" pitchFamily="49" charset="-122"/>
                <a:sym typeface="Wingdings" charset="2"/>
              </a:rPr>
              <a:t>秋天里还有什么节日</a:t>
            </a:r>
          </a:p>
        </p:txBody>
      </p:sp>
      <p:sp>
        <p:nvSpPr>
          <p:cNvPr id="17411" name="Text Box 6"/>
          <p:cNvSpPr>
            <a:spLocks noChangeArrowheads="1"/>
          </p:cNvSpPr>
          <p:nvPr/>
        </p:nvSpPr>
        <p:spPr bwMode="auto">
          <a:xfrm>
            <a:off x="2057400" y="2225676"/>
            <a:ext cx="8077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b="1" dirty="0">
                <a:latin typeface="黑体" pitchFamily="49" charset="-122"/>
                <a:ea typeface="黑体" pitchFamily="49" charset="-122"/>
              </a:rPr>
              <a:t>    每年的九月九日，是重阳节，是老年人的节日。你知道老人们在重阳节会开展哪些活动吗？ </a:t>
            </a:r>
          </a:p>
        </p:txBody>
      </p:sp>
      <p:pic>
        <p:nvPicPr>
          <p:cNvPr id="17412" name="Picture 7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8450" y="3171825"/>
            <a:ext cx="3975100" cy="296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4"/>
          <p:cNvSpPr>
            <a:spLocks noChangeArrowheads="1"/>
          </p:cNvSpPr>
          <p:nvPr/>
        </p:nvSpPr>
        <p:spPr bwMode="auto">
          <a:xfrm>
            <a:off x="2057400" y="1614488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b="1" dirty="0">
                <a:latin typeface="幼圆" pitchFamily="49" charset="-122"/>
                <a:ea typeface="幼圆" pitchFamily="49" charset="-122"/>
              </a:rPr>
              <a:t>重阳节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>
            <a:spLocks noChangeArrowheads="1"/>
          </p:cNvSpPr>
          <p:nvPr/>
        </p:nvSpPr>
        <p:spPr bwMode="auto">
          <a:xfrm>
            <a:off x="2133600" y="1323975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b="1" dirty="0">
                <a:latin typeface="幼圆" pitchFamily="49" charset="-122"/>
                <a:ea typeface="幼圆" pitchFamily="49" charset="-122"/>
              </a:rPr>
              <a:t>尊敬老人，平时我们怎样做 </a:t>
            </a:r>
          </a:p>
        </p:txBody>
      </p:sp>
      <p:sp>
        <p:nvSpPr>
          <p:cNvPr id="18435" name="Text Box 5"/>
          <p:cNvSpPr>
            <a:spLocks noChangeArrowheads="1"/>
          </p:cNvSpPr>
          <p:nvPr/>
        </p:nvSpPr>
        <p:spPr bwMode="auto">
          <a:xfrm>
            <a:off x="2133600" y="1987550"/>
            <a:ext cx="7848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800" b="1">
                <a:latin typeface="黑体" pitchFamily="49" charset="-122"/>
                <a:ea typeface="黑体" pitchFamily="49" charset="-122"/>
              </a:rPr>
              <a:t>    尊敬老人，平时我们怎样做？</a:t>
            </a:r>
          </a:p>
        </p:txBody>
      </p:sp>
      <p:pic>
        <p:nvPicPr>
          <p:cNvPr id="18436" name="Picture 6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3141663"/>
            <a:ext cx="3810000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3676" y="2346326"/>
            <a:ext cx="5065713" cy="650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19459" name="Text Box 8"/>
          <p:cNvSpPr/>
          <p:nvPr/>
        </p:nvSpPr>
        <p:spPr>
          <a:xfrm>
            <a:off x="1703388" y="2813050"/>
            <a:ext cx="3384550" cy="228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latin typeface="黑体" pitchFamily="49" charset="-122"/>
                <a:ea typeface="黑体" pitchFamily="49" charset="-122"/>
                <a:sym typeface="Wingdings" charset="2"/>
              </a:rPr>
              <a:t>    苗族过赶秋节时，人们聚在一起，打秋千，唱歌跳舞，还推选“秋老人”祝福大家。</a:t>
            </a:r>
          </a:p>
        </p:txBody>
      </p:sp>
      <p:sp>
        <p:nvSpPr>
          <p:cNvPr id="19460" name="Text Box 4"/>
          <p:cNvSpPr>
            <a:spLocks noChangeArrowheads="1"/>
          </p:cNvSpPr>
          <p:nvPr/>
        </p:nvSpPr>
        <p:spPr bwMode="auto">
          <a:xfrm>
            <a:off x="2133600" y="1611313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b="1">
                <a:latin typeface="幼圆" pitchFamily="49" charset="-122"/>
                <a:ea typeface="幼圆" pitchFamily="49" charset="-122"/>
              </a:rPr>
              <a:t>赶秋节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4225" y="2193925"/>
            <a:ext cx="4572000" cy="590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20483" name="Text Box 8"/>
          <p:cNvSpPr>
            <a:spLocks noChangeArrowheads="1"/>
          </p:cNvSpPr>
          <p:nvPr/>
        </p:nvSpPr>
        <p:spPr bwMode="auto">
          <a:xfrm>
            <a:off x="1919289" y="2492376"/>
            <a:ext cx="3805237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latin typeface="黑体" pitchFamily="49" charset="-122"/>
                <a:ea typeface="黑体" pitchFamily="49" charset="-122"/>
              </a:rPr>
              <a:t>    藏族过望果节时，人们一起围着田地转圈，庆祝丰收，还举办热闹的藏戏表演、射箭等活动。</a:t>
            </a:r>
            <a:br>
              <a:rPr kumimoji="1" lang="zh-CN" altLang="en-US" dirty="0">
                <a:latin typeface="黑体" pitchFamily="49" charset="-122"/>
                <a:ea typeface="黑体" pitchFamily="49" charset="-122"/>
              </a:rPr>
            </a:br>
            <a:endParaRPr kumimoji="1"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484" name="Text Box 4"/>
          <p:cNvSpPr>
            <a:spLocks noChangeArrowheads="1"/>
          </p:cNvSpPr>
          <p:nvPr/>
        </p:nvSpPr>
        <p:spPr bwMode="auto">
          <a:xfrm>
            <a:off x="2133600" y="1563688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b="1">
                <a:latin typeface="幼圆" pitchFamily="49" charset="-122"/>
                <a:ea typeface="幼圆" pitchFamily="49" charset="-122"/>
              </a:rPr>
              <a:t>望果节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EA35CA3F-8B95-4D84-AFCE-AFA67E467089}" vid="{731B9D8B-2AED-4BC3-8D1E-536416FB5FB6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391</Words>
  <Application>Microsoft Office PowerPoint</Application>
  <PresentationFormat>宽屏</PresentationFormat>
  <Paragraphs>56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Meiryo</vt:lpstr>
      <vt:lpstr>黑体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团团圆圆过中秋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cp:lastPrinted>2021-09-21T01:05:20Z</cp:lastPrinted>
  <dcterms:created xsi:type="dcterms:W3CDTF">2021-09-21T01:05:20Z</dcterms:created>
  <dcterms:modified xsi:type="dcterms:W3CDTF">2022-03-18T11:57:02Z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