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  <p:sldMasterId id="2147483709" r:id="rId2"/>
    <p:sldMasterId id="2147483721" r:id="rId3"/>
  </p:sldMasterIdLst>
  <p:notesMasterIdLst>
    <p:notesMasterId r:id="rId22"/>
  </p:notesMasterIdLst>
  <p:sldIdLst>
    <p:sldId id="256" r:id="rId4"/>
    <p:sldId id="259" r:id="rId5"/>
    <p:sldId id="257" r:id="rId6"/>
    <p:sldId id="268" r:id="rId7"/>
    <p:sldId id="260" r:id="rId8"/>
    <p:sldId id="261" r:id="rId9"/>
    <p:sldId id="269" r:id="rId10"/>
    <p:sldId id="270" r:id="rId11"/>
    <p:sldId id="281" r:id="rId12"/>
    <p:sldId id="282" r:id="rId13"/>
    <p:sldId id="271" r:id="rId14"/>
    <p:sldId id="272" r:id="rId15"/>
    <p:sldId id="273" r:id="rId16"/>
    <p:sldId id="274" r:id="rId17"/>
    <p:sldId id="266" r:id="rId18"/>
    <p:sldId id="267" r:id="rId19"/>
    <p:sldId id="265" r:id="rId20"/>
    <p:sldId id="283" r:id="rId21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F2B"/>
    <a:srgbClr val="FF33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08" y="114"/>
      </p:cViewPr>
      <p:guideLst>
        <p:guide orient="horz" pos="2160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9809E7-5A9B-4784-A2EC-7AA705ECD71F}" type="datetimeFigureOut">
              <a:rPr lang="zh-CN" altLang="en-US" smtClean="0"/>
              <a:t>2022/3/18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CE7BD1-8A91-4E83-8A0A-9EFEA35B36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521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E7BD1-8A91-4E83-8A0A-9EFEA35B36E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8198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E7BD1-8A91-4E83-8A0A-9EFEA35B36E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1933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8209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12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11" Type="http://schemas.openxmlformats.org/officeDocument/2006/relationships/image" Target="../media/image1.png"/><Relationship Id="rId5" Type="http://schemas.openxmlformats.org/officeDocument/2006/relationships/image" Target="../media/image9.png"/><Relationship Id="rId15" Type="http://schemas.openxmlformats.org/officeDocument/2006/relationships/image" Target="../media/image16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F:\work\第二\中秋\未标题-2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2665415"/>
            <a:ext cx="3048000" cy="228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F:\work\第二\中秋\未标题-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58401" y="4953000"/>
            <a:ext cx="2559051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F:\work\第二\中秋\未标题-2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7553" y="1916113"/>
            <a:ext cx="1568449" cy="161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F:\work\第二\中秋\未标题-20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425" t="13753" r="22552" b="15152"/>
          <a:stretch>
            <a:fillRect/>
          </a:stretch>
        </p:blipFill>
        <p:spPr bwMode="auto">
          <a:xfrm>
            <a:off x="2611967" y="942975"/>
            <a:ext cx="6832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F:\work\第二\中秋\未标题-1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1217" y="1103313"/>
            <a:ext cx="2631016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F:\work\第二\中秋\未标题-18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123" t="14600" r="41597" b="13458"/>
          <a:stretch>
            <a:fillRect/>
          </a:stretch>
        </p:blipFill>
        <p:spPr bwMode="auto">
          <a:xfrm>
            <a:off x="2942169" y="1001713"/>
            <a:ext cx="4180417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F:\work\第二\中秋\未标题-17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691" t="54591" r="26997" b="11131"/>
          <a:stretch>
            <a:fillRect/>
          </a:stretch>
        </p:blipFill>
        <p:spPr bwMode="auto">
          <a:xfrm>
            <a:off x="5204884" y="3744916"/>
            <a:ext cx="3697816" cy="235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F:\work\第二\中秋\未标题-16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134" t="36182" r="23505" b="33138"/>
          <a:stretch>
            <a:fillRect/>
          </a:stretch>
        </p:blipFill>
        <p:spPr bwMode="auto">
          <a:xfrm>
            <a:off x="5746751" y="2481266"/>
            <a:ext cx="358140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F:\work\第二\中秋\未标题-15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8819" y="987428"/>
            <a:ext cx="2495549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F:\work\第二\中秋\未标题-4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"/>
            <a:ext cx="12192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F:\work\第二\中秋\未标题-5.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33" b="2245"/>
          <a:stretch>
            <a:fillRect/>
          </a:stretch>
        </p:blipFill>
        <p:spPr bwMode="auto">
          <a:xfrm>
            <a:off x="0" y="228600"/>
            <a:ext cx="12194117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 descr="F:\work\第二\中秋\未标题-6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78585" y="5359400"/>
            <a:ext cx="1354667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2" descr="F:\work\第二\中秋\未标题-9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9451" y="5321303"/>
            <a:ext cx="560916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3" descr="F:\work\第二\中秋\未标题-10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60101" y="5613403"/>
            <a:ext cx="1111251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1104900" y="4941888"/>
            <a:ext cx="10363200" cy="677862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noProof="0" smtClean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1102784" y="5661025"/>
            <a:ext cx="8534400" cy="528638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noProof="0" smtClean="0"/>
          </a:p>
        </p:txBody>
      </p:sp>
      <p:sp>
        <p:nvSpPr>
          <p:cNvPr id="18" name="Rectangle 17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" name="Rectangle 1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B3715A60-0A08-4819-8DCE-E0EFC31F6DBB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25798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"/>
                            </p:stCondLst>
                            <p:childTnLst>
                              <p:par>
                                <p:cTn id="3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400"/>
                            </p:stCondLst>
                            <p:childTnLst>
                              <p:par>
                                <p:cTn id="4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00"/>
                            </p:stCondLst>
                            <p:childTnLst>
                              <p:par>
                                <p:cTn id="4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1B6F7-FD11-4112-8C40-C026F8B29A71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17647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54017" y="404816"/>
            <a:ext cx="2743200" cy="5894387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4417" y="404816"/>
            <a:ext cx="8026400" cy="5894387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2D90C-8D54-43B8-AD62-247DF74371B1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54147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903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64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987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0274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2974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1781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5932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617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3A867-9592-4137-A534-0291B5045407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744105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020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0956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8760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9400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7932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391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4583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438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8027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005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7AFB3-986A-4B9C-835F-B1C2DA2E34D3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772035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5085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9802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8063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475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4417" y="1268416"/>
            <a:ext cx="5384800" cy="5030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2417" y="1268416"/>
            <a:ext cx="5384800" cy="5030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D3334-4725-44C0-BC7A-479AFC3D993F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75667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4619B-2D49-4ACB-867D-81FB7A0C4EDF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85215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50524-0785-4D2D-ACC5-3A7EC876F768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99919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9FE0A-E8AA-40C2-B1A6-F5A40A6CEB69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40751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08284-061F-4AB7-9D6A-4A85385A09AC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68514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8E68F-8919-49EC-8714-C5F563222992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31421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F:\work\第二\中秋\未标题-4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6" descr="F:\work\第二\中秋\未标题-5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33" b="2245"/>
          <a:stretch>
            <a:fillRect/>
          </a:stretch>
        </p:blipFill>
        <p:spPr bwMode="auto">
          <a:xfrm>
            <a:off x="0" y="228600"/>
            <a:ext cx="12194117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8" name="Group 4"/>
          <p:cNvGrpSpPr>
            <a:grpSpLocks noChangeAspect="1"/>
          </p:cNvGrpSpPr>
          <p:nvPr/>
        </p:nvGrpSpPr>
        <p:grpSpPr bwMode="auto">
          <a:xfrm>
            <a:off x="9359901" y="4652966"/>
            <a:ext cx="2559051" cy="1798637"/>
            <a:chOff x="0" y="0"/>
            <a:chExt cx="3022" cy="2832"/>
          </a:xfrm>
        </p:grpSpPr>
        <p:pic>
          <p:nvPicPr>
            <p:cNvPr id="1034" name="Picture 4" descr="F:\work\第二\中秋\未标题-3.png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2" cy="2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5" name="Picture 7" descr="F:\work\第二\中秋\未标题-6.png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" y="759"/>
              <a:ext cx="1600" cy="1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12" descr="F:\work\第二\中秋\未标题-9.png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" y="699"/>
              <a:ext cx="662" cy="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7" name="Picture 13" descr="F:\work\第二\中秋\未标题-10.png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5" y="1159"/>
              <a:ext cx="1312" cy="1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453191"/>
            <a:ext cx="2844800" cy="2682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454775"/>
            <a:ext cx="3860800" cy="2682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454775"/>
            <a:ext cx="2844800" cy="2682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032" name="Rectangle 1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4417" y="1268416"/>
            <a:ext cx="10972800" cy="503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4417" y="404816"/>
            <a:ext cx="109728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093341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华文行楷" panose="02010800040101010101" pitchFamily="2" charset="-122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华文行楷" panose="02010800040101010101" pitchFamily="2" charset="-122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华文行楷" panose="02010800040101010101" pitchFamily="2" charset="-122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华文行楷" panose="02010800040101010101" pitchFamily="2" charset="-122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华文行楷" panose="02010800040101010101" pitchFamily="2" charset="-122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华文行楷" panose="02010800040101010101" pitchFamily="2" charset="-122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华文行楷" panose="02010800040101010101" pitchFamily="2" charset="-122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华文行楷" panose="0201080004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51537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68191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499239" y="5085187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24000" y="1772819"/>
            <a:ext cx="9144000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6000" b="1" spc="60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团团圆圆中秋节</a:t>
            </a:r>
            <a:endParaRPr lang="zh-CN" altLang="en-US" sz="6000" b="1" spc="60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5"/>
          <p:cNvGrpSpPr>
            <a:grpSpLocks/>
          </p:cNvGrpSpPr>
          <p:nvPr/>
        </p:nvGrpSpPr>
        <p:grpSpPr bwMode="auto">
          <a:xfrm>
            <a:off x="1523688" y="0"/>
            <a:ext cx="9144628" cy="6858000"/>
            <a:chOff x="-1" y="1"/>
            <a:chExt cx="14402" cy="10800"/>
          </a:xfrm>
        </p:grpSpPr>
        <p:pic>
          <p:nvPicPr>
            <p:cNvPr id="12291" name="图片 1" descr="中秋晚会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"/>
              <a:ext cx="6942" cy="5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2" name="图片 2" descr="W02015092863117011209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5551"/>
              <a:ext cx="6943" cy="5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3" name="图片 3" descr="1c6f6592051813a4dc4d4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1" y="4"/>
              <a:ext cx="7460" cy="5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4" name="图片 4" descr="8b89d512379b2e55069fa565474_p24_mk2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2" y="5558"/>
              <a:ext cx="7459" cy="5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 noChangeArrowheads="1"/>
          </p:cNvSpPr>
          <p:nvPr>
            <p:ph type="title"/>
          </p:nvPr>
        </p:nvSpPr>
        <p:spPr>
          <a:xfrm>
            <a:off x="1919539" y="620691"/>
            <a:ext cx="8302625" cy="1368425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en-US" sz="9600" dirty="0">
                <a:solidFill>
                  <a:srgbClr val="92D050"/>
                </a:solidFill>
                <a:latin typeface="宋体" pitchFamily="2" charset="-122"/>
                <a:ea typeface="宋体" pitchFamily="2" charset="-122"/>
              </a:rPr>
              <a:t>中秋</a:t>
            </a:r>
          </a:p>
        </p:txBody>
      </p:sp>
      <p:sp>
        <p:nvSpPr>
          <p:cNvPr id="3" name="内容占位符 2"/>
          <p:cNvSpPr>
            <a:spLocks noGrp="1" noChangeArrowheads="1"/>
          </p:cNvSpPr>
          <p:nvPr>
            <p:ph idx="1"/>
          </p:nvPr>
        </p:nvSpPr>
        <p:spPr>
          <a:xfrm>
            <a:off x="1991547" y="2636915"/>
            <a:ext cx="8158163" cy="2160587"/>
          </a:xfrm>
        </p:spPr>
        <p:txBody>
          <a:bodyPr/>
          <a:lstStyle/>
          <a:p>
            <a:pPr marL="0" indent="0" algn="ctr">
              <a:buNone/>
            </a:pPr>
            <a:r>
              <a:rPr lang="zh-CN" altLang="en-US" sz="9600" dirty="0">
                <a:solidFill>
                  <a:srgbClr val="CC0099"/>
                </a:solidFill>
              </a:rPr>
              <a:t>月饼节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46434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9"/>
          <p:cNvGrpSpPr>
            <a:grpSpLocks/>
          </p:cNvGrpSpPr>
          <p:nvPr/>
        </p:nvGrpSpPr>
        <p:grpSpPr bwMode="auto">
          <a:xfrm>
            <a:off x="1546228" y="15878"/>
            <a:ext cx="9121775" cy="6842125"/>
            <a:chOff x="22966" y="16024"/>
            <a:chExt cx="9121034" cy="6841976"/>
          </a:xfrm>
        </p:grpSpPr>
        <p:pic>
          <p:nvPicPr>
            <p:cNvPr id="14341" name="图片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66" y="16024"/>
              <a:ext cx="4621042" cy="3268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2" name="图片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16024"/>
              <a:ext cx="4499992" cy="3268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3" name="图片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65" y="3284984"/>
              <a:ext cx="4586943" cy="3573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340" name="图片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7438" y="3284538"/>
            <a:ext cx="4500562" cy="357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224606" y="2060848"/>
            <a:ext cx="768781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zh-CN" alt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</a:rPr>
              <a:t>、</a:t>
            </a:r>
            <a:r>
              <a:rPr lang="zh-CN" alt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知道为什么要吃月饼吗？</a:t>
            </a:r>
            <a:endParaRPr lang="en-US" altLang="zh-CN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en-US" altLang="zh-CN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zh-CN" alt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</a:rPr>
              <a:t>、中秋的味道是什么？</a:t>
            </a:r>
            <a:endParaRPr lang="en-US" altLang="zh-CN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en-US" altLang="zh-CN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zh-CN" alt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</a:rPr>
              <a:t>、今年你和家人准备怎样过中秋？</a:t>
            </a:r>
            <a:endParaRPr lang="en-US" altLang="zh-CN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itchFamily="2" charset="-122"/>
            </a:endParaRPr>
          </a:p>
          <a:p>
            <a:pPr eaLnBrk="1" hangingPunct="1"/>
            <a:r>
              <a:rPr lang="en-US" altLang="zh-CN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zh-CN" alt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</a:rPr>
              <a:t>、一边欣赏月亮一边说。</a:t>
            </a:r>
            <a:endParaRPr lang="zh-CN" altLang="en-US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366831" y="620688"/>
            <a:ext cx="302577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动动脑</a:t>
            </a:r>
            <a:endParaRPr lang="zh-CN" altLang="en-US" sz="5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1497012" y="17466"/>
            <a:ext cx="9170988" cy="6840537"/>
            <a:chOff x="-26775" y="17015"/>
            <a:chExt cx="9170775" cy="6840985"/>
          </a:xfrm>
        </p:grpSpPr>
        <p:pic>
          <p:nvPicPr>
            <p:cNvPr id="16388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17015"/>
              <a:ext cx="4499992" cy="3339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389" name="组合 5"/>
            <p:cNvGrpSpPr>
              <a:grpSpLocks/>
            </p:cNvGrpSpPr>
            <p:nvPr/>
          </p:nvGrpSpPr>
          <p:grpSpPr bwMode="auto">
            <a:xfrm>
              <a:off x="-26775" y="17016"/>
              <a:ext cx="4670783" cy="6840984"/>
              <a:chOff x="-26775" y="17016"/>
              <a:chExt cx="4670783" cy="6840984"/>
            </a:xfrm>
          </p:grpSpPr>
          <p:pic>
            <p:nvPicPr>
              <p:cNvPr id="16390" name="图片 1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6775" y="17016"/>
                <a:ext cx="4670783" cy="33399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391" name="图片 3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356992"/>
                <a:ext cx="4644008" cy="3501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16387" name="图片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7438" y="3357566"/>
            <a:ext cx="4500562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179641" y="404667"/>
            <a:ext cx="5400675" cy="1150937"/>
          </a:xfrm>
        </p:spPr>
        <p:txBody>
          <a:bodyPr/>
          <a:lstStyle/>
          <a:p>
            <a:pPr algn="ctr" eaLnBrk="1" hangingPunct="1"/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你最棒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765176" y="1543176"/>
            <a:ext cx="8229600" cy="14414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charset="-122"/>
                <a:ea typeface="楷体_GB2312" charset="-122"/>
              </a:rPr>
              <a:t>   小朋友们，我们都知道了各地庆中秋都有不同的方式</a:t>
            </a:r>
            <a:r>
              <a:rPr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charset="-122"/>
                <a:ea typeface="楷体_GB2312" charset="-122"/>
              </a:rPr>
              <a:t>。</a:t>
            </a: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charset="-122"/>
                <a:ea typeface="楷体_GB2312" charset="-122"/>
              </a:rPr>
              <a:t>今天，在咱们班级这个大家庭里，你有什么好的主意来庆祝中秋？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359696" y="2986049"/>
            <a:ext cx="57705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 charset="-122"/>
              </a:rPr>
              <a:t>“吟诗、唱歌、画画、游戏”等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096000" y="3672411"/>
            <a:ext cx="3511550" cy="265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《静夜思》</a:t>
            </a:r>
          </a:p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（李白）</a:t>
            </a:r>
          </a:p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床 前 明 月 光，</a:t>
            </a:r>
          </a:p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疑 是 地 上 霜。</a:t>
            </a:r>
          </a:p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举 头 望 明 月，</a:t>
            </a:r>
          </a:p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低 头 思 故 乡。</a:t>
            </a:r>
          </a:p>
        </p:txBody>
      </p:sp>
      <p:pic>
        <p:nvPicPr>
          <p:cNvPr id="9222" name="Picture 6" descr="2777566_115907798000_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6576" y="3516065"/>
            <a:ext cx="4343400" cy="29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ldLvl="0"/>
      <p:bldP spid="9221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1122366"/>
            <a:ext cx="8229600" cy="7207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zh-CN" alt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送 祝 福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495600" y="2564904"/>
            <a:ext cx="7200800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楷体_GB2312" charset="-122"/>
                <a:ea typeface="楷体_GB2312" charset="-122"/>
              </a:rPr>
              <a:t>1、谁先来表达一下你的祝福？</a:t>
            </a:r>
          </a:p>
          <a:p>
            <a:pPr eaLnBrk="1" hangingPunct="1"/>
            <a:endParaRPr lang="zh-CN" altLang="en-US" sz="3200" dirty="0">
              <a:latin typeface="楷体_GB2312" charset="-122"/>
              <a:ea typeface="楷体_GB2312" charset="-122"/>
            </a:endParaRPr>
          </a:p>
          <a:p>
            <a:pPr eaLnBrk="1" hangingPunct="1"/>
            <a:r>
              <a:rPr lang="zh-CN" altLang="en-US" sz="3200" dirty="0">
                <a:latin typeface="楷体_GB2312" charset="-122"/>
                <a:ea typeface="楷体_GB2312" charset="-122"/>
              </a:rPr>
              <a:t>2、我们就来写一张祝福卡吧，把自己心里想要表达的祝福写下来！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m_13157368391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88916"/>
            <a:ext cx="9207500" cy="613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628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7914526_112202510000_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2428" y="404667"/>
            <a:ext cx="4597748" cy="304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1346380752446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2428" y="3454450"/>
            <a:ext cx="4597748" cy="3053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960096" y="4581131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pic>
        <p:nvPicPr>
          <p:cNvPr id="6146" name="Picture 2" descr="7959149_150844349192_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133600"/>
            <a:ext cx="9144000" cy="437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135560" y="1033107"/>
            <a:ext cx="763284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2060"/>
                </a:solidFill>
                <a:ea typeface="楷体_GB2312" charset="-122"/>
              </a:rPr>
              <a:t>看到这个又大又圆的月亮你想到了什么？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 noChangeArrowheads="1"/>
          </p:cNvSpPr>
          <p:nvPr>
            <p:ph type="title"/>
          </p:nvPr>
        </p:nvSpPr>
        <p:spPr>
          <a:xfrm>
            <a:off x="1991544" y="620691"/>
            <a:ext cx="8229600" cy="720725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en-US" sz="6000" dirty="0"/>
              <a:t>猜一猜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19539" y="2348880"/>
            <a:ext cx="8496175" cy="288032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zh-CN" altLang="en-US" sz="3600" dirty="0">
                <a:latin typeface="+mn-ea"/>
              </a:rPr>
              <a:t>“迎佳节，庆丰收，歌舞表演乐融融，月饼香月饼甜全家欢乐大团圆。”</a:t>
            </a:r>
            <a:endParaRPr lang="en-US" altLang="zh-CN" sz="3600" dirty="0">
              <a:latin typeface="+mn-ea"/>
            </a:endParaRPr>
          </a:p>
          <a:p>
            <a:pPr marL="0" indent="0">
              <a:buNone/>
              <a:defRPr/>
            </a:pPr>
            <a:r>
              <a:rPr lang="en-US" altLang="zh-CN" sz="3600" dirty="0">
                <a:latin typeface="+mn-ea"/>
              </a:rPr>
              <a:t>1</a:t>
            </a:r>
            <a:r>
              <a:rPr lang="zh-CN" altLang="en-US" sz="3600" dirty="0">
                <a:latin typeface="+mn-ea"/>
              </a:rPr>
              <a:t>、这首儿歌说到的“佳节”，是什么节</a:t>
            </a:r>
            <a:r>
              <a:rPr lang="en-US" altLang="zh-CN" sz="3600" dirty="0">
                <a:latin typeface="+mn-ea"/>
              </a:rPr>
              <a:t>?</a:t>
            </a:r>
          </a:p>
          <a:p>
            <a:pPr marL="0" indent="0">
              <a:buNone/>
              <a:defRPr/>
            </a:pPr>
            <a:r>
              <a:rPr lang="en-US" altLang="zh-CN" sz="3600" dirty="0">
                <a:latin typeface="+mn-ea"/>
              </a:rPr>
              <a:t>2</a:t>
            </a:r>
            <a:r>
              <a:rPr lang="zh-CN" altLang="en-US" sz="3600" dirty="0">
                <a:latin typeface="+mn-ea"/>
              </a:rPr>
              <a:t>、这个节日是农历的那一天呢？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375920" y="1772816"/>
            <a:ext cx="1872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AF2B"/>
                </a:solidFill>
              </a:rPr>
              <a:t>https://www.ypppt.com/</a:t>
            </a:r>
            <a:endParaRPr lang="zh-CN" altLang="en-US" sz="1100" dirty="0">
              <a:solidFill>
                <a:srgbClr val="FFAF2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7172" name="Picture 4" descr="6421482_143311580333_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5591" y="333375"/>
            <a:ext cx="9145587" cy="622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Oval 5"/>
          <p:cNvSpPr>
            <a:spLocks noChangeArrowheads="1"/>
          </p:cNvSpPr>
          <p:nvPr/>
        </p:nvSpPr>
        <p:spPr bwMode="auto">
          <a:xfrm>
            <a:off x="8042278" y="3355975"/>
            <a:ext cx="430213" cy="43338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567608" y="2635253"/>
            <a:ext cx="4176712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C00000"/>
                </a:solidFill>
                <a:latin typeface="楷体_GB2312" charset="-122"/>
                <a:ea typeface="楷体_GB2312" charset="-122"/>
              </a:rPr>
              <a:t>农历八月十五是我国的传统节日</a:t>
            </a:r>
            <a:r>
              <a:rPr lang="zh-CN" altLang="zh-CN" sz="2400" dirty="0">
                <a:solidFill>
                  <a:srgbClr val="C00000"/>
                </a:solidFill>
                <a:latin typeface="楷体_GB2312" charset="-122"/>
                <a:ea typeface="楷体_GB2312" charset="-122"/>
              </a:rPr>
              <a:t>——</a:t>
            </a:r>
            <a:r>
              <a:rPr lang="zh-CN" altLang="en-US" sz="2400" dirty="0">
                <a:solidFill>
                  <a:srgbClr val="C00000"/>
                </a:solidFill>
                <a:latin typeface="楷体_GB2312" charset="-122"/>
                <a:ea typeface="楷体_GB2312" charset="-122"/>
              </a:rPr>
              <a:t>中秋节。</a:t>
            </a:r>
          </a:p>
          <a:p>
            <a:pPr eaLnBrk="1" hangingPunct="1"/>
            <a:r>
              <a:rPr lang="zh-CN" altLang="en-US" sz="2400" dirty="0">
                <a:solidFill>
                  <a:srgbClr val="C00000"/>
                </a:solidFill>
                <a:latin typeface="楷体_GB2312" charset="-122"/>
                <a:ea typeface="楷体_GB2312" charset="-122"/>
              </a:rPr>
              <a:t>中秋节与春节、清明节、端午节被称为中国汉族的四大传统节日。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58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4" grpId="0" bldLvl="0"/>
      <p:bldP spid="7174" grpId="1" bldLvl="0"/>
      <p:bldP spid="7174" grpId="2" bldLvl="0"/>
      <p:bldP spid="7174" grpId="3" bldLvl="0"/>
      <p:bldP spid="7174" grpId="4" bldLvl="0"/>
      <p:bldP spid="7174" grpId="5" bldLvl="0"/>
      <p:bldP spid="7174" grpId="6" bldLvl="0"/>
      <p:bldP spid="7174" grpId="7" bldLvl="0"/>
      <p:bldP spid="7174" grpId="8" bldLvl="0"/>
      <p:bldP spid="7174" grpId="9" bldLvl="0"/>
      <p:bldP spid="7174" grpId="10" bldLvl="0"/>
      <p:bldP spid="7174" grpId="11" bldLvl="0"/>
      <p:bldP spid="7174" grpId="12" bldLvl="0"/>
      <p:bldP spid="7174" grpId="13" bldLvl="0"/>
      <p:bldP spid="7174" grpId="14" bldLvl="0"/>
      <p:bldP spid="7174" grpId="15" bldLvl="0"/>
      <p:bldP spid="7174" grpId="16" bldLvl="0"/>
      <p:bldP spid="7174" grpId="17" bldLvl="0"/>
      <p:bldP spid="7174" grpId="18" bldLvl="0"/>
      <p:bldP spid="7174" grpId="19" bldLvl="0"/>
      <p:bldP spid="7174" grpId="20" bldLvl="0"/>
      <p:bldP spid="7174" grpId="21" bldLvl="0"/>
      <p:bldP spid="7174" grpId="22" bldLvl="0"/>
      <p:bldP spid="7174" grpId="23" bldLvl="0"/>
      <p:bldP spid="7174" grpId="24" bldLvl="0"/>
      <p:bldP spid="7174" grpId="25" bldLvl="0"/>
      <p:bldP spid="7174" grpId="26" bldLvl="0"/>
      <p:bldP spid="7174" grpId="27" bldLvl="0"/>
      <p:bldP spid="7174" grpId="28" bldLvl="0"/>
      <p:bldP spid="7174" grpId="29" bldLvl="0"/>
      <p:bldP spid="7174" grpId="30" bldLvl="0"/>
      <p:bldP spid="7174" grpId="31" bldLvl="0"/>
      <p:bldP spid="7174" grpId="32" bldLvl="0"/>
      <p:bldP spid="7174" grpId="33" bldLvl="0"/>
      <p:bldP spid="7174" grpId="34" bldLvl="0"/>
      <p:bldP spid="7174" grpId="35" bldLvl="0"/>
      <p:bldP spid="7174" grpId="36" bldLvl="0"/>
      <p:bldP spid="7174" grpId="37" bldLvl="0"/>
      <p:bldP spid="7174" grpId="38" bldLvl="0"/>
      <p:bldP spid="7174" grpId="39" bldLvl="0"/>
      <p:bldP spid="7174" grpId="40" bldLvl="0"/>
      <p:bldP spid="7174" grpId="41" bldLvl="0"/>
      <p:bldP spid="7174" grpId="42" bldLvl="0"/>
      <p:bldP spid="7174" grpId="43" bldLvl="0"/>
      <p:bldP spid="7174" grpId="44" bldLvl="0"/>
      <p:bldP spid="7174" grpId="45" bldLvl="0"/>
      <p:bldP spid="7174" grpId="46" bldLvl="0"/>
      <p:bldP spid="7174" grpId="47" bldLvl="0"/>
      <p:bldP spid="7174" grpId="48" bldLvl="0"/>
      <p:bldP spid="7174" grpId="49" bldLvl="0"/>
      <p:bldP spid="7174" grpId="50" bldLvl="0"/>
      <p:bldP spid="7174" grpId="51" bldLvl="0"/>
      <p:bldP spid="7174" grpId="52" bldLvl="0"/>
      <p:bldP spid="7174" grpId="53" bldLvl="0"/>
      <p:bldP spid="7174" grpId="54" bldLvl="0"/>
      <p:bldP spid="7174" grpId="55" bldLvl="0"/>
      <p:bldP spid="7174" grpId="56" bldLvl="0"/>
      <p:bldP spid="7174" grpId="57" bldLvl="0"/>
      <p:bldP spid="7174" grpId="58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19536" y="548683"/>
            <a:ext cx="8229600" cy="720725"/>
          </a:xfrm>
        </p:spPr>
        <p:txBody>
          <a:bodyPr/>
          <a:lstStyle/>
          <a:p>
            <a:pPr algn="ctr" eaLnBrk="1" hangingPunct="1"/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中秋节的传说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484787"/>
            <a:ext cx="9144000" cy="504825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zh-CN" altLang="en-US" sz="3600" b="1" dirty="0"/>
              <a:t>有没有听到过关于月亮的传说故事？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369472" y="2250291"/>
            <a:ext cx="4897437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楷体_GB2312" charset="-122"/>
                <a:ea typeface="楷体_GB2312" charset="-122"/>
              </a:rPr>
              <a:t>“嫦娥奔月”、“吴刚伐桂”、“玉兔捣药”、“玉兔入月宫”、“玄宗漫游月宫”等 。</a:t>
            </a:r>
          </a:p>
        </p:txBody>
      </p:sp>
      <p:pic>
        <p:nvPicPr>
          <p:cNvPr id="8197" name="Picture 5" descr="t0168add787d3a629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8628" y="2827985"/>
            <a:ext cx="2619375" cy="165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10895812_140110716000_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3689350"/>
            <a:ext cx="2528888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 descr="m_55f353465e8000000141be0aec8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3488" y="4484690"/>
            <a:ext cx="3084512" cy="237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 descr="yutudaoyao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2888" y="4699000"/>
            <a:ext cx="35306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ldLvl="0"/>
      <p:bldP spid="8196" grpId="1" bldLvl="0"/>
      <p:bldP spid="8196" grpId="2" bldLvl="0"/>
      <p:bldP spid="8196" grpId="3" bldLvl="0"/>
      <p:bldP spid="8196" grpId="4" bldLvl="0"/>
      <p:bldP spid="8196" grpId="5" bldLvl="0"/>
      <p:bldP spid="8196" grpId="6" bldLvl="0"/>
      <p:bldP spid="8196" grpId="7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sz="4800" dirty="0"/>
              <a:t>中秋节的来历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91544" y="1484784"/>
            <a:ext cx="8229600" cy="403244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每年的农历八月十五日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是传统的中秋佳节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这时是一年秋季的中期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所以被称为中秋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在中国的农历里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一年分为四季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每季又分为孟、仲、季三部分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因而中秋也称仲秋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八月十五的月亮比其他几个月的满月更圆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更明亮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所以又叫做“月夕”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,“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八月节”。此夜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人们仰望天空如玉如盘的朗朗明月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自然会期盼家人团聚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远在他乡的游子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也借此寄托自己对故乡和亲人的思念之情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所以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中秋节又被称为“团圆节”。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 noChangeArrowheads="1"/>
          </p:cNvSpPr>
          <p:nvPr>
            <p:ph type="title"/>
          </p:nvPr>
        </p:nvSpPr>
        <p:spPr>
          <a:xfrm>
            <a:off x="1991547" y="620688"/>
            <a:ext cx="8351837" cy="2087562"/>
          </a:xfrm>
        </p:spPr>
        <p:txBody>
          <a:bodyPr/>
          <a:lstStyle/>
          <a:p>
            <a:pPr algn="l"/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中秋节有哪些风俗习惯</a:t>
            </a:r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？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我们这里的人是怎样庆祝中秋的？</a:t>
            </a:r>
          </a:p>
        </p:txBody>
      </p:sp>
      <p:sp>
        <p:nvSpPr>
          <p:cNvPr id="10243" name="内容占位符 2"/>
          <p:cNvSpPr>
            <a:spLocks noGrp="1" noChangeArrowheads="1"/>
          </p:cNvSpPr>
          <p:nvPr>
            <p:ph idx="1"/>
          </p:nvPr>
        </p:nvSpPr>
        <p:spPr>
          <a:xfrm>
            <a:off x="1992313" y="2781300"/>
            <a:ext cx="8229600" cy="35179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40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40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）结合书本第</a:t>
            </a:r>
            <a:r>
              <a:rPr lang="en-US" altLang="zh-CN" sz="40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14</a:t>
            </a:r>
            <a:r>
              <a:rPr lang="zh-CN" altLang="en-US" sz="40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页的图片及以下图片。</a:t>
            </a:r>
            <a:endParaRPr lang="en-US" altLang="zh-CN" sz="4000" b="1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  <a:p>
            <a:pPr marL="0" indent="0"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40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40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）讲中秋的风俗习惯。</a:t>
            </a:r>
            <a:endParaRPr lang="en-US" altLang="zh-CN" sz="4000" b="1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  <a:p>
            <a:pPr marL="0" indent="0">
              <a:buNone/>
            </a:pPr>
            <a:endParaRPr lang="zh-CN" altLang="en-US" sz="4000" b="1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3" descr="2bd43cee6a0e0ecc590b89b2f36ed48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0351" y="-20638"/>
            <a:ext cx="4752975" cy="337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图片 4" descr="T185ZYXcJfXXXXXXXX_!!0-item_pic_jpg_310x3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0951" y="-20638"/>
            <a:ext cx="4335463" cy="337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图片 5" descr="琼海嘉积镇中秋庙会热闹庆团圆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2725" y="3359153"/>
            <a:ext cx="4895850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图片 6" descr="c5c3fc18ed8e4221b61b00291fc34b2f_th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8575" y="3359153"/>
            <a:ext cx="4241800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文本框 7"/>
          <p:cNvSpPr txBox="1">
            <a:spLocks noChangeArrowheads="1"/>
          </p:cNvSpPr>
          <p:nvPr/>
        </p:nvSpPr>
        <p:spPr bwMode="auto">
          <a:xfrm>
            <a:off x="3413125" y="450853"/>
            <a:ext cx="13541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>
                <a:solidFill>
                  <a:srgbClr val="FF0000"/>
                </a:solidFill>
              </a:rPr>
              <a:t>设家宴</a:t>
            </a:r>
          </a:p>
        </p:txBody>
      </p:sp>
      <p:sp>
        <p:nvSpPr>
          <p:cNvPr id="11271" name="文本框 8"/>
          <p:cNvSpPr txBox="1">
            <a:spLocks noChangeArrowheads="1"/>
          </p:cNvSpPr>
          <p:nvPr/>
        </p:nvSpPr>
        <p:spPr bwMode="auto">
          <a:xfrm>
            <a:off x="7308850" y="817564"/>
            <a:ext cx="1117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FF0000"/>
                </a:solidFill>
              </a:rPr>
              <a:t>放天灯</a:t>
            </a:r>
          </a:p>
        </p:txBody>
      </p:sp>
      <p:sp>
        <p:nvSpPr>
          <p:cNvPr id="11272" name="文本框 9"/>
          <p:cNvSpPr txBox="1">
            <a:spLocks noChangeArrowheads="1"/>
          </p:cNvSpPr>
          <p:nvPr/>
        </p:nvSpPr>
        <p:spPr bwMode="auto">
          <a:xfrm>
            <a:off x="2203453" y="4210053"/>
            <a:ext cx="796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FF0000"/>
                </a:solidFill>
              </a:rPr>
              <a:t>庙会</a:t>
            </a:r>
          </a:p>
        </p:txBody>
      </p:sp>
      <p:grpSp>
        <p:nvGrpSpPr>
          <p:cNvPr id="11273" name="组合 13"/>
          <p:cNvGrpSpPr>
            <a:grpSpLocks/>
          </p:cNvGrpSpPr>
          <p:nvPr/>
        </p:nvGrpSpPr>
        <p:grpSpPr bwMode="auto">
          <a:xfrm>
            <a:off x="1482725" y="-20638"/>
            <a:ext cx="9183688" cy="6861176"/>
            <a:chOff x="-66" y="-33"/>
            <a:chExt cx="14463" cy="10806"/>
          </a:xfrm>
        </p:grpSpPr>
        <p:pic>
          <p:nvPicPr>
            <p:cNvPr id="11274" name="图片 10" descr="2bd43cee6a0e0ecc590b89b2f36ed48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" y="-33"/>
              <a:ext cx="7485" cy="5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5" name="图片 11" descr="T185ZYXcJfXXXXXXXX_!!0-item_pic_jpg_310x3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1" y="-33"/>
              <a:ext cx="6827" cy="5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6" name="图片 12" descr="琼海嘉积镇中秋庙会热闹庆团圆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6" y="5291"/>
              <a:ext cx="7710" cy="5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blinds/>
  </p:transition>
</p:sld>
</file>

<file path=ppt/theme/theme1.xml><?xml version="1.0" encoding="utf-8"?>
<a:theme xmlns:a="http://schemas.openxmlformats.org/drawingml/2006/main" name="主题2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华文行楷"/>
        <a:cs typeface=""/>
      </a:majorFont>
      <a:minorFont>
        <a:latin typeface="Arial"/>
        <a:ea typeface="华文行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主题2" id="{1386D155-BA25-427A-B891-2BE45EEFBF3D}" vid="{40A0A387-120D-4AD5-A3F3-0602F14079CC}"/>
    </a:ext>
  </a:extLst>
</a:theme>
</file>

<file path=ppt/theme/theme2.xml><?xml version="1.0" encoding="utf-8"?>
<a:theme xmlns:a="http://schemas.openxmlformats.org/drawingml/2006/main" name="1_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Pages>0</Pages>
  <Words>630</Words>
  <Characters>0</Characters>
  <Application>Microsoft Office PowerPoint</Application>
  <DocSecurity>0</DocSecurity>
  <PresentationFormat>宽屏</PresentationFormat>
  <Lines>0</Lines>
  <Paragraphs>64</Paragraphs>
  <Slides>18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Meiryo</vt:lpstr>
      <vt:lpstr>华文行楷</vt:lpstr>
      <vt:lpstr>楷体_GB2312</vt:lpstr>
      <vt:lpstr>宋体</vt:lpstr>
      <vt:lpstr>微软雅黑</vt:lpstr>
      <vt:lpstr>Arial</vt:lpstr>
      <vt:lpstr>Calibri</vt:lpstr>
      <vt:lpstr>Calibri Light</vt:lpstr>
      <vt:lpstr>主题2</vt:lpstr>
      <vt:lpstr>1_第一PPT模板网-WWW.1PPT.COM </vt:lpstr>
      <vt:lpstr>Office Theme</vt:lpstr>
      <vt:lpstr>PowerPoint 演示文稿</vt:lpstr>
      <vt:lpstr>PowerPoint 演示文稿</vt:lpstr>
      <vt:lpstr>PowerPoint 演示文稿</vt:lpstr>
      <vt:lpstr>猜一猜</vt:lpstr>
      <vt:lpstr>PowerPoint 演示文稿</vt:lpstr>
      <vt:lpstr>中秋节的传说</vt:lpstr>
      <vt:lpstr>中秋节的来历</vt:lpstr>
      <vt:lpstr>中秋节有哪些风俗习惯？我们这里的人是怎样庆祝中秋的？</vt:lpstr>
      <vt:lpstr>PowerPoint 演示文稿</vt:lpstr>
      <vt:lpstr>PowerPoint 演示文稿</vt:lpstr>
      <vt:lpstr>中秋</vt:lpstr>
      <vt:lpstr>PowerPoint 演示文稿</vt:lpstr>
      <vt:lpstr>PowerPoint 演示文稿</vt:lpstr>
      <vt:lpstr>PowerPoint 演示文稿</vt:lpstr>
      <vt:lpstr>你最棒</vt:lpstr>
      <vt:lpstr>送 祝 福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2009-08-07T09:35:12Z</dcterms:created>
  <dcterms:modified xsi:type="dcterms:W3CDTF">2022-03-18T10:10:26Z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2052-10.1.0.6747</vt:lpwstr>
  </property>
</Properties>
</file>