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25"/>
  </p:notesMasterIdLst>
  <p:handoutMasterIdLst>
    <p:handoutMasterId r:id="rId26"/>
  </p:handoutMasterIdLst>
  <p:sldIdLst>
    <p:sldId id="324" r:id="rId3"/>
    <p:sldId id="319" r:id="rId4"/>
    <p:sldId id="320" r:id="rId5"/>
    <p:sldId id="286" r:id="rId6"/>
    <p:sldId id="291" r:id="rId7"/>
    <p:sldId id="303" r:id="rId8"/>
    <p:sldId id="302" r:id="rId9"/>
    <p:sldId id="289" r:id="rId10"/>
    <p:sldId id="294" r:id="rId11"/>
    <p:sldId id="325" r:id="rId12"/>
    <p:sldId id="295" r:id="rId13"/>
    <p:sldId id="309" r:id="rId14"/>
    <p:sldId id="296" r:id="rId15"/>
    <p:sldId id="297" r:id="rId16"/>
    <p:sldId id="328" r:id="rId17"/>
    <p:sldId id="298" r:id="rId18"/>
    <p:sldId id="290" r:id="rId19"/>
    <p:sldId id="305" r:id="rId20"/>
    <p:sldId id="307" r:id="rId21"/>
    <p:sldId id="330" r:id="rId22"/>
    <p:sldId id="308" r:id="rId23"/>
    <p:sldId id="331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9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9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李东生" initials="李东生" lastIdx="1" clrIdx="0"/>
  <p:cmAuthor id="1" name="www.xkb1.com" initials="w" lastIdx="2" clrIdx="0"/>
  <p:cmAuthor id="2" name="walkinnet" initials="w" lastIdx="0" clrIdx="0"/>
  <p:cmAuthor id="3" name="新课标第一网" initials="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8FB"/>
    <a:srgbClr val="D2EDB0"/>
    <a:srgbClr val="ACDCBD"/>
    <a:srgbClr val="FFE1DE"/>
    <a:srgbClr val="C0A47D"/>
    <a:srgbClr val="910202"/>
    <a:srgbClr val="E0D9CE"/>
    <a:srgbClr val="ECE7E0"/>
    <a:srgbClr val="7B6142"/>
    <a:srgbClr val="F4F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9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t>2022/3/15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897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165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93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1228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3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45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728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59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673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88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32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26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965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37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48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圆角矩形 1"/>
          <p:cNvSpPr/>
          <p:nvPr userDrawn="1"/>
        </p:nvSpPr>
        <p:spPr>
          <a:xfrm>
            <a:off x="312420" y="357505"/>
            <a:ext cx="11567160" cy="6143625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9336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94685" y="2170769"/>
            <a:ext cx="5935345" cy="16148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假期有收获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48890" y="2713990"/>
            <a:ext cx="494030" cy="102870"/>
            <a:chOff x="4899" y="4275"/>
            <a:chExt cx="778" cy="162"/>
          </a:xfrm>
        </p:grpSpPr>
        <p:sp>
          <p:nvSpPr>
            <p:cNvPr id="7" name="椭圆 6"/>
            <p:cNvSpPr/>
            <p:nvPr/>
          </p:nvSpPr>
          <p:spPr>
            <a:xfrm>
              <a:off x="4899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207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515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16390" y="2714625"/>
            <a:ext cx="494030" cy="102870"/>
            <a:chOff x="13689" y="4275"/>
            <a:chExt cx="778" cy="162"/>
          </a:xfrm>
        </p:grpSpPr>
        <p:sp>
          <p:nvSpPr>
            <p:cNvPr id="10" name="椭圆 9"/>
            <p:cNvSpPr/>
            <p:nvPr/>
          </p:nvSpPr>
          <p:spPr>
            <a:xfrm>
              <a:off x="13689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3997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305" y="4275"/>
              <a:ext cx="163" cy="1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279400" dist="381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08195" y="4293870"/>
            <a:ext cx="4521835" cy="3987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sz="2000" b="1" dirty="0">
                <a:solidFill>
                  <a:schemeClr val="bg1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人教版二年级上册道德与法治课件</a:t>
            </a:r>
            <a:endParaRPr lang="zh-CN" altLang="en-US" sz="2000" b="1" dirty="0">
              <a:solidFill>
                <a:schemeClr val="bg1"/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75952" y="1612265"/>
            <a:ext cx="3693160" cy="3987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zh-CN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单元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我们的节假日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》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60475" y="513808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新知导入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79577" y="960537"/>
            <a:ext cx="7776864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小强的假期</a:t>
            </a:r>
          </a:p>
        </p:txBody>
      </p:sp>
      <p:pic>
        <p:nvPicPr>
          <p:cNvPr id="1026" name="Picture 2" descr="E:\人教社\道德与法治二年级下\二测ppt\抠图\1课\1课（1）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1824" y="1708150"/>
            <a:ext cx="3564396" cy="2376264"/>
          </a:xfrm>
          <a:prstGeom prst="rect">
            <a:avLst/>
          </a:prstGeom>
          <a:noFill/>
        </p:spPr>
      </p:pic>
      <p:pic>
        <p:nvPicPr>
          <p:cNvPr id="1027" name="Picture 3" descr="E:\人教社\道德与法治二年级下\二测ppt\抠图\1课\1课（2）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84032" y="1772816"/>
            <a:ext cx="3766212" cy="2584946"/>
          </a:xfrm>
          <a:prstGeom prst="rect">
            <a:avLst/>
          </a:prstGeom>
          <a:noFill/>
        </p:spPr>
      </p:pic>
      <p:pic>
        <p:nvPicPr>
          <p:cNvPr id="1028" name="Picture 4" descr="E:\人教社\道德与法治二年级下\二测ppt\抠图\1课\1课（3）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1624" y="3935919"/>
            <a:ext cx="2630574" cy="2469119"/>
          </a:xfrm>
          <a:prstGeom prst="rect">
            <a:avLst/>
          </a:prstGeom>
          <a:noFill/>
        </p:spPr>
      </p:pic>
      <p:pic>
        <p:nvPicPr>
          <p:cNvPr id="1029" name="Picture 5" descr="E:\人教社\道德与法治二年级下\二测ppt\抠图\1课\1课（4）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16080" y="3935919"/>
            <a:ext cx="2448272" cy="2266482"/>
          </a:xfrm>
          <a:prstGeom prst="rect">
            <a:avLst/>
          </a:prstGeom>
          <a:noFill/>
        </p:spPr>
      </p:pic>
      <p:cxnSp>
        <p:nvCxnSpPr>
          <p:cNvPr id="8" name="直接连接符 7"/>
          <p:cNvCxnSpPr/>
          <p:nvPr/>
        </p:nvCxnSpPr>
        <p:spPr>
          <a:xfrm>
            <a:off x="2135560" y="3933056"/>
            <a:ext cx="7560840" cy="0"/>
          </a:xfrm>
          <a:prstGeom prst="line">
            <a:avLst/>
          </a:prstGeom>
          <a:ln>
            <a:solidFill>
              <a:srgbClr val="C0A4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951984" y="1603809"/>
            <a:ext cx="0" cy="4598592"/>
          </a:xfrm>
          <a:prstGeom prst="line">
            <a:avLst/>
          </a:prstGeom>
          <a:ln>
            <a:solidFill>
              <a:srgbClr val="C0A4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5668342" y="3692334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000903" y="3692334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668342" y="3981387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00903" y="3981387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4259487" y="1559076"/>
            <a:ext cx="1836513" cy="573779"/>
          </a:xfrm>
          <a:prstGeom prst="wedgeRoundRectCallout">
            <a:avLst>
              <a:gd name="adj1" fmla="val -44997"/>
              <a:gd name="adj2" fmla="val 8529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>
                <a:cs typeface="+mn-ea"/>
                <a:sym typeface="+mn-lt"/>
              </a:rPr>
              <a:t>　</a:t>
            </a:r>
            <a:r>
              <a:rPr lang="zh-CN" altLang="en-US" sz="1200" dirty="0" smtClean="0">
                <a:cs typeface="+mn-ea"/>
                <a:sym typeface="+mn-lt"/>
              </a:rPr>
              <a:t>  终于</a:t>
            </a:r>
            <a:r>
              <a:rPr lang="zh-CN" altLang="en-US" sz="1200" dirty="0">
                <a:cs typeface="+mn-ea"/>
                <a:sym typeface="+mn-lt"/>
              </a:rPr>
              <a:t>放假了，</a:t>
            </a:r>
            <a:r>
              <a:rPr lang="zh-CN" altLang="en-US" sz="1200" dirty="0" smtClean="0">
                <a:cs typeface="+mn-ea"/>
                <a:sym typeface="+mn-lt"/>
              </a:rPr>
              <a:t>到爸爸工作</a:t>
            </a:r>
            <a:r>
              <a:rPr lang="zh-CN" altLang="en-US" sz="1200" dirty="0">
                <a:cs typeface="+mn-ea"/>
                <a:sym typeface="+mn-lt"/>
              </a:rPr>
              <a:t>的地方去喽！</a:t>
            </a:r>
          </a:p>
        </p:txBody>
      </p:sp>
      <p:sp>
        <p:nvSpPr>
          <p:cNvPr id="23" name="圆角矩形标注 22"/>
          <p:cNvSpPr/>
          <p:nvPr/>
        </p:nvSpPr>
        <p:spPr>
          <a:xfrm>
            <a:off x="6462104" y="1574543"/>
            <a:ext cx="1606733" cy="513874"/>
          </a:xfrm>
          <a:prstGeom prst="wedgeRoundRectCallout">
            <a:avLst>
              <a:gd name="adj1" fmla="val -1709"/>
              <a:gd name="adj2" fmla="val 8718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 smtClean="0">
                <a:cs typeface="+mn-ea"/>
                <a:sym typeface="+mn-lt"/>
              </a:rPr>
              <a:t>这里</a:t>
            </a:r>
            <a:r>
              <a:rPr lang="zh-CN" altLang="en-US" sz="1200" dirty="0">
                <a:cs typeface="+mn-ea"/>
                <a:sym typeface="+mn-lt"/>
              </a:rPr>
              <a:t>的</a:t>
            </a:r>
            <a:r>
              <a:rPr lang="zh-CN" altLang="en-US" sz="1200" dirty="0" smtClean="0">
                <a:cs typeface="+mn-ea"/>
                <a:sym typeface="+mn-lt"/>
              </a:rPr>
              <a:t>楼房真高哇！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3958354" y="5573668"/>
            <a:ext cx="1836513" cy="573779"/>
          </a:xfrm>
          <a:prstGeom prst="wedgeRoundRectCallout">
            <a:avLst>
              <a:gd name="adj1" fmla="val -46603"/>
              <a:gd name="adj2" fmla="val -9206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 smtClean="0">
                <a:cs typeface="+mn-ea"/>
                <a:sym typeface="+mn-lt"/>
              </a:rPr>
              <a:t>和</a:t>
            </a:r>
            <a:r>
              <a:rPr lang="zh-CN" altLang="en-US" sz="1200" dirty="0">
                <a:cs typeface="+mn-ea"/>
                <a:sym typeface="+mn-lt"/>
              </a:rPr>
              <a:t>爸爸</a:t>
            </a:r>
            <a:r>
              <a:rPr lang="zh-CN" altLang="en-US" sz="1200" dirty="0" smtClean="0">
                <a:cs typeface="+mn-ea"/>
                <a:sym typeface="+mn-lt"/>
              </a:rPr>
              <a:t>一起看</a:t>
            </a:r>
            <a:r>
              <a:rPr lang="zh-CN" altLang="en-US" sz="1200" dirty="0">
                <a:cs typeface="+mn-ea"/>
                <a:sym typeface="+mn-lt"/>
              </a:rPr>
              <a:t>电影真好！</a:t>
            </a:r>
          </a:p>
        </p:txBody>
      </p:sp>
      <p:sp>
        <p:nvSpPr>
          <p:cNvPr id="25" name="圆角矩形标注 24"/>
          <p:cNvSpPr/>
          <p:nvPr/>
        </p:nvSpPr>
        <p:spPr>
          <a:xfrm>
            <a:off x="6743236" y="4034760"/>
            <a:ext cx="1414867" cy="557126"/>
          </a:xfrm>
          <a:prstGeom prst="wedgeRoundRectCallout">
            <a:avLst>
              <a:gd name="adj1" fmla="val 78915"/>
              <a:gd name="adj2" fmla="val 7832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>
                <a:cs typeface="+mn-ea"/>
                <a:sym typeface="+mn-lt"/>
              </a:rPr>
              <a:t>爸爸</a:t>
            </a:r>
            <a:r>
              <a:rPr lang="zh-CN" altLang="en-US" sz="1200" dirty="0" smtClean="0">
                <a:cs typeface="+mn-ea"/>
                <a:sym typeface="+mn-lt"/>
              </a:rPr>
              <a:t>要上班</a:t>
            </a:r>
            <a:r>
              <a:rPr lang="zh-CN" altLang="en-US" sz="1200" dirty="0">
                <a:cs typeface="+mn-ea"/>
                <a:sym typeface="+mn-lt"/>
              </a:rPr>
              <a:t>去了！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02210" y="3740632"/>
            <a:ext cx="2699491" cy="23117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0405" y="1297841"/>
            <a:ext cx="2563103" cy="23745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73508" y="980728"/>
            <a:ext cx="2861185" cy="27826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65636" y="3517313"/>
            <a:ext cx="2412107" cy="2568471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2135560" y="3643856"/>
            <a:ext cx="7560840" cy="0"/>
          </a:xfrm>
          <a:prstGeom prst="line">
            <a:avLst/>
          </a:prstGeom>
          <a:ln>
            <a:solidFill>
              <a:srgbClr val="C0A4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951984" y="1314609"/>
            <a:ext cx="0" cy="4598592"/>
          </a:xfrm>
          <a:prstGeom prst="line">
            <a:avLst/>
          </a:prstGeom>
          <a:ln>
            <a:solidFill>
              <a:srgbClr val="C0A4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5668342" y="3403134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5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000903" y="3403134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6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668342" y="3692187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7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00903" y="3692187"/>
            <a:ext cx="236370" cy="2257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8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4384873" y="1640681"/>
            <a:ext cx="1518194" cy="573779"/>
          </a:xfrm>
          <a:prstGeom prst="wedgeRoundRectCallout">
            <a:avLst>
              <a:gd name="adj1" fmla="val -43853"/>
              <a:gd name="adj2" fmla="val 9628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>
                <a:cs typeface="+mn-ea"/>
                <a:sym typeface="+mn-lt"/>
              </a:rPr>
              <a:t>　  </a:t>
            </a:r>
            <a:r>
              <a:rPr lang="zh-CN" altLang="en-US" sz="1200" dirty="0" smtClean="0">
                <a:cs typeface="+mn-ea"/>
                <a:sym typeface="+mn-lt"/>
              </a:rPr>
              <a:t>我</a:t>
            </a:r>
            <a:r>
              <a:rPr lang="zh-CN" altLang="en-US" sz="1200" dirty="0">
                <a:cs typeface="+mn-ea"/>
                <a:sym typeface="+mn-lt"/>
              </a:rPr>
              <a:t>也想</a:t>
            </a:r>
            <a:r>
              <a:rPr lang="zh-CN" altLang="en-US" sz="1200" dirty="0" smtClean="0">
                <a:cs typeface="+mn-ea"/>
                <a:sym typeface="+mn-lt"/>
              </a:rPr>
              <a:t>和大家</a:t>
            </a:r>
            <a:r>
              <a:rPr lang="zh-CN" altLang="en-US" sz="1200" dirty="0">
                <a:cs typeface="+mn-ea"/>
                <a:sym typeface="+mn-lt"/>
              </a:rPr>
              <a:t>一起</a:t>
            </a:r>
            <a:r>
              <a:rPr lang="zh-CN" altLang="en-US" sz="1200" dirty="0" smtClean="0">
                <a:cs typeface="+mn-ea"/>
                <a:sym typeface="+mn-lt"/>
              </a:rPr>
              <a:t>玩</a:t>
            </a:r>
            <a:r>
              <a:rPr lang="en-US" altLang="zh-CN" sz="1200" dirty="0" smtClean="0">
                <a:cs typeface="+mn-ea"/>
                <a:sym typeface="+mn-lt"/>
              </a:rPr>
              <a:t>!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5470518" y="2624836"/>
            <a:ext cx="1204246" cy="513874"/>
          </a:xfrm>
          <a:prstGeom prst="wedgeRoundRectCallout">
            <a:avLst>
              <a:gd name="adj1" fmla="val 64622"/>
              <a:gd name="adj2" fmla="val -805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>
                <a:cs typeface="+mn-ea"/>
                <a:sym typeface="+mn-lt"/>
              </a:rPr>
              <a:t>唉，又飞走了！</a:t>
            </a:r>
          </a:p>
        </p:txBody>
      </p:sp>
      <p:sp>
        <p:nvSpPr>
          <p:cNvPr id="24" name="圆角矩形标注 23"/>
          <p:cNvSpPr/>
          <p:nvPr/>
        </p:nvSpPr>
        <p:spPr>
          <a:xfrm>
            <a:off x="2275037" y="5465273"/>
            <a:ext cx="1375210" cy="421183"/>
          </a:xfrm>
          <a:prstGeom prst="wedgeRoundRectCallout">
            <a:avLst>
              <a:gd name="adj1" fmla="val 68830"/>
              <a:gd name="adj2" fmla="val -15833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cs typeface="+mn-ea"/>
                <a:sym typeface="+mn-lt"/>
              </a:rPr>
              <a:t>你的方法真棒！</a:t>
            </a:r>
          </a:p>
        </p:txBody>
      </p:sp>
      <p:sp>
        <p:nvSpPr>
          <p:cNvPr id="25" name="圆角矩形标注 24"/>
          <p:cNvSpPr/>
          <p:nvPr/>
        </p:nvSpPr>
        <p:spPr>
          <a:xfrm>
            <a:off x="7342648" y="3740632"/>
            <a:ext cx="1414867" cy="557126"/>
          </a:xfrm>
          <a:prstGeom prst="wedgeRoundRectCallout">
            <a:avLst>
              <a:gd name="adj1" fmla="val 40286"/>
              <a:gd name="adj2" fmla="val 7644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200" dirty="0" smtClean="0">
                <a:cs typeface="+mn-ea"/>
                <a:sym typeface="+mn-lt"/>
              </a:rPr>
              <a:t>    走</a:t>
            </a:r>
            <a:r>
              <a:rPr lang="zh-CN" altLang="en-US" sz="1200" dirty="0">
                <a:cs typeface="+mn-ea"/>
                <a:sym typeface="+mn-lt"/>
              </a:rPr>
              <a:t>呀，一起 去玩吧！</a:t>
            </a:r>
          </a:p>
        </p:txBody>
      </p:sp>
      <p:sp>
        <p:nvSpPr>
          <p:cNvPr id="21" name="圆角矩形标注 20"/>
          <p:cNvSpPr/>
          <p:nvPr/>
        </p:nvSpPr>
        <p:spPr>
          <a:xfrm>
            <a:off x="7777616" y="1688708"/>
            <a:ext cx="1637338" cy="400952"/>
          </a:xfrm>
          <a:prstGeom prst="wedgeRoundRectCallout">
            <a:avLst>
              <a:gd name="adj1" fmla="val -4838"/>
              <a:gd name="adj2" fmla="val 10046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cs typeface="+mn-ea"/>
                <a:sym typeface="+mn-lt"/>
              </a:rPr>
              <a:t>　我有</a:t>
            </a:r>
            <a:r>
              <a:rPr lang="zh-CN" altLang="en-US" sz="1200" dirty="0" smtClean="0">
                <a:cs typeface="+mn-ea"/>
                <a:sym typeface="+mn-lt"/>
              </a:rPr>
              <a:t>办法捉住</a:t>
            </a:r>
            <a:r>
              <a:rPr lang="zh-CN" altLang="en-US" sz="1200" dirty="0">
                <a:cs typeface="+mn-ea"/>
                <a:sym typeface="+mn-lt"/>
              </a:rPr>
              <a:t>它</a:t>
            </a:r>
            <a:r>
              <a:rPr lang="zh-CN" altLang="en-US" sz="1200" dirty="0" smtClean="0">
                <a:cs typeface="+mn-ea"/>
                <a:sym typeface="+mn-lt"/>
              </a:rPr>
              <a:t>。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459502" y="1700808"/>
            <a:ext cx="4500594" cy="2866640"/>
          </a:xfrm>
          <a:prstGeom prst="wedgeEllipseCallout">
            <a:avLst>
              <a:gd name="adj1" fmla="val 59389"/>
              <a:gd name="adj2" fmla="val 46534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你们觉得小强的假期快乐吗</a:t>
            </a:r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？如果你的身边有这样的朋友，你会怎么做呢？如果你是他，你会主动去寻找朋友吗？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287262" y="3356992"/>
            <a:ext cx="1643630" cy="2691172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616" y="2283979"/>
            <a:ext cx="6984774" cy="2583619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　　</a:t>
            </a:r>
            <a:r>
              <a:rPr lang="zh-CN" altLang="en-US" sz="2800" dirty="0" smtClean="0">
                <a:cs typeface="+mn-ea"/>
                <a:sym typeface="+mn-lt"/>
              </a:rPr>
              <a:t>每位同学都有自己喜欢的度假方式。夏天</a:t>
            </a:r>
            <a:r>
              <a:rPr lang="zh-CN" altLang="en-US" sz="2800" dirty="0">
                <a:cs typeface="+mn-ea"/>
                <a:sym typeface="+mn-lt"/>
              </a:rPr>
              <a:t>给我们最好的礼物</a:t>
            </a:r>
            <a:r>
              <a:rPr lang="zh-CN" altLang="en-US" sz="2800" dirty="0" smtClean="0">
                <a:cs typeface="+mn-ea"/>
                <a:sym typeface="+mn-lt"/>
              </a:rPr>
              <a:t>，就是</a:t>
            </a:r>
            <a:r>
              <a:rPr lang="zh-CN" altLang="en-US" sz="2800" dirty="0">
                <a:cs typeface="+mn-ea"/>
                <a:sym typeface="+mn-lt"/>
              </a:rPr>
              <a:t>有滋有味、丰富多彩的暑假</a:t>
            </a:r>
            <a:r>
              <a:rPr lang="zh-CN" altLang="en-US" sz="2800" dirty="0" smtClean="0">
                <a:cs typeface="+mn-ea"/>
                <a:sym typeface="+mn-lt"/>
              </a:rPr>
              <a:t>！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711624" y="2374261"/>
            <a:ext cx="4500594" cy="2616349"/>
          </a:xfrm>
          <a:prstGeom prst="wedgeEllipseCallout">
            <a:avLst>
              <a:gd name="adj1" fmla="val 56103"/>
              <a:gd name="adj2" fmla="val 39304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做事情有计划</a:t>
            </a:r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，就不会陷于被动与忙乱。我们的假期需要</a:t>
            </a: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合理的</a:t>
            </a:r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计划，看一看，下面的计划表对你有帮助吗？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647302" y="3645024"/>
            <a:ext cx="1643630" cy="2691172"/>
          </a:xfrm>
          <a:prstGeom prst="rect">
            <a:avLst/>
          </a:prstGeom>
        </p:spPr>
      </p:pic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>
            <a:off x="4655840" y="1268760"/>
            <a:ext cx="3168351" cy="68421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7337"/>
                <a:gd name="adj2" fmla="val 356"/>
              </a:avLst>
            </a:prstTxWarp>
          </a:bodyPr>
          <a:lstStyle/>
          <a:p>
            <a:pPr algn="dist"/>
            <a:r>
              <a:rPr lang="zh-CN" altLang="en-US" sz="3600" b="1" kern="10" spc="-360" dirty="0" smtClean="0">
                <a:ln w="12700">
                  <a:solidFill>
                    <a:schemeClr val="bg1"/>
                  </a:solidFill>
                  <a:rou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50800" dir="18900000" algn="ctr" rotWithShape="0">
                    <a:srgbClr val="DBE9DB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假期有计划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>
          <a:xfrm>
            <a:off x="3809984" y="928670"/>
            <a:ext cx="4714908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我的</a:t>
            </a:r>
            <a:r>
              <a:rPr lang="zh-CN" altLang="en-US" sz="3200" b="1" kern="0" dirty="0" smtClean="0">
                <a:solidFill>
                  <a:prstClr val="black"/>
                </a:solidFill>
                <a:cs typeface="+mn-ea"/>
                <a:sym typeface="+mn-lt"/>
              </a:rPr>
              <a:t>假期计划表</a:t>
            </a:r>
            <a:endParaRPr lang="zh-CN" altLang="en-US" sz="32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495600" y="1643050"/>
          <a:ext cx="7344410" cy="4521835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76200" dir="14160000" algn="ctr" rotWithShape="0">
                    <a:schemeClr val="bg2">
                      <a:lumMod val="90000"/>
                      <a:alpha val="94000"/>
                    </a:schemeClr>
                  </a:outerShdw>
                </a:effectLst>
                <a:tableStyleId>{5C22544A-7EE6-4342-B048-85BDC9FD1C3A}</a:tableStyleId>
              </a:tblPr>
              <a:tblGrid>
                <a:gridCol w="1659890"/>
                <a:gridCol w="1319530"/>
                <a:gridCol w="1097280"/>
                <a:gridCol w="3267710"/>
              </a:tblGrid>
              <a:tr h="5619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时间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FE1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FE1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活动</a:t>
                      </a:r>
                    </a:p>
                  </a:txBody>
                  <a:tcP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FE1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FE1DE"/>
                    </a:solidFill>
                  </a:tcPr>
                </a:tc>
              </a:tr>
              <a:tr h="5041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地点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成员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目的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altLang="zh-CN" sz="1800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7653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活动过程步骤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altLang="zh-CN" sz="20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1.</a:t>
                      </a:r>
                    </a:p>
                    <a:p>
                      <a:pPr algn="l"/>
                      <a:endParaRPr lang="en-US" altLang="zh-CN" sz="20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l"/>
                      <a:r>
                        <a:rPr lang="en-US" altLang="zh-CN" sz="20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2.</a:t>
                      </a:r>
                    </a:p>
                    <a:p>
                      <a:pPr algn="l"/>
                      <a:endParaRPr lang="en-US" altLang="zh-CN" sz="2000" b="1" dirty="0" smtClean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l"/>
                      <a:r>
                        <a:rPr lang="en-US" altLang="zh-CN" sz="2000" b="1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3.</a:t>
                      </a:r>
                      <a:endParaRPr lang="zh-CN" altLang="en-US" sz="20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9442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我的收获</a:t>
                      </a: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3071664" y="1844824"/>
            <a:ext cx="3286148" cy="1928826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你们觉得什么样的计划更合理呢？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16080" y="2924944"/>
            <a:ext cx="1512167" cy="3043723"/>
          </a:xfrm>
          <a:prstGeom prst="rect">
            <a:avLst/>
          </a:prstGeom>
        </p:spPr>
      </p:pic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19536" y="980728"/>
            <a:ext cx="1008111" cy="504056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0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50800" dir="18900000" algn="ctr" rotWithShape="0">
                    <a:srgbClr val="DBE9DB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讨论</a:t>
            </a:r>
            <a:endParaRPr lang="zh-CN" altLang="en-US" sz="3600" b="1" kern="10" spc="-360" dirty="0" smtClean="0">
              <a:ln w="12700">
                <a:solidFill>
                  <a:schemeClr val="bg1"/>
                </a:solidFill>
                <a:rou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50800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4076550" y="2916156"/>
            <a:ext cx="3468149" cy="2110191"/>
          </a:xfrm>
          <a:prstGeom prst="rect">
            <a:avLst/>
          </a:prstGeom>
          <a:noFill/>
        </p:spPr>
      </p:pic>
      <p:sp>
        <p:nvSpPr>
          <p:cNvPr id="5" name="云形标注 7"/>
          <p:cNvSpPr/>
          <p:nvPr/>
        </p:nvSpPr>
        <p:spPr>
          <a:xfrm>
            <a:off x="7248128" y="1340768"/>
            <a:ext cx="3024127" cy="1398295"/>
          </a:xfrm>
          <a:prstGeom prst="wedgeEllipseCallout">
            <a:avLst>
              <a:gd name="adj1" fmla="val -48971"/>
              <a:gd name="adj2" fmla="val 636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计划要适合家里的每一个人。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云形标注 7"/>
          <p:cNvSpPr/>
          <p:nvPr/>
        </p:nvSpPr>
        <p:spPr>
          <a:xfrm>
            <a:off x="1873466" y="4496298"/>
            <a:ext cx="2254931" cy="1500198"/>
          </a:xfrm>
          <a:prstGeom prst="wedgeEllipseCallout">
            <a:avLst>
              <a:gd name="adj1" fmla="val 62562"/>
              <a:gd name="adj2" fmla="val -53987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要根据实际情况来定。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云形标注 7"/>
          <p:cNvSpPr/>
          <p:nvPr/>
        </p:nvSpPr>
        <p:spPr>
          <a:xfrm>
            <a:off x="2351584" y="1484784"/>
            <a:ext cx="2928958" cy="1424526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活动安排要劳逸结合。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云形标注 7"/>
          <p:cNvSpPr/>
          <p:nvPr/>
        </p:nvSpPr>
        <p:spPr>
          <a:xfrm>
            <a:off x="7492851" y="4690782"/>
            <a:ext cx="2534680" cy="1439074"/>
          </a:xfrm>
          <a:prstGeom prst="wedgeEllipseCallout">
            <a:avLst>
              <a:gd name="adj1" fmla="val -73190"/>
              <a:gd name="adj2" fmla="val -44997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必须要完成的事就优先去做。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0782" y="626479"/>
            <a:ext cx="6858000" cy="5231757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6432295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27898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23501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52640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748243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43846" y="248333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91335" y="2212771"/>
            <a:ext cx="2096894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376092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18" name="iSľidé"/>
          <p:cNvSpPr/>
          <p:nvPr/>
        </p:nvSpPr>
        <p:spPr>
          <a:xfrm>
            <a:off x="5935181" y="3406432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</a:t>
            </a:r>
            <a:r>
              <a:rPr lang="en-US" altLang="zh-CN" sz="100" b="1" dirty="0"/>
              <a:t>  </a:t>
            </a:r>
            <a:r>
              <a:rPr lang="en-US" altLang="zh-CN" sz="1800" b="1" dirty="0"/>
              <a:t>1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39944" y="3424769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charset="-122"/>
                <a:ea typeface="微软雅黑" panose="020B0503020204020204" charset="-122"/>
              </a:rPr>
              <a:t>背景介绍</a:t>
            </a:r>
          </a:p>
        </p:txBody>
      </p:sp>
      <p:sp>
        <p:nvSpPr>
          <p:cNvPr id="20" name="iSľidé"/>
          <p:cNvSpPr/>
          <p:nvPr/>
        </p:nvSpPr>
        <p:spPr>
          <a:xfrm>
            <a:off x="8332221" y="3388095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936984" y="3406432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charset="-122"/>
                <a:ea typeface="微软雅黑" panose="020B0503020204020204" charset="-122"/>
              </a:rPr>
              <a:t>新知导入</a:t>
            </a:r>
          </a:p>
        </p:txBody>
      </p:sp>
      <p:sp>
        <p:nvSpPr>
          <p:cNvPr id="22" name="iSľidé"/>
          <p:cNvSpPr/>
          <p:nvPr/>
        </p:nvSpPr>
        <p:spPr>
          <a:xfrm>
            <a:off x="5956335" y="4204283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03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561098" y="4222620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charset="-122"/>
                <a:ea typeface="微软雅黑" panose="020B0503020204020204" charset="-122"/>
              </a:rPr>
              <a:t>合作探究</a:t>
            </a:r>
          </a:p>
        </p:txBody>
      </p:sp>
      <p:sp>
        <p:nvSpPr>
          <p:cNvPr id="24" name="iSľidé"/>
          <p:cNvSpPr/>
          <p:nvPr/>
        </p:nvSpPr>
        <p:spPr>
          <a:xfrm>
            <a:off x="8353375" y="4185946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/>
              <a:t>04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958138" y="4204283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76092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pic>
        <p:nvPicPr>
          <p:cNvPr id="2" name="图片 1" descr="37ce3c5c-df49-4e07-a9b3-36f0336286c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275" y="1846580"/>
            <a:ext cx="3505200" cy="477329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/>
      <p:bldP spid="18" grpId="0" bldLvl="0" animBg="1"/>
      <p:bldP spid="19" grpId="0"/>
      <p:bldP spid="20" grpId="0" bldLvl="0" animBg="1"/>
      <p:bldP spid="21" grpId="0"/>
      <p:bldP spid="22" grpId="0" bldLvl="0" animBg="1"/>
      <p:bldP spid="23" grpId="0"/>
      <p:bldP spid="24" grpId="0" bldLvl="0" animBg="1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9616" y="1910369"/>
            <a:ext cx="6984774" cy="3358609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cs typeface="+mn-ea"/>
                <a:sym typeface="+mn-lt"/>
              </a:rPr>
              <a:t>　　生活中，我们会经历很多个假期</a:t>
            </a:r>
            <a:r>
              <a:rPr lang="zh-CN" altLang="en-US" sz="2800" dirty="0" smtClean="0">
                <a:cs typeface="+mn-ea"/>
                <a:sym typeface="+mn-lt"/>
              </a:rPr>
              <a:t>。假期中，我们放松身心，增进亲情；我们参与活动，获得成长；我们精心安排，提升能力</a:t>
            </a:r>
            <a:r>
              <a:rPr lang="zh-CN" altLang="en-US" sz="2800" dirty="0">
                <a:cs typeface="+mn-ea"/>
                <a:sym typeface="+mn-lt"/>
              </a:rPr>
              <a:t>。</a:t>
            </a:r>
            <a:r>
              <a:rPr lang="zh-CN" altLang="en-US" sz="2800" dirty="0" smtClean="0">
                <a:cs typeface="+mn-ea"/>
                <a:sym typeface="+mn-lt"/>
              </a:rPr>
              <a:t>我们</a:t>
            </a:r>
            <a:r>
              <a:rPr lang="zh-CN" altLang="en-US" sz="2800" dirty="0">
                <a:cs typeface="+mn-ea"/>
                <a:sym typeface="+mn-lt"/>
              </a:rPr>
              <a:t>的</a:t>
            </a:r>
            <a:r>
              <a:rPr lang="zh-CN" altLang="en-US" sz="2800" dirty="0" smtClean="0">
                <a:cs typeface="+mn-ea"/>
                <a:sym typeface="+mn-lt"/>
              </a:rPr>
              <a:t>假期生活很快乐，有收获！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368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6268" r="11751" b="3866"/>
          <a:stretch>
            <a:fillRect/>
          </a:stretch>
        </p:blipFill>
        <p:spPr>
          <a:xfrm>
            <a:off x="1011241" y="861060"/>
            <a:ext cx="9875520" cy="51358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53250" y="1396339"/>
            <a:ext cx="2980122" cy="41810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26227" y="2383807"/>
            <a:ext cx="4167019" cy="1014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背景介绍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517" y="3639268"/>
            <a:ext cx="2980122" cy="2980122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897533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93136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88739" y="3860720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762094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957697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53300" y="3844397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2434992" y="2334864"/>
            <a:ext cx="4464496" cy="2439722"/>
          </a:xfrm>
          <a:prstGeom prst="wedgeEllipseCallout">
            <a:avLst>
              <a:gd name="adj1" fmla="val 57420"/>
              <a:gd name="adj2" fmla="val 38117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夏天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给了我们最美的礼物</a:t>
            </a:r>
            <a:r>
              <a:rPr lang="en-US" altLang="zh-CN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暑假。现在，我们一起</a:t>
            </a:r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来展示和交流丰富多彩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的暑假生活吧！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143246" y="3429000"/>
            <a:ext cx="1643630" cy="2691172"/>
          </a:xfrm>
          <a:prstGeom prst="rect">
            <a:avLst/>
          </a:prstGeom>
        </p:spPr>
      </p:pic>
      <p:sp>
        <p:nvSpPr>
          <p:cNvPr id="9" name="WordArt 11"/>
          <p:cNvSpPr>
            <a:spLocks noChangeArrowheads="1" noChangeShapeType="1" noTextEdit="1"/>
          </p:cNvSpPr>
          <p:nvPr/>
        </p:nvSpPr>
        <p:spPr bwMode="auto">
          <a:xfrm>
            <a:off x="4295800" y="1268760"/>
            <a:ext cx="3816423" cy="576064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0"/>
              </a:avLst>
            </a:prstTxWarp>
          </a:bodyPr>
          <a:lstStyle/>
          <a:p>
            <a:pPr algn="dist"/>
            <a:r>
              <a:rPr lang="zh-CN" altLang="en-US" sz="3600" b="1" kern="10" spc="-360" dirty="0" smtClean="0">
                <a:ln w="12700">
                  <a:solidFill>
                    <a:schemeClr val="bg1"/>
                  </a:solidFill>
                  <a:rou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假期</a:t>
            </a:r>
            <a:r>
              <a:rPr lang="zh-CN" altLang="en-US" sz="3600" b="1" kern="10" spc="-360" dirty="0" smtClean="0">
                <a:ln w="12700">
                  <a:solidFill>
                    <a:schemeClr val="bg1"/>
                  </a:solidFill>
                  <a:rou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rgbClr val="DBE9DB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故事</a:t>
            </a:r>
            <a:r>
              <a:rPr lang="zh-CN" altLang="en-US" sz="3600" b="1" kern="10" spc="-360" dirty="0" smtClean="0">
                <a:ln w="12700">
                  <a:solidFill>
                    <a:schemeClr val="bg1"/>
                  </a:solidFill>
                  <a:rou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rgbClr val="DBE9DB">
                      <a:alpha val="89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展示</a:t>
            </a:r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rgbClr val="DBE9DB">
                      <a:alpha val="89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台</a:t>
            </a:r>
            <a:endParaRPr lang="zh-CN" altLang="en-US" sz="3600" b="1" kern="10" spc="-360" dirty="0" smtClean="0">
              <a:ln w="12700">
                <a:solidFill>
                  <a:schemeClr val="bg1"/>
                </a:solidFill>
                <a:rou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3472" y="112474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2F8FB"/>
                </a:solidFill>
              </a:rPr>
              <a:t>https://www.ypppt.com/</a:t>
            </a:r>
            <a:endParaRPr lang="zh-CN" altLang="en-US" sz="1400" dirty="0">
              <a:solidFill>
                <a:srgbClr val="F2F8FB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97310" y="2504254"/>
            <a:ext cx="3453764" cy="3296047"/>
          </a:xfrm>
          <a:prstGeom prst="roundRect">
            <a:avLst>
              <a:gd name="adj" fmla="val 8594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云形标注 7"/>
          <p:cNvSpPr/>
          <p:nvPr/>
        </p:nvSpPr>
        <p:spPr>
          <a:xfrm>
            <a:off x="2423592" y="2420888"/>
            <a:ext cx="3413937" cy="2292856"/>
          </a:xfrm>
          <a:prstGeom prst="wedgeEllipseCallout">
            <a:avLst>
              <a:gd name="adj1" fmla="val 44752"/>
              <a:gd name="adj2" fmla="val 22752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我参加了夏令营，丰富了知识，锻炼了能力，还交了好多朋友呢！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24034" y="1071546"/>
            <a:ext cx="52184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+mn-lt"/>
                <a:ea typeface="+mn-ea"/>
                <a:cs typeface="+mn-ea"/>
                <a:sym typeface="+mn-lt"/>
              </a:rPr>
              <a:t>小凡的假期故事</a:t>
            </a:r>
            <a:r>
              <a:rPr lang="en-US" altLang="zh-CN" sz="2800" b="1" dirty="0" smtClean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800" b="1" dirty="0" smtClean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rPr>
              <a:t>参加夏令营</a:t>
            </a:r>
            <a:endParaRPr lang="zh-CN" altLang="en-US" sz="2800" b="1" dirty="0">
              <a:solidFill>
                <a:schemeClr val="accent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104" y="3864546"/>
            <a:ext cx="2808312" cy="2384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框 5"/>
          <p:cNvSpPr txBox="1"/>
          <p:nvPr/>
        </p:nvSpPr>
        <p:spPr>
          <a:xfrm>
            <a:off x="2207568" y="1002833"/>
            <a:ext cx="42148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+mn-lt"/>
                <a:ea typeface="+mn-ea"/>
                <a:cs typeface="+mn-ea"/>
                <a:sym typeface="+mn-lt"/>
              </a:rPr>
              <a:t>小峰假期故事</a:t>
            </a:r>
            <a:r>
              <a:rPr lang="en-US" altLang="zh-CN" sz="2800" b="1" dirty="0" smtClean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800" b="1" dirty="0" smtClean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rPr>
              <a:t>旅行</a:t>
            </a:r>
            <a:endParaRPr lang="zh-CN" altLang="en-US" sz="2800" b="1" dirty="0">
              <a:solidFill>
                <a:schemeClr val="accent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3632" y="1549214"/>
            <a:ext cx="2880320" cy="2443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云形标注 7"/>
          <p:cNvSpPr/>
          <p:nvPr/>
        </p:nvSpPr>
        <p:spPr>
          <a:xfrm>
            <a:off x="6168008" y="1709589"/>
            <a:ext cx="3240360" cy="2004691"/>
          </a:xfrm>
          <a:prstGeom prst="wedgeEllipseCallout">
            <a:avLst>
              <a:gd name="adj1" fmla="val -74392"/>
              <a:gd name="adj2" fmla="val -2242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和爸爸妈妈先去了上海。</a:t>
            </a:r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上海真美！</a:t>
            </a:r>
            <a:endParaRPr lang="zh-CN" altLang="en-US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云形标注 7"/>
          <p:cNvSpPr/>
          <p:nvPr/>
        </p:nvSpPr>
        <p:spPr>
          <a:xfrm>
            <a:off x="2593828" y="4293654"/>
            <a:ext cx="4338102" cy="2004691"/>
          </a:xfrm>
          <a:prstGeom prst="wedgeEllipseCallout">
            <a:avLst>
              <a:gd name="adj1" fmla="val 57351"/>
              <a:gd name="adj2" fmla="val -24884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我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还去看了西安的兵马俑，妈妈告诉我，它被称为“世界第八大奇迹”。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云形标注 7"/>
          <p:cNvSpPr/>
          <p:nvPr/>
        </p:nvSpPr>
        <p:spPr>
          <a:xfrm>
            <a:off x="5663952" y="1916832"/>
            <a:ext cx="4401129" cy="2571768"/>
          </a:xfrm>
          <a:prstGeom prst="wedgeEllipseCallout">
            <a:avLst>
              <a:gd name="adj1" fmla="val -40347"/>
              <a:gd name="adj2" fmla="val 24833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假期里，我按每周读一本书的计划，读了八本书，妈妈说我是个可爱的小书虫！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26012" y="1172163"/>
            <a:ext cx="379603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+mn-lt"/>
                <a:ea typeface="+mn-ea"/>
                <a:cs typeface="+mn-ea"/>
                <a:sym typeface="+mn-lt"/>
              </a:rPr>
              <a:t>小瑄假期故事</a:t>
            </a:r>
            <a:r>
              <a:rPr lang="en-US" altLang="zh-CN" sz="2800" b="1" dirty="0" smtClean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800" b="1" dirty="0" smtClean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rPr>
              <a:t>读书</a:t>
            </a:r>
            <a:endParaRPr lang="zh-CN" altLang="en-US" sz="2800" b="1" dirty="0">
              <a:solidFill>
                <a:schemeClr val="accent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11805" y="1844824"/>
            <a:ext cx="4219835" cy="429309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35650" y="3933056"/>
            <a:ext cx="3888427" cy="534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</a:t>
            </a:r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2063552" y="1123343"/>
            <a:ext cx="507209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+mn-lt"/>
                <a:ea typeface="+mn-ea"/>
                <a:cs typeface="+mn-ea"/>
                <a:sym typeface="+mn-lt"/>
              </a:rPr>
              <a:t>小培的假期故事</a:t>
            </a:r>
            <a:r>
              <a:rPr lang="en-US" altLang="zh-CN" sz="2800" b="1" dirty="0" smtClean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800" b="1" dirty="0" smtClean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rPr>
              <a:t>在老家</a:t>
            </a:r>
            <a:endParaRPr lang="zh-CN" altLang="en-US" sz="2800" b="1" dirty="0">
              <a:solidFill>
                <a:schemeClr val="accent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7586"/>
          <a:stretch>
            <a:fillRect/>
          </a:stretch>
        </p:blipFill>
        <p:spPr>
          <a:xfrm>
            <a:off x="-240000" y="2203995"/>
            <a:ext cx="3955430" cy="3432414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 rot="19590824">
            <a:off x="3212187" y="4541033"/>
            <a:ext cx="617098" cy="434004"/>
          </a:xfrm>
          <a:prstGeom prst="rightArrow">
            <a:avLst/>
          </a:prstGeom>
          <a:solidFill>
            <a:srgbClr val="D2EDB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云形标注 7"/>
          <p:cNvSpPr/>
          <p:nvPr/>
        </p:nvSpPr>
        <p:spPr>
          <a:xfrm>
            <a:off x="6024247" y="2132856"/>
            <a:ext cx="4248472" cy="2439722"/>
          </a:xfrm>
          <a:prstGeom prst="wedgeEllipseCallout">
            <a:avLst>
              <a:gd name="adj1" fmla="val 36938"/>
              <a:gd name="adj2" fmla="val 30251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 algn="just"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      刚</a:t>
            </a:r>
            <a:r>
              <a:rPr lang="zh-CN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回去的时候，田地里的玉米还是小秧苗呢。住了一段时间，长出大玉米了！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2685" y="1700808"/>
            <a:ext cx="2534308" cy="3869137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5640" y="2267729"/>
            <a:ext cx="6984774" cy="258181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cs typeface="+mn-ea"/>
                <a:sym typeface="+mn-lt"/>
              </a:rPr>
              <a:t>　　</a:t>
            </a:r>
            <a:r>
              <a:rPr lang="zh-CN" altLang="en-US" sz="2800" dirty="0" smtClean="0">
                <a:cs typeface="+mn-ea"/>
                <a:sym typeface="+mn-lt"/>
              </a:rPr>
              <a:t>假期中，我们需要合理安排，积极参与，用心感受，</a:t>
            </a:r>
            <a:r>
              <a:rPr lang="zh-CN" altLang="en-US" sz="2800" dirty="0">
                <a:cs typeface="+mn-ea"/>
                <a:sym typeface="+mn-lt"/>
              </a:rPr>
              <a:t>这样，我们的假期不仅快乐，还会有很多收获。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496</Words>
  <Application>Microsoft Office PowerPoint</Application>
  <PresentationFormat>宽屏</PresentationFormat>
  <Paragraphs>84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字魂36号-正文宋楷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2017-09-04T05:55:00Z</dcterms:created>
  <dcterms:modified xsi:type="dcterms:W3CDTF">2022-03-15T03:48:58Z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