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8"/>
  </p:notesMasterIdLst>
  <p:sldIdLst>
    <p:sldId id="270" r:id="rId3"/>
    <p:sldId id="310" r:id="rId4"/>
    <p:sldId id="320" r:id="rId5"/>
    <p:sldId id="367" r:id="rId6"/>
    <p:sldId id="368" r:id="rId7"/>
    <p:sldId id="369" r:id="rId8"/>
    <p:sldId id="372" r:id="rId9"/>
    <p:sldId id="373" r:id="rId10"/>
    <p:sldId id="374" r:id="rId11"/>
    <p:sldId id="375" r:id="rId12"/>
    <p:sldId id="376" r:id="rId13"/>
    <p:sldId id="377" r:id="rId14"/>
    <p:sldId id="362" r:id="rId15"/>
    <p:sldId id="258" r:id="rId16"/>
    <p:sldId id="378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BDD7EE"/>
    <a:srgbClr val="CDFFFE"/>
    <a:srgbClr val="FFFAE8"/>
    <a:srgbClr val="FE95F5"/>
    <a:srgbClr val="704155"/>
    <a:srgbClr val="EB1D2A"/>
    <a:srgbClr val="52ABFF"/>
    <a:srgbClr val="FF9778"/>
    <a:srgbClr val="72C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01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BA210-0E64-4EA6-861D-51C36FCCDEF4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9F709-2B2D-4A32-BEB3-B277A4B297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3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9F709-2B2D-4A32-BEB3-B277A4B297F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278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9927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067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06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830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640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64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697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1594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6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5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7783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3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9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75" y="5275265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" y="80073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2"/>
            <a:ext cx="5497831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第三单元 我爱我家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37811" y="2213610"/>
            <a:ext cx="6647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en-US" sz="5400" b="1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11</a:t>
            </a:r>
            <a:r>
              <a:rPr sz="5400" b="1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 让我自己来整理</a:t>
            </a: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6" y="1541145"/>
            <a:ext cx="3975100" cy="39751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271385" y="3678841"/>
            <a:ext cx="3290571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sz="36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第</a:t>
            </a:r>
            <a:r>
              <a:rPr lang="en-US" altLang="zh-CN" sz="36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2</a:t>
            </a:r>
            <a:r>
              <a:rPr sz="36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课时</a:t>
            </a:r>
            <a:endParaRPr sz="3600" b="1" dirty="0">
              <a:solidFill>
                <a:schemeClr val="accent2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61171" y="5014241"/>
            <a:ext cx="56261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584961" y="4533900"/>
            <a:ext cx="3008631" cy="807720"/>
            <a:chOff x="2496" y="7140"/>
            <a:chExt cx="4738" cy="1272"/>
          </a:xfrm>
        </p:grpSpPr>
        <p:sp>
          <p:nvSpPr>
            <p:cNvPr id="6" name="圆角矩形 5"/>
            <p:cNvSpPr/>
            <p:nvPr/>
          </p:nvSpPr>
          <p:spPr>
            <a:xfrm>
              <a:off x="2496" y="7140"/>
              <a:ext cx="4409" cy="127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3304" y="7316"/>
              <a:ext cx="3931" cy="91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200" b="1"/>
                <a:t>物归原位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307579" y="4533900"/>
            <a:ext cx="2799715" cy="807720"/>
            <a:chOff x="11508" y="7140"/>
            <a:chExt cx="4409" cy="1272"/>
          </a:xfrm>
        </p:grpSpPr>
        <p:sp>
          <p:nvSpPr>
            <p:cNvPr id="7" name="圆角矩形 6"/>
            <p:cNvSpPr/>
            <p:nvPr/>
          </p:nvSpPr>
          <p:spPr>
            <a:xfrm>
              <a:off x="11508" y="7140"/>
              <a:ext cx="4409" cy="127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2418" y="7316"/>
              <a:ext cx="3499" cy="9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200" b="1"/>
                <a:t>定期整理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1104900"/>
            <a:ext cx="4247515" cy="3299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0280" y="1030605"/>
            <a:ext cx="4028440" cy="3448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6095" y="1551307"/>
            <a:ext cx="5969000" cy="4228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2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小组合作整理班级讲台、卫生角、图书角、储物柜,看看谁整理得又快又好。其他小组认真观察,对操作的小组进行评价。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89526" y="517526"/>
            <a:ext cx="254444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</a:rPr>
              <a:t>实践操作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600"/>
          <a:stretch>
            <a:fillRect/>
          </a:stretch>
        </p:blipFill>
        <p:spPr>
          <a:xfrm>
            <a:off x="7013575" y="1551307"/>
            <a:ext cx="4762500" cy="4257675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08071" y="971551"/>
            <a:ext cx="562927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/>
              <a:t>争做“整理小达人”评价表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391" y="1858012"/>
            <a:ext cx="11539220" cy="2954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275715" y="666115"/>
            <a:ext cx="35128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课堂小结</a:t>
            </a:r>
            <a:endParaRPr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2" y="334645"/>
            <a:ext cx="1180465" cy="124714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821815" y="1408430"/>
            <a:ext cx="8557895" cy="4690745"/>
            <a:chOff x="2869" y="2218"/>
            <a:chExt cx="13477" cy="7387"/>
          </a:xfrm>
        </p:grpSpPr>
        <p:grpSp>
          <p:nvGrpSpPr>
            <p:cNvPr id="2" name="组合 1"/>
            <p:cNvGrpSpPr/>
            <p:nvPr/>
          </p:nvGrpSpPr>
          <p:grpSpPr>
            <a:xfrm>
              <a:off x="2869" y="2218"/>
              <a:ext cx="13477" cy="7387"/>
              <a:chOff x="3142" y="2628"/>
              <a:chExt cx="13477" cy="7387"/>
            </a:xfrm>
          </p:grpSpPr>
          <p:sp>
            <p:nvSpPr>
              <p:cNvPr id="15" name="对角圆角矩形 14"/>
              <p:cNvSpPr/>
              <p:nvPr/>
            </p:nvSpPr>
            <p:spPr>
              <a:xfrm>
                <a:off x="3142" y="2628"/>
                <a:ext cx="13477" cy="7387"/>
              </a:xfrm>
              <a:prstGeom prst="round2Diag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6591" y="2834"/>
                <a:ext cx="6089" cy="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3200" b="1"/>
                  <a:t>11    </a:t>
                </a:r>
                <a:r>
                  <a:rPr lang="zh-CN" altLang="en-US" sz="3200" b="1"/>
                  <a:t>让我自己来整理</a:t>
                </a: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6761" y="4027"/>
                <a:ext cx="1074" cy="4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sz="3200" b="1"/>
                  <a:t>整理好习惯</a:t>
                </a: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11335" y="4027"/>
                <a:ext cx="2886" cy="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200" b="1"/>
                  <a:t>定期整理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4430" y="8695"/>
                <a:ext cx="5481" cy="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200" b="1"/>
                  <a:t>自己的事情自己做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0021" y="8695"/>
                <a:ext cx="6130" cy="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200" b="1">
                    <a:sym typeface="+mn-ea"/>
                  </a:rPr>
                  <a:t>不会做的事情学着做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11335" y="7129"/>
                <a:ext cx="2886" cy="921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3200" b="1"/>
                  <a:t>物归原位</a:t>
                </a:r>
              </a:p>
            </p:txBody>
          </p:sp>
        </p:grpSp>
        <p:cxnSp>
          <p:nvCxnSpPr>
            <p:cNvPr id="8" name="直接箭头连接符 7"/>
            <p:cNvCxnSpPr/>
            <p:nvPr/>
          </p:nvCxnSpPr>
          <p:spPr>
            <a:xfrm flipV="1">
              <a:off x="7371" y="3918"/>
              <a:ext cx="3691" cy="15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>
              <a:off x="7371" y="5697"/>
              <a:ext cx="3691" cy="15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55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7881" y="2054860"/>
            <a:ext cx="4253231" cy="3022600"/>
          </a:xfrm>
          <a:prstGeom prst="round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27546" y="2054862"/>
            <a:ext cx="4253231" cy="3065145"/>
          </a:xfrm>
          <a:prstGeom prst="round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728846" y="918211"/>
            <a:ext cx="343027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chemeClr val="accent1">
                    <a:lumMod val="75000"/>
                  </a:schemeClr>
                </a:solidFill>
              </a:rPr>
              <a:t>整齐</a:t>
            </a:r>
            <a:r>
              <a:rPr lang="zh-CN" altLang="en-US" sz="3200" b="1">
                <a:solidFill>
                  <a:schemeClr val="accent1">
                    <a:lumMod val="75000"/>
                  </a:schemeClr>
                </a:solidFill>
                <a:sym typeface="+mn-ea"/>
              </a:rPr>
              <a:t>房间、书桌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02672" y="754602"/>
            <a:ext cx="2441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7FDF1"/>
                </a:solidFill>
              </a:rPr>
              <a:t>https://www.ypppt.com/</a:t>
            </a:r>
            <a:endParaRPr lang="zh-CN" altLang="en-US" sz="16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20371" y="1353187"/>
            <a:ext cx="11771629" cy="4515485"/>
            <a:chOff x="662" y="2131"/>
            <a:chExt cx="18538" cy="7111"/>
          </a:xfrm>
        </p:grpSpPr>
        <p:sp>
          <p:nvSpPr>
            <p:cNvPr id="4" name="文本框 3"/>
            <p:cNvSpPr txBox="1"/>
            <p:nvPr/>
          </p:nvSpPr>
          <p:spPr>
            <a:xfrm>
              <a:off x="662" y="2131"/>
              <a:ext cx="12337" cy="7111"/>
            </a:xfrm>
            <a:prstGeom prst="wedgeRoundRectCallout">
              <a:avLst>
                <a:gd name="adj1" fmla="val 66814"/>
                <a:gd name="adj2" fmla="val -19569"/>
                <a:gd name="adj3" fmla="val 16667"/>
              </a:avLst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270000"/>
                </a:lnSpc>
              </a:pPr>
              <a:r>
                <a:rPr lang="zh-CN" altLang="en-US" sz="3200" b="1" dirty="0"/>
                <a:t>我们身边就有这么多“整理小能手”啊!今天我们就来向他们学习怎样整理物品吧。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69" y="2532"/>
              <a:ext cx="5131" cy="513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514350" y="176532"/>
            <a:ext cx="5990591" cy="6120765"/>
            <a:chOff x="810" y="278"/>
            <a:chExt cx="9434" cy="9639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0" y="890"/>
              <a:ext cx="2490" cy="8697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83" y="278"/>
              <a:ext cx="4110" cy="429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34" y="5147"/>
              <a:ext cx="5610" cy="477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7238366" y="1914525"/>
            <a:ext cx="4650740" cy="2782570"/>
            <a:chOff x="11399" y="3015"/>
            <a:chExt cx="7324" cy="438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049" y="4265"/>
              <a:ext cx="1674" cy="3132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11399" y="3015"/>
              <a:ext cx="4891" cy="2563"/>
            </a:xfrm>
            <a:prstGeom prst="wedgeRoundRectCallout">
              <a:avLst>
                <a:gd name="adj1" fmla="val 69093"/>
                <a:gd name="adj2" fmla="val 13299"/>
                <a:gd name="adj3" fmla="val 16667"/>
              </a:avLst>
            </a:prstGeom>
            <a:noFill/>
            <a:ln>
              <a:solidFill>
                <a:srgbClr val="BDD7EE"/>
              </a:solidFill>
            </a:ln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zh-CN" altLang="en-US" sz="2800" b="1"/>
                <a:t>把“小伙伴”送到哪里去呢?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3876" y="2152017"/>
            <a:ext cx="69532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solidFill>
                  <a:schemeClr val="accent2"/>
                </a:solidFill>
              </a:rPr>
              <a:t>游戏规则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862455" y="1127125"/>
            <a:ext cx="10040620" cy="1313180"/>
            <a:chOff x="2933" y="1775"/>
            <a:chExt cx="15812" cy="2068"/>
          </a:xfrm>
        </p:grpSpPr>
        <p:sp>
          <p:nvSpPr>
            <p:cNvPr id="6" name="同侧圆角矩形 5"/>
            <p:cNvSpPr/>
            <p:nvPr/>
          </p:nvSpPr>
          <p:spPr>
            <a:xfrm>
              <a:off x="2933" y="1775"/>
              <a:ext cx="15812" cy="206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3092" y="1980"/>
              <a:ext cx="15186" cy="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第一步:观察屏幕中的几个生活场景,包括客厅、卧室、卫生间、书房等。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862455" y="2715260"/>
            <a:ext cx="10040620" cy="1313180"/>
            <a:chOff x="2933" y="4276"/>
            <a:chExt cx="15812" cy="2068"/>
          </a:xfrm>
        </p:grpSpPr>
        <p:sp>
          <p:nvSpPr>
            <p:cNvPr id="7" name="同侧圆角矩形 6"/>
            <p:cNvSpPr/>
            <p:nvPr/>
          </p:nvSpPr>
          <p:spPr>
            <a:xfrm>
              <a:off x="2933" y="4276"/>
              <a:ext cx="15812" cy="206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092" y="4435"/>
              <a:ext cx="14942" cy="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第二步:以小组为单位选择一个场景,先交流这些“小伙伴”分别要送去哪里。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62455" y="4255135"/>
            <a:ext cx="10040620" cy="1313180"/>
            <a:chOff x="2933" y="6701"/>
            <a:chExt cx="15812" cy="2068"/>
          </a:xfrm>
        </p:grpSpPr>
        <p:sp>
          <p:nvSpPr>
            <p:cNvPr id="8" name="同侧圆角矩形 7"/>
            <p:cNvSpPr/>
            <p:nvPr/>
          </p:nvSpPr>
          <p:spPr>
            <a:xfrm>
              <a:off x="2933" y="6701"/>
              <a:ext cx="15812" cy="206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92" y="7022"/>
              <a:ext cx="12893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2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第三步:每组派一个代表上台进行游戏操作。</a:t>
              </a: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523877" y="2064387"/>
            <a:ext cx="692785" cy="2482215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95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54991" y="529590"/>
            <a:ext cx="10886440" cy="5799455"/>
            <a:chOff x="874" y="834"/>
            <a:chExt cx="17144" cy="9133"/>
          </a:xfrm>
        </p:grpSpPr>
        <p:sp>
          <p:nvSpPr>
            <p:cNvPr id="2" name="文本框 1"/>
            <p:cNvSpPr txBox="1"/>
            <p:nvPr/>
          </p:nvSpPr>
          <p:spPr>
            <a:xfrm>
              <a:off x="874" y="1884"/>
              <a:ext cx="10950" cy="5309"/>
            </a:xfrm>
            <a:prstGeom prst="wedgeRoundRectCallout">
              <a:avLst>
                <a:gd name="adj1" fmla="val 57567"/>
                <a:gd name="adj2" fmla="val -19182"/>
                <a:gd name="adj3" fmla="val 16667"/>
              </a:avLst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b="1" dirty="0">
                  <a:solidFill>
                    <a:schemeClr val="accent5"/>
                  </a:solidFill>
                </a:rPr>
                <a:t>要想把东西收拾整理好，首先要给物品分类,对于不同的物品，我们可以根据它们各自的特点和我们的使用习惯,安排各自不同的“家”。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72" y="834"/>
              <a:ext cx="5146" cy="913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3115" y="996952"/>
            <a:ext cx="734060" cy="4523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C00000"/>
                </a:solidFill>
              </a:rPr>
              <a:t>养成整理的好习惯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4521" y="996952"/>
            <a:ext cx="9740265" cy="4700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60" y="1355090"/>
            <a:ext cx="4704080" cy="3961130"/>
          </a:xfrm>
          <a:prstGeom prst="ellipse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63080" y="2148841"/>
            <a:ext cx="442976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</a:rPr>
              <a:t>自己的事情自己做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63080" y="3678555"/>
            <a:ext cx="57905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</a:rPr>
              <a:t>不会做的事情学着做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71" y="1063625"/>
            <a:ext cx="5851525" cy="47307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818631" y="1970406"/>
            <a:ext cx="4820285" cy="18651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3200" b="1" dirty="0">
                <a:solidFill>
                  <a:schemeClr val="accent2"/>
                </a:solidFill>
              </a:rPr>
              <a:t>看看你们从中能找到哪些整理物品的好方法。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343</Words>
  <Application>Microsoft Office PowerPoint</Application>
  <PresentationFormat>宽屏</PresentationFormat>
  <Paragraphs>44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66</cp:revision>
  <dcterms:created xsi:type="dcterms:W3CDTF">2020-05-18T00:36:00Z</dcterms:created>
  <dcterms:modified xsi:type="dcterms:W3CDTF">2022-03-14T03:46:54Z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