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22"/>
  </p:notesMasterIdLst>
  <p:sldIdLst>
    <p:sldId id="270" r:id="rId3"/>
    <p:sldId id="310" r:id="rId4"/>
    <p:sldId id="320" r:id="rId5"/>
    <p:sldId id="278" r:id="rId6"/>
    <p:sldId id="326" r:id="rId7"/>
    <p:sldId id="364" r:id="rId8"/>
    <p:sldId id="365" r:id="rId9"/>
    <p:sldId id="367" r:id="rId10"/>
    <p:sldId id="368" r:id="rId11"/>
    <p:sldId id="369" r:id="rId12"/>
    <p:sldId id="372" r:id="rId13"/>
    <p:sldId id="373" r:id="rId14"/>
    <p:sldId id="374" r:id="rId15"/>
    <p:sldId id="375" r:id="rId16"/>
    <p:sldId id="376" r:id="rId17"/>
    <p:sldId id="378" r:id="rId18"/>
    <p:sldId id="362" r:id="rId19"/>
    <p:sldId id="258" r:id="rId20"/>
    <p:sldId id="379" r:id="rId2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5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FDF1"/>
    <a:srgbClr val="BDD7EE"/>
    <a:srgbClr val="CDFFFE"/>
    <a:srgbClr val="FFFAE8"/>
    <a:srgbClr val="FE95F5"/>
    <a:srgbClr val="704155"/>
    <a:srgbClr val="EB1D2A"/>
    <a:srgbClr val="52ABFF"/>
    <a:srgbClr val="FF9778"/>
    <a:srgbClr val="72C0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654" y="114"/>
      </p:cViewPr>
      <p:guideLst>
        <p:guide orient="horz" pos="2155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B9BB2D-B883-4C0F-A764-FFA81E28F43C}" type="datetimeFigureOut">
              <a:rPr lang="zh-CN" altLang="en-US" smtClean="0"/>
              <a:t>2022/3/13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987FC5-7268-4299-8248-CE007479989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11096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987FC5-7268-4299-8248-CE0074799894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36817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539601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12014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84151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49164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7418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25850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16013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43466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388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21055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4500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53639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2022/3/13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9656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 noChangeAspect="1"/>
          </p:cNvGrpSpPr>
          <p:nvPr userDrawn="1"/>
        </p:nvGrpSpPr>
        <p:grpSpPr bwMode="auto">
          <a:xfrm>
            <a:off x="0" y="5445125"/>
            <a:ext cx="12192000" cy="1412875"/>
            <a:chOff x="0" y="0"/>
            <a:chExt cx="9144000" cy="1412776"/>
          </a:xfrm>
        </p:grpSpPr>
        <p:pic>
          <p:nvPicPr>
            <p:cNvPr id="4105" name="그림 7" descr="컨텐츠배경.png"/>
            <p:cNvPicPr>
              <a:picLocks noChangeAspect="1" noChangeArrowheads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1412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06" name="그림 8" descr="컨텐츠새싹.png"/>
            <p:cNvPicPr>
              <a:picLocks noChangeAspect="1" noChangeArrowheads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72008"/>
              <a:ext cx="8028384" cy="13407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051" name="그림 7" descr="집.pn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06375" y="5275263"/>
            <a:ext cx="12192000" cy="158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5" cstate="email"/>
          <a:stretch>
            <a:fillRect/>
          </a:stretch>
        </p:blipFill>
        <p:spPr>
          <a:xfrm>
            <a:off x="27130" y="261005"/>
            <a:ext cx="1655984" cy="512309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0" y="800735"/>
            <a:ext cx="1220279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773555" y="217170"/>
            <a:ext cx="5497830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200" b="1">
                <a:solidFill>
                  <a:srgbClr val="52ABFF"/>
                </a:solidFill>
                <a:latin typeface="幼圆" panose="02010509060101010101" charset="-122"/>
                <a:ea typeface="幼圆" panose="02010509060101010101" charset="-122"/>
                <a:cs typeface="幼圆" panose="02010509060101010101" charset="-122"/>
                <a:sym typeface="+mn-ea"/>
              </a:rPr>
              <a:t>第三单元 我爱我家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5550535" y="2213610"/>
            <a:ext cx="588137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00000"/>
              </a:lnSpc>
            </a:pPr>
            <a:r>
              <a:rPr lang="en-US" sz="5400" b="1" dirty="0" smtClean="0">
                <a:solidFill>
                  <a:schemeClr val="accent2"/>
                </a:solidFill>
                <a:latin typeface="幼圆" panose="02010509060101010101" charset="-122"/>
                <a:ea typeface="幼圆" panose="02010509060101010101" charset="-122"/>
                <a:cs typeface="幼圆" panose="02010509060101010101" charset="-122"/>
              </a:rPr>
              <a:t>10</a:t>
            </a:r>
            <a:r>
              <a:rPr sz="5400" b="1" dirty="0" smtClean="0">
                <a:solidFill>
                  <a:schemeClr val="accent2"/>
                </a:solidFill>
                <a:latin typeface="幼圆" panose="02010509060101010101" charset="-122"/>
                <a:ea typeface="幼圆" panose="02010509060101010101" charset="-122"/>
                <a:cs typeface="幼圆" panose="02010509060101010101" charset="-122"/>
              </a:rPr>
              <a:t>家人的爱</a:t>
            </a:r>
            <a:endParaRPr sz="5400" b="1" dirty="0">
              <a:solidFill>
                <a:schemeClr val="accent2"/>
              </a:solidFill>
              <a:latin typeface="幼圆" panose="02010509060101010101" charset="-122"/>
              <a:ea typeface="幼圆" panose="02010509060101010101" charset="-122"/>
              <a:cs typeface="幼圆" panose="02010509060101010101" charset="-122"/>
            </a:endParaRPr>
          </a:p>
        </p:txBody>
      </p:sp>
      <p:pic>
        <p:nvPicPr>
          <p:cNvPr id="6" name="图片 5" descr="图片1副本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805" y="1541145"/>
            <a:ext cx="3975100" cy="39751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7040726" y="3701506"/>
            <a:ext cx="329057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sz="3600" b="1" dirty="0" smtClean="0">
                <a:solidFill>
                  <a:schemeClr val="accent2"/>
                </a:solidFill>
                <a:latin typeface="幼圆" panose="02010509060101010101" charset="-122"/>
                <a:ea typeface="幼圆" panose="02010509060101010101" charset="-122"/>
                <a:cs typeface="幼圆" panose="02010509060101010101" charset="-122"/>
              </a:rPr>
              <a:t>第</a:t>
            </a:r>
            <a:r>
              <a:rPr lang="en-US" altLang="zh-CN" sz="3600" b="1" dirty="0" smtClean="0">
                <a:solidFill>
                  <a:schemeClr val="accent2"/>
                </a:solidFill>
                <a:latin typeface="幼圆" panose="02010509060101010101" charset="-122"/>
                <a:ea typeface="幼圆" panose="02010509060101010101" charset="-122"/>
                <a:cs typeface="幼圆" panose="02010509060101010101" charset="-122"/>
              </a:rPr>
              <a:t>2</a:t>
            </a:r>
            <a:r>
              <a:rPr sz="3600" b="1" dirty="0" smtClean="0">
                <a:solidFill>
                  <a:schemeClr val="accent2"/>
                </a:solidFill>
                <a:latin typeface="幼圆" panose="02010509060101010101" charset="-122"/>
                <a:ea typeface="幼圆" panose="02010509060101010101" charset="-122"/>
                <a:cs typeface="幼圆" panose="02010509060101010101" charset="-122"/>
              </a:rPr>
              <a:t>课时</a:t>
            </a:r>
            <a:endParaRPr sz="3600" b="1" dirty="0">
              <a:solidFill>
                <a:schemeClr val="accent2"/>
              </a:solidFill>
              <a:latin typeface="幼圆" panose="02010509060101010101" charset="-122"/>
              <a:ea typeface="幼圆" panose="02010509060101010101" charset="-122"/>
              <a:cs typeface="幼圆" panose="02010509060101010101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994773" y="5060466"/>
            <a:ext cx="1351652" cy="470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550" y="1584960"/>
            <a:ext cx="3628390" cy="2828290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5514975" y="1980565"/>
            <a:ext cx="5746750" cy="1441450"/>
            <a:chOff x="8480" y="3180"/>
            <a:chExt cx="9050" cy="2270"/>
          </a:xfrm>
        </p:grpSpPr>
        <p:sp>
          <p:nvSpPr>
            <p:cNvPr id="5" name="圆角矩形 4"/>
            <p:cNvSpPr/>
            <p:nvPr/>
          </p:nvSpPr>
          <p:spPr>
            <a:xfrm>
              <a:off x="8480" y="3180"/>
              <a:ext cx="9050" cy="2270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8873" y="3899"/>
              <a:ext cx="8657" cy="91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zh-CN" altLang="en-US" sz="3200" b="1"/>
                <a:t>小男孩出门前跟妈妈打招呼。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1593215" y="994410"/>
            <a:ext cx="8833485" cy="582930"/>
            <a:chOff x="2509" y="1566"/>
            <a:chExt cx="13911" cy="918"/>
          </a:xfrm>
        </p:grpSpPr>
        <p:sp>
          <p:nvSpPr>
            <p:cNvPr id="2" name="文本框 1"/>
            <p:cNvSpPr txBox="1"/>
            <p:nvPr/>
          </p:nvSpPr>
          <p:spPr>
            <a:xfrm>
              <a:off x="2509" y="1566"/>
              <a:ext cx="5182" cy="91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zh-CN" altLang="en-US" sz="3200"/>
                <a:t>出必告,反必面。</a:t>
              </a:r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10874" y="1566"/>
              <a:ext cx="5546" cy="91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altLang="zh-CN" sz="3200"/>
                <a:t>——</a:t>
              </a:r>
              <a:r>
                <a:rPr lang="zh-CN" altLang="en-US" sz="3200"/>
                <a:t>《弟子规》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936625" y="2242185"/>
            <a:ext cx="10318750" cy="3218815"/>
            <a:chOff x="1475" y="3781"/>
            <a:chExt cx="16250" cy="5069"/>
          </a:xfrm>
        </p:grpSpPr>
        <p:sp>
          <p:nvSpPr>
            <p:cNvPr id="7" name="圆角矩形 6"/>
            <p:cNvSpPr/>
            <p:nvPr/>
          </p:nvSpPr>
          <p:spPr>
            <a:xfrm>
              <a:off x="1475" y="3781"/>
              <a:ext cx="16250" cy="5069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1760" y="3870"/>
              <a:ext cx="15681" cy="489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ct val="140000"/>
                </a:lnSpc>
              </a:pPr>
              <a:r>
                <a:rPr lang="zh-CN" altLang="en-US" sz="2800" b="1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孩子在出门的时候,最起码要告诉父母一声,与父母打个招呼;在回来的时候，也要当面告诉父母，表示回来了,让父母知道。我们的安危是父母最为担心的，“出必告”不仅是让父母知晓我们要出门，也是让父母为我们“把关”</a:t>
              </a:r>
              <a:r>
                <a:rPr lang="en-US" altLang="zh-CN" sz="2800" b="1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——</a:t>
              </a:r>
              <a:r>
                <a:rPr lang="zh-CN" altLang="en-US" sz="2800" b="1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看能不能去那里,能不能做那些事。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556895" y="645160"/>
            <a:ext cx="10913745" cy="5553710"/>
            <a:chOff x="877" y="1016"/>
            <a:chExt cx="17187" cy="8746"/>
          </a:xfrm>
        </p:grpSpPr>
        <p:sp>
          <p:nvSpPr>
            <p:cNvPr id="2" name="文本框 1"/>
            <p:cNvSpPr txBox="1"/>
            <p:nvPr/>
          </p:nvSpPr>
          <p:spPr>
            <a:xfrm>
              <a:off x="877" y="2517"/>
              <a:ext cx="10838" cy="4282"/>
            </a:xfrm>
            <a:prstGeom prst="wedgeRoundRectCallout">
              <a:avLst>
                <a:gd name="adj1" fmla="val 58645"/>
                <a:gd name="adj2" fmla="val -10422"/>
                <a:gd name="adj3" fmla="val 16667"/>
              </a:avLst>
            </a:prstGeom>
            <a:noFill/>
            <a:ln>
              <a:solidFill>
                <a:schemeClr val="accent6"/>
              </a:solidFill>
            </a:ln>
          </p:spPr>
          <p:txBody>
            <a:bodyPr wrap="square" rtlCol="0" anchor="t">
              <a:spAutoFit/>
            </a:bodyPr>
            <a:lstStyle/>
            <a:p>
              <a:pPr>
                <a:lnSpc>
                  <a:spcPct val="160000"/>
                </a:lnSpc>
              </a:pPr>
              <a:r>
                <a:rPr lang="zh-CN" altLang="en-US" sz="3200" b="1" dirty="0"/>
                <a:t>记住家人的生日,也是爱家人的一种方式。那你们记得住家人的生日吗?能说说你的家人生日是哪一天吗?</a:t>
              </a:r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136" y="1016"/>
              <a:ext cx="4928" cy="8746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95605" y="621665"/>
            <a:ext cx="11401425" cy="3810000"/>
            <a:chOff x="622" y="638"/>
            <a:chExt cx="17955" cy="6000"/>
          </a:xfrm>
        </p:grpSpPr>
        <p:sp>
          <p:nvSpPr>
            <p:cNvPr id="4" name="圆角矩形 3"/>
            <p:cNvSpPr/>
            <p:nvPr/>
          </p:nvSpPr>
          <p:spPr>
            <a:xfrm>
              <a:off x="622" y="638"/>
              <a:ext cx="17955" cy="600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" name="文本框 1"/>
            <p:cNvSpPr txBox="1"/>
            <p:nvPr/>
          </p:nvSpPr>
          <p:spPr>
            <a:xfrm>
              <a:off x="997" y="921"/>
              <a:ext cx="17205" cy="54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ct val="130000"/>
                </a:lnSpc>
              </a:pPr>
              <a:r>
                <a:rPr lang="zh-CN" altLang="en-US" sz="2800" b="1" dirty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已到暑期尾声,同学们的这个暑假过得怎么样?开学后,又会怎样与同学聊聊这个暑假?淮安技师学院17岁男生张爱民肯定会有许多谈资,因为这个暑假,他几乎承包了一家四口的一日三餐。张爱民告诉记者,这既是学院暑假作业的一部分,更重要的是,他觉得父母工作太辛苦了,他应该为这个家主动承担一些家务,况且他学的也是烹饪专业,让父母吃上他用所学做出的饭菜,也是种回报。</a:t>
              </a: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633730" y="4766945"/>
            <a:ext cx="5527040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200" b="1">
                <a:solidFill>
                  <a:srgbClr val="C00000"/>
                </a:solidFill>
              </a:rPr>
              <a:t>看了这个新闻，你想说什么?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640715" y="1175385"/>
            <a:ext cx="10718800" cy="4493260"/>
            <a:chOff x="1009" y="1851"/>
            <a:chExt cx="16880" cy="7076"/>
          </a:xfrm>
        </p:grpSpPr>
        <p:sp>
          <p:nvSpPr>
            <p:cNvPr id="2" name="文本框 1"/>
            <p:cNvSpPr txBox="1"/>
            <p:nvPr/>
          </p:nvSpPr>
          <p:spPr>
            <a:xfrm>
              <a:off x="1009" y="2513"/>
              <a:ext cx="10069" cy="3639"/>
            </a:xfrm>
            <a:prstGeom prst="wedgeRoundRectCallout">
              <a:avLst>
                <a:gd name="adj1" fmla="val 68230"/>
                <a:gd name="adj2" fmla="val -8790"/>
                <a:gd name="adj3" fmla="val 16667"/>
              </a:avLst>
            </a:prstGeom>
            <a:noFill/>
            <a:ln>
              <a:solidFill>
                <a:schemeClr val="accent2"/>
              </a:solidFill>
            </a:ln>
          </p:spPr>
          <p:txBody>
            <a:bodyPr wrap="square" rtlCol="0" anchor="t">
              <a:spAutoFit/>
            </a:bodyPr>
            <a:lstStyle/>
            <a:p>
              <a:pPr>
                <a:lnSpc>
                  <a:spcPct val="180000"/>
                </a:lnSpc>
              </a:pPr>
              <a:r>
                <a:rPr lang="zh-CN" altLang="en-US" sz="3600" b="1"/>
                <a:t>你为家人做过什么来表达自己对他们的爱?</a:t>
              </a:r>
            </a:p>
          </p:txBody>
        </p:sp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6F6F6">
                    <a:alpha val="100000"/>
                  </a:srgbClr>
                </a:clrFrom>
                <a:clrTo>
                  <a:srgbClr val="F6F6F6">
                    <a:alpha val="100000"/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3417" y="1851"/>
              <a:ext cx="4473" cy="7076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76440" y="1336040"/>
            <a:ext cx="4762500" cy="3333750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438785" y="960755"/>
            <a:ext cx="6738620" cy="4458970"/>
            <a:chOff x="691" y="1513"/>
            <a:chExt cx="10612" cy="7022"/>
          </a:xfrm>
        </p:grpSpPr>
        <p:sp>
          <p:nvSpPr>
            <p:cNvPr id="2" name="文本框 1"/>
            <p:cNvSpPr txBox="1"/>
            <p:nvPr/>
          </p:nvSpPr>
          <p:spPr>
            <a:xfrm>
              <a:off x="919" y="1899"/>
              <a:ext cx="10385" cy="625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zh-CN" altLang="en-US" sz="3600" b="1" dirty="0"/>
                <a:t>随着我们一天天长大,长辈们慢慢变老。我们要学会关心和体贴他们,就像他们关心和照顾我们一样。我们班的小朋友爱家人的方式可真多，大家也可以互相学习,在生活的一点一滴中表达对家人的爱。</a:t>
              </a:r>
            </a:p>
          </p:txBody>
        </p:sp>
        <p:sp>
          <p:nvSpPr>
            <p:cNvPr id="5" name="圆角矩形 4"/>
            <p:cNvSpPr/>
            <p:nvPr/>
          </p:nvSpPr>
          <p:spPr>
            <a:xfrm>
              <a:off x="691" y="1513"/>
              <a:ext cx="10159" cy="7023"/>
            </a:xfrm>
            <a:prstGeom prst="roundRect">
              <a:avLst/>
            </a:prstGeom>
            <a:noFill/>
            <a:ln>
              <a:solidFill>
                <a:srgbClr val="FF9778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8650" y="1772920"/>
            <a:ext cx="10934700" cy="329819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4298950" y="762635"/>
            <a:ext cx="4286250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200" b="1"/>
              <a:t>我爱我家行动计划表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/>
          <p:nvPr/>
        </p:nvSpPr>
        <p:spPr>
          <a:xfrm>
            <a:off x="1275715" y="666115"/>
            <a:ext cx="351282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课堂小结</a:t>
            </a:r>
            <a:endParaRPr lang="zh-CN" altLang="en-US" sz="3600" b="1" dirty="0">
              <a:solidFill>
                <a:schemeClr val="tx1">
                  <a:lumMod val="95000"/>
                  <a:lumOff val="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250" y="334645"/>
            <a:ext cx="1180465" cy="1247140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1990090" y="1581785"/>
            <a:ext cx="8211820" cy="4532630"/>
            <a:chOff x="3134" y="2491"/>
            <a:chExt cx="12932" cy="7138"/>
          </a:xfrm>
        </p:grpSpPr>
        <p:sp>
          <p:nvSpPr>
            <p:cNvPr id="15" name="对角圆角矩形 14"/>
            <p:cNvSpPr/>
            <p:nvPr/>
          </p:nvSpPr>
          <p:spPr>
            <a:xfrm>
              <a:off x="3134" y="2491"/>
              <a:ext cx="12932" cy="7138"/>
            </a:xfrm>
            <a:prstGeom prst="round2Diag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7541" y="3605"/>
              <a:ext cx="3660" cy="9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zh-CN" sz="3200" b="1"/>
                <a:t>10 </a:t>
              </a:r>
              <a:r>
                <a:rPr lang="zh-CN" altLang="en-US" sz="3200" b="1"/>
                <a:t>家人的爱</a:t>
              </a: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6837" y="6367"/>
              <a:ext cx="931" cy="9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3200" b="1"/>
                <a:t>我</a:t>
              </a: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9135" y="6367"/>
              <a:ext cx="931" cy="9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3200" b="1"/>
                <a:t>爱</a:t>
              </a: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11417" y="6367"/>
              <a:ext cx="1574" cy="9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3200" b="1"/>
                <a:t>家人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椭圆 52"/>
          <p:cNvSpPr/>
          <p:nvPr/>
        </p:nvSpPr>
        <p:spPr>
          <a:xfrm>
            <a:off x="4226580" y="2022264"/>
            <a:ext cx="1875836" cy="1875836"/>
          </a:xfrm>
          <a:prstGeom prst="ellipse">
            <a:avLst/>
          </a:prstGeom>
          <a:solidFill>
            <a:srgbClr val="F3C301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5837697" y="2326722"/>
            <a:ext cx="1875836" cy="1875836"/>
          </a:xfrm>
          <a:prstGeom prst="ellipse">
            <a:avLst/>
          </a:prstGeom>
          <a:solidFill>
            <a:srgbClr val="F3C301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3143260" y="2235444"/>
            <a:ext cx="1920268" cy="1920268"/>
          </a:xfrm>
          <a:prstGeom prst="ellipse">
            <a:avLst/>
          </a:prstGeom>
          <a:solidFill>
            <a:srgbClr val="00C3D9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8800" b="1" dirty="0" smtClean="0">
                <a:latin typeface="楷体" panose="02010609060101010101" charset="-122"/>
                <a:ea typeface="楷体" panose="02010609060101010101" charset="-122"/>
              </a:rPr>
              <a:t>谢</a:t>
            </a:r>
          </a:p>
        </p:txBody>
      </p:sp>
      <p:sp>
        <p:nvSpPr>
          <p:cNvPr id="19" name="椭圆 18"/>
          <p:cNvSpPr/>
          <p:nvPr/>
        </p:nvSpPr>
        <p:spPr>
          <a:xfrm>
            <a:off x="4608300" y="1470975"/>
            <a:ext cx="1920268" cy="1920268"/>
          </a:xfrm>
          <a:prstGeom prst="ellipse">
            <a:avLst/>
          </a:prstGeom>
          <a:solidFill>
            <a:srgbClr val="028985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8800" b="1" dirty="0" smtClean="0">
                <a:latin typeface="楷体" panose="02010609060101010101" charset="-122"/>
                <a:ea typeface="楷体" panose="02010609060101010101" charset="-122"/>
              </a:rPr>
              <a:t>谢</a:t>
            </a:r>
          </a:p>
        </p:txBody>
      </p:sp>
      <p:sp>
        <p:nvSpPr>
          <p:cNvPr id="20" name="椭圆 19"/>
          <p:cNvSpPr/>
          <p:nvPr/>
        </p:nvSpPr>
        <p:spPr>
          <a:xfrm>
            <a:off x="5696111" y="2814248"/>
            <a:ext cx="1920268" cy="1920268"/>
          </a:xfrm>
          <a:prstGeom prst="ellipse">
            <a:avLst/>
          </a:prstGeom>
          <a:solidFill>
            <a:srgbClr val="E94E60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8800" b="1" dirty="0" smtClean="0">
                <a:latin typeface="楷体" panose="02010609060101010101" charset="-122"/>
                <a:ea typeface="楷体" panose="02010609060101010101" charset="-122"/>
              </a:rPr>
              <a:t>观</a:t>
            </a:r>
          </a:p>
        </p:txBody>
      </p:sp>
      <p:sp>
        <p:nvSpPr>
          <p:cNvPr id="21" name="椭圆 20"/>
          <p:cNvSpPr/>
          <p:nvPr/>
        </p:nvSpPr>
        <p:spPr>
          <a:xfrm>
            <a:off x="7082671" y="1939755"/>
            <a:ext cx="1920268" cy="1920268"/>
          </a:xfrm>
          <a:prstGeom prst="ellipse">
            <a:avLst/>
          </a:prstGeom>
          <a:solidFill>
            <a:srgbClr val="DE6E00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8800" b="1" dirty="0" smtClean="0">
                <a:latin typeface="楷体" panose="02010609060101010101" charset="-122"/>
                <a:ea typeface="楷体" panose="02010609060101010101" charset="-122"/>
              </a:rPr>
              <a:t>看</a:t>
            </a:r>
          </a:p>
        </p:txBody>
      </p:sp>
      <p:sp>
        <p:nvSpPr>
          <p:cNvPr id="22" name="椭圆 21"/>
          <p:cNvSpPr/>
          <p:nvPr/>
        </p:nvSpPr>
        <p:spPr>
          <a:xfrm>
            <a:off x="7302079" y="1368566"/>
            <a:ext cx="330428" cy="330428"/>
          </a:xfrm>
          <a:prstGeom prst="ellipse">
            <a:avLst/>
          </a:prstGeom>
          <a:solidFill>
            <a:srgbClr val="4CC7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7359400" y="4600898"/>
            <a:ext cx="546214" cy="546214"/>
          </a:xfrm>
          <a:prstGeom prst="ellipse">
            <a:avLst/>
          </a:prstGeom>
          <a:solidFill>
            <a:srgbClr val="01D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3776548" y="1399079"/>
            <a:ext cx="394156" cy="394156"/>
          </a:xfrm>
          <a:prstGeom prst="ellipse">
            <a:avLst/>
          </a:prstGeom>
          <a:solidFill>
            <a:srgbClr val="E94E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4847400" y="4525135"/>
            <a:ext cx="432256" cy="432256"/>
          </a:xfrm>
          <a:prstGeom prst="ellipse">
            <a:avLst/>
          </a:prstGeom>
          <a:solidFill>
            <a:srgbClr val="DE6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7" name="椭圆 26"/>
          <p:cNvSpPr/>
          <p:nvPr/>
        </p:nvSpPr>
        <p:spPr>
          <a:xfrm flipH="1">
            <a:off x="2598770" y="2400341"/>
            <a:ext cx="228245" cy="228245"/>
          </a:xfrm>
          <a:prstGeom prst="ellipse">
            <a:avLst/>
          </a:prstGeom>
          <a:solidFill>
            <a:srgbClr val="DE6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8" name="椭圆 27"/>
          <p:cNvSpPr/>
          <p:nvPr/>
        </p:nvSpPr>
        <p:spPr>
          <a:xfrm flipH="1">
            <a:off x="2279270" y="1533258"/>
            <a:ext cx="93232" cy="93232"/>
          </a:xfrm>
          <a:prstGeom prst="ellipse">
            <a:avLst/>
          </a:prstGeom>
          <a:solidFill>
            <a:srgbClr val="0289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9" name="椭圆 28"/>
          <p:cNvSpPr/>
          <p:nvPr/>
        </p:nvSpPr>
        <p:spPr>
          <a:xfrm flipH="1">
            <a:off x="1751750" y="2286015"/>
            <a:ext cx="93232" cy="93232"/>
          </a:xfrm>
          <a:prstGeom prst="ellipse">
            <a:avLst/>
          </a:prstGeom>
          <a:solidFill>
            <a:srgbClr val="F3C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3470884" y="4458192"/>
            <a:ext cx="394156" cy="394156"/>
          </a:xfrm>
          <a:prstGeom prst="ellipse">
            <a:avLst/>
          </a:prstGeom>
          <a:solidFill>
            <a:srgbClr val="F3C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3" name="椭圆 42"/>
          <p:cNvSpPr/>
          <p:nvPr/>
        </p:nvSpPr>
        <p:spPr>
          <a:xfrm flipH="1">
            <a:off x="2450874" y="3799595"/>
            <a:ext cx="228245" cy="228245"/>
          </a:xfrm>
          <a:prstGeom prst="ellipse">
            <a:avLst/>
          </a:prstGeom>
          <a:solidFill>
            <a:srgbClr val="E94E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4" name="椭圆 43"/>
          <p:cNvSpPr/>
          <p:nvPr/>
        </p:nvSpPr>
        <p:spPr>
          <a:xfrm flipH="1">
            <a:off x="1646086" y="3254951"/>
            <a:ext cx="93232" cy="93232"/>
          </a:xfrm>
          <a:prstGeom prst="ellipse">
            <a:avLst/>
          </a:prstGeom>
          <a:solidFill>
            <a:srgbClr val="01D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5" name="椭圆 44"/>
          <p:cNvSpPr/>
          <p:nvPr/>
        </p:nvSpPr>
        <p:spPr>
          <a:xfrm flipH="1">
            <a:off x="1892926" y="4401131"/>
            <a:ext cx="93232" cy="93232"/>
          </a:xfrm>
          <a:prstGeom prst="ellipse">
            <a:avLst/>
          </a:prstGeom>
          <a:solidFill>
            <a:srgbClr val="0289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6" name="椭圆 45"/>
          <p:cNvSpPr/>
          <p:nvPr/>
        </p:nvSpPr>
        <p:spPr>
          <a:xfrm flipH="1">
            <a:off x="9482336" y="2766377"/>
            <a:ext cx="228245" cy="228245"/>
          </a:xfrm>
          <a:prstGeom prst="ellipse">
            <a:avLst/>
          </a:prstGeom>
          <a:solidFill>
            <a:srgbClr val="F3C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7" name="椭圆 46"/>
          <p:cNvSpPr/>
          <p:nvPr/>
        </p:nvSpPr>
        <p:spPr>
          <a:xfrm flipH="1">
            <a:off x="9599880" y="1609791"/>
            <a:ext cx="93232" cy="93232"/>
          </a:xfrm>
          <a:prstGeom prst="ellipse">
            <a:avLst/>
          </a:prstGeom>
          <a:solidFill>
            <a:srgbClr val="DE6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8" name="椭圆 47"/>
          <p:cNvSpPr/>
          <p:nvPr/>
        </p:nvSpPr>
        <p:spPr>
          <a:xfrm flipH="1">
            <a:off x="10265008" y="2526655"/>
            <a:ext cx="93232" cy="93232"/>
          </a:xfrm>
          <a:prstGeom prst="ellipse">
            <a:avLst/>
          </a:prstGeom>
          <a:solidFill>
            <a:srgbClr val="0289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8663692" y="4383597"/>
            <a:ext cx="394156" cy="394156"/>
          </a:xfrm>
          <a:prstGeom prst="ellipse">
            <a:avLst/>
          </a:prstGeom>
          <a:solidFill>
            <a:srgbClr val="E94E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0" name="椭圆 49"/>
          <p:cNvSpPr/>
          <p:nvPr/>
        </p:nvSpPr>
        <p:spPr>
          <a:xfrm flipH="1">
            <a:off x="9404790" y="3749729"/>
            <a:ext cx="228245" cy="228245"/>
          </a:xfrm>
          <a:prstGeom prst="ellipse">
            <a:avLst/>
          </a:prstGeom>
          <a:solidFill>
            <a:srgbClr val="0289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1" name="椭圆 50"/>
          <p:cNvSpPr/>
          <p:nvPr/>
        </p:nvSpPr>
        <p:spPr>
          <a:xfrm flipH="1">
            <a:off x="10432228" y="3466716"/>
            <a:ext cx="93232" cy="93232"/>
          </a:xfrm>
          <a:prstGeom prst="ellipse">
            <a:avLst/>
          </a:prstGeom>
          <a:solidFill>
            <a:srgbClr val="E94E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2" name="椭圆 51"/>
          <p:cNvSpPr/>
          <p:nvPr/>
        </p:nvSpPr>
        <p:spPr>
          <a:xfrm flipH="1">
            <a:off x="10053327" y="4319568"/>
            <a:ext cx="128180" cy="128180"/>
          </a:xfrm>
          <a:prstGeom prst="ellipse">
            <a:avLst/>
          </a:prstGeom>
          <a:solidFill>
            <a:srgbClr val="F3C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bldLvl="0" animBg="1"/>
      <p:bldP spid="16" grpId="0" bldLvl="0" animBg="1"/>
      <p:bldP spid="17" grpId="0" bldLvl="0" animBg="1"/>
      <p:bldP spid="19" grpId="0" bldLvl="0" animBg="1"/>
      <p:bldP spid="20" grpId="0" bldLvl="0" animBg="1"/>
      <p:bldP spid="21" grpId="0" bldLvl="0" animBg="1"/>
      <p:bldP spid="22" grpId="0" bldLvl="0" animBg="1"/>
      <p:bldP spid="23" grpId="0" bldLvl="0" animBg="1"/>
      <p:bldP spid="25" grpId="0" bldLvl="0" animBg="1"/>
      <p:bldP spid="26" grpId="0" bldLvl="0" animBg="1"/>
      <p:bldP spid="27" grpId="0" bldLvl="0" animBg="1"/>
      <p:bldP spid="28" grpId="0" bldLvl="0" animBg="1"/>
      <p:bldP spid="29" grpId="0" bldLvl="0" animBg="1"/>
      <p:bldP spid="42" grpId="0" bldLvl="0" animBg="1"/>
      <p:bldP spid="43" grpId="0" bldLvl="0" animBg="1"/>
      <p:bldP spid="44" grpId="0" bldLvl="0" animBg="1"/>
      <p:bldP spid="45" grpId="0" bldLvl="0" animBg="1"/>
      <p:bldP spid="46" grpId="0" bldLvl="0" animBg="1"/>
      <p:bldP spid="47" grpId="0" bldLvl="0" animBg="1"/>
      <p:bldP spid="48" grpId="0" bldLvl="0" animBg="1"/>
      <p:bldP spid="49" grpId="0" bldLvl="0" animBg="1"/>
      <p:bldP spid="50" grpId="0" bldLvl="0" animBg="1"/>
      <p:bldP spid="51" grpId="0" bldLvl="0" animBg="1"/>
      <p:bldP spid="52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53358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86435" y="1647825"/>
            <a:ext cx="3519805" cy="7067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4000" b="1" dirty="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</a:rPr>
              <a:t>《让爱住我家》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5305425" y="1285875"/>
            <a:ext cx="6403340" cy="3823970"/>
            <a:chOff x="8355" y="2025"/>
            <a:chExt cx="10084" cy="6022"/>
          </a:xfrm>
        </p:grpSpPr>
        <p:sp>
          <p:nvSpPr>
            <p:cNvPr id="9" name="对角圆角矩形 8"/>
            <p:cNvSpPr/>
            <p:nvPr/>
          </p:nvSpPr>
          <p:spPr>
            <a:xfrm>
              <a:off x="8355" y="2025"/>
              <a:ext cx="10068" cy="6022"/>
            </a:xfrm>
            <a:prstGeom prst="round2Diag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8731" y="2231"/>
              <a:ext cx="9709" cy="518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3200" b="1" dirty="0">
                  <a:solidFill>
                    <a:schemeClr val="accent6">
                      <a:lumMod val="75000"/>
                    </a:schemeClr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我们的家人不仅爱着我们，爱着我们的家,还为家庭默默付出。在家人之间,你又发现了他们是怎样相亲相爱的呢?接下来,跟老师一起学习“相亲相爱一家人”。</a:t>
              </a: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1802167" y="594804"/>
            <a:ext cx="19264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7FDF1"/>
                </a:solidFill>
              </a:rPr>
              <a:t>https://www.ypppt.com/</a:t>
            </a:r>
            <a:endParaRPr lang="zh-CN" altLang="en-US" sz="1200" dirty="0">
              <a:solidFill>
                <a:srgbClr val="F7FDF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15"/>
          <a:stretch>
            <a:fillRect/>
          </a:stretch>
        </p:blipFill>
        <p:spPr>
          <a:xfrm>
            <a:off x="1367155" y="1071245"/>
            <a:ext cx="3422650" cy="306832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6903720" y="1966595"/>
            <a:ext cx="4474210" cy="829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4800" b="1">
                <a:solidFill>
                  <a:srgbClr val="C00000"/>
                </a:solidFill>
              </a:rPr>
              <a:t>(1)给奶奶梳头。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992505" y="4605655"/>
            <a:ext cx="6031230" cy="687070"/>
            <a:chOff x="1563" y="7253"/>
            <a:chExt cx="9498" cy="1082"/>
          </a:xfrm>
        </p:grpSpPr>
        <p:sp>
          <p:nvSpPr>
            <p:cNvPr id="6" name="圆角矩形 5"/>
            <p:cNvSpPr/>
            <p:nvPr/>
          </p:nvSpPr>
          <p:spPr>
            <a:xfrm>
              <a:off x="1563" y="7253"/>
              <a:ext cx="9499" cy="1082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611" y="7330"/>
              <a:ext cx="8989" cy="91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zh-CN" altLang="en-US" sz="3200" dirty="0"/>
                <a:t>你看到了什么?感受到了什么?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6941820" y="1973580"/>
            <a:ext cx="4474210" cy="829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4800" b="1">
                <a:solidFill>
                  <a:srgbClr val="C00000"/>
                </a:solidFill>
                <a:sym typeface="+mn-ea"/>
              </a:rPr>
              <a:t>(2)逛菜市场。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045"/>
          <a:stretch>
            <a:fillRect/>
          </a:stretch>
        </p:blipFill>
        <p:spPr>
          <a:xfrm>
            <a:off x="1132205" y="1165225"/>
            <a:ext cx="3041650" cy="2640330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775970" y="4222115"/>
            <a:ext cx="6610985" cy="687070"/>
            <a:chOff x="1222" y="6649"/>
            <a:chExt cx="10411" cy="1082"/>
          </a:xfrm>
        </p:grpSpPr>
        <p:sp>
          <p:nvSpPr>
            <p:cNvPr id="8" name="圆角矩形 7"/>
            <p:cNvSpPr/>
            <p:nvPr/>
          </p:nvSpPr>
          <p:spPr>
            <a:xfrm>
              <a:off x="1222" y="6649"/>
              <a:ext cx="9499" cy="1082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1663" y="6812"/>
              <a:ext cx="9970" cy="91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zh-CN" altLang="en-US" sz="3200"/>
                <a:t>这幅图片描绘了什么情景?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6941820" y="1973580"/>
            <a:ext cx="4474210" cy="829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4800" b="1">
                <a:solidFill>
                  <a:srgbClr val="C00000"/>
                </a:solidFill>
                <a:sym typeface="+mn-ea"/>
              </a:rPr>
              <a:t>(3)照顾妈妈。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1220" y="1276985"/>
            <a:ext cx="3471545" cy="2587625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782320" y="4301490"/>
            <a:ext cx="6419850" cy="687070"/>
            <a:chOff x="1232" y="6774"/>
            <a:chExt cx="10110" cy="1082"/>
          </a:xfrm>
        </p:grpSpPr>
        <p:sp>
          <p:nvSpPr>
            <p:cNvPr id="8" name="圆角矩形 7"/>
            <p:cNvSpPr/>
            <p:nvPr/>
          </p:nvSpPr>
          <p:spPr>
            <a:xfrm>
              <a:off x="1232" y="6774"/>
              <a:ext cx="10111" cy="1082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1232" y="6774"/>
              <a:ext cx="10111" cy="91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zh-CN" altLang="en-US" sz="3200"/>
                <a:t>图中的妈妈怎么了?爸爸在做什么?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1090" y="1351280"/>
            <a:ext cx="3000375" cy="259080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6942455" y="1944370"/>
            <a:ext cx="4474210" cy="829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4800" b="1">
                <a:solidFill>
                  <a:srgbClr val="C00000"/>
                </a:solidFill>
                <a:sym typeface="+mn-ea"/>
              </a:rPr>
              <a:t>(4)收包裹。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973455" y="4351655"/>
            <a:ext cx="10443210" cy="1158240"/>
            <a:chOff x="1533" y="6853"/>
            <a:chExt cx="16446" cy="1824"/>
          </a:xfrm>
        </p:grpSpPr>
        <p:sp>
          <p:nvSpPr>
            <p:cNvPr id="8" name="圆角矩形 7"/>
            <p:cNvSpPr/>
            <p:nvPr/>
          </p:nvSpPr>
          <p:spPr>
            <a:xfrm>
              <a:off x="1533" y="6853"/>
              <a:ext cx="16446" cy="1824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734" y="6853"/>
              <a:ext cx="16044" cy="16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zh-CN" altLang="en-US" sz="3200"/>
                <a:t>在这幅图中,在外地工作的爸爸给家人寄来了包裹。猜一猜,包裹中可能会是什么?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07365" y="582930"/>
            <a:ext cx="10913110" cy="1076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200" b="1" dirty="0"/>
              <a:t>你们一家人是怎么相互关爱的?和大家说说你们家日常生活中的温情点滴。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507365" y="2009775"/>
            <a:ext cx="3416300" cy="3584575"/>
            <a:chOff x="1231" y="3098"/>
            <a:chExt cx="5380" cy="5645"/>
          </a:xfrm>
        </p:grpSpPr>
        <p:sp>
          <p:nvSpPr>
            <p:cNvPr id="3" name="文本框 2"/>
            <p:cNvSpPr txBox="1"/>
            <p:nvPr/>
          </p:nvSpPr>
          <p:spPr>
            <a:xfrm>
              <a:off x="1376" y="7437"/>
              <a:ext cx="5090" cy="13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zh-CN" altLang="en-US" sz="2400" b="1" dirty="0">
                  <a:solidFill>
                    <a:schemeClr val="accent2"/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奶奶生病了,爸爸会请假带她去看病,照顾她。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231" y="3098"/>
              <a:ext cx="5380" cy="4171"/>
            </a:xfrm>
            <a:prstGeom prst="rect">
              <a:avLst/>
            </a:prstGeom>
          </p:spPr>
        </p:pic>
      </p:grpSp>
      <p:grpSp>
        <p:nvGrpSpPr>
          <p:cNvPr id="13" name="组合 12"/>
          <p:cNvGrpSpPr/>
          <p:nvPr/>
        </p:nvGrpSpPr>
        <p:grpSpPr>
          <a:xfrm>
            <a:off x="4474845" y="2009775"/>
            <a:ext cx="3442335" cy="3585210"/>
            <a:chOff x="7680" y="3098"/>
            <a:chExt cx="5421" cy="5646"/>
          </a:xfrm>
        </p:grpSpPr>
        <p:sp>
          <p:nvSpPr>
            <p:cNvPr id="4" name="文本框 3"/>
            <p:cNvSpPr txBox="1"/>
            <p:nvPr/>
          </p:nvSpPr>
          <p:spPr>
            <a:xfrm>
              <a:off x="7680" y="7437"/>
              <a:ext cx="5411" cy="13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zh-CN" altLang="en-US" sz="2400" b="1" dirty="0">
                  <a:solidFill>
                    <a:schemeClr val="accent2"/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爸爸的胃不好,妈妈会经常煲养胃的汤给爸爸喝。</a:t>
              </a:r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680" y="3098"/>
              <a:ext cx="5421" cy="4170"/>
            </a:xfrm>
            <a:prstGeom prst="rect">
              <a:avLst/>
            </a:prstGeom>
          </p:spPr>
        </p:pic>
      </p:grpSp>
      <p:grpSp>
        <p:nvGrpSpPr>
          <p:cNvPr id="14" name="组合 13"/>
          <p:cNvGrpSpPr/>
          <p:nvPr/>
        </p:nvGrpSpPr>
        <p:grpSpPr>
          <a:xfrm>
            <a:off x="8467725" y="2009775"/>
            <a:ext cx="3454400" cy="3600450"/>
            <a:chOff x="13767" y="3074"/>
            <a:chExt cx="5440" cy="5670"/>
          </a:xfrm>
        </p:grpSpPr>
        <p:sp>
          <p:nvSpPr>
            <p:cNvPr id="5" name="文本框 4"/>
            <p:cNvSpPr txBox="1"/>
            <p:nvPr/>
          </p:nvSpPr>
          <p:spPr>
            <a:xfrm>
              <a:off x="13984" y="7437"/>
              <a:ext cx="5223" cy="13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l">
                <a:buClrTx/>
                <a:buSzTx/>
                <a:buFontTx/>
              </a:pPr>
              <a:r>
                <a:rPr lang="zh-CN" altLang="en-US" sz="2400" b="1" dirty="0">
                  <a:solidFill>
                    <a:schemeClr val="accent2"/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这是,妈妈说这件毛衣又好看又暖和。</a:t>
              </a:r>
            </a:p>
          </p:txBody>
        </p:sp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3767" y="3074"/>
              <a:ext cx="5433" cy="4195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280" y="1511300"/>
            <a:ext cx="3080385" cy="3263265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4667250" y="1795145"/>
            <a:ext cx="7056120" cy="2366010"/>
            <a:chOff x="7690" y="2826"/>
            <a:chExt cx="11112" cy="3726"/>
          </a:xfrm>
        </p:grpSpPr>
        <p:sp>
          <p:nvSpPr>
            <p:cNvPr id="5" name="圆角矩形 4"/>
            <p:cNvSpPr/>
            <p:nvPr/>
          </p:nvSpPr>
          <p:spPr>
            <a:xfrm>
              <a:off x="7690" y="2826"/>
              <a:ext cx="11113" cy="3727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8032" y="2826"/>
              <a:ext cx="10430" cy="309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ct val="190000"/>
                </a:lnSpc>
              </a:pPr>
              <a:r>
                <a:rPr lang="zh-CN" altLang="en-US" sz="3200" dirty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他自觉完成自己的作业,没有去打扰爸爸妈妈,不让爸爸妈妈操心。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615" y="1547495"/>
            <a:ext cx="3253740" cy="3020695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4595495" y="1693545"/>
            <a:ext cx="7363460" cy="2552700"/>
            <a:chOff x="7237" y="2667"/>
            <a:chExt cx="11596" cy="4020"/>
          </a:xfrm>
        </p:grpSpPr>
        <p:sp>
          <p:nvSpPr>
            <p:cNvPr id="5" name="圆角矩形 4"/>
            <p:cNvSpPr/>
            <p:nvPr/>
          </p:nvSpPr>
          <p:spPr>
            <a:xfrm>
              <a:off x="7237" y="2667"/>
              <a:ext cx="11113" cy="4020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7469" y="2667"/>
              <a:ext cx="11364" cy="402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zh-CN" altLang="en-US" sz="3200" dirty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陪伴也是一种爱。特别是家中的老人，他们有的和我们住在一起,有的则住得较远，与儿孙的分离常常会让他们觉得孤单。大家有空常去看看家中的老人，陪陪他们，让他们感受到儿孙的关爱。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706</Words>
  <Application>Microsoft Office PowerPoint</Application>
  <PresentationFormat>宽屏</PresentationFormat>
  <Paragraphs>51</Paragraphs>
  <Slides>19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19</vt:i4>
      </vt:variant>
    </vt:vector>
  </HeadingPairs>
  <TitlesOfParts>
    <vt:vector size="31" baseType="lpstr">
      <vt:lpstr>Meiryo</vt:lpstr>
      <vt:lpstr>黑体</vt:lpstr>
      <vt:lpstr>楷体</vt:lpstr>
      <vt:lpstr>宋体</vt:lpstr>
      <vt:lpstr>微软雅黑</vt:lpstr>
      <vt:lpstr>幼圆</vt:lpstr>
      <vt:lpstr>Arial</vt:lpstr>
      <vt:lpstr>Calibri</vt:lpstr>
      <vt:lpstr>Calibri Light</vt:lpstr>
      <vt:lpstr>Times New Roman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66</cp:revision>
  <dcterms:created xsi:type="dcterms:W3CDTF">2020-05-18T00:36:00Z</dcterms:created>
  <dcterms:modified xsi:type="dcterms:W3CDTF">2022-03-13T11:28:39Z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