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1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8" r:id="rId4"/>
    <p:sldId id="305" r:id="rId5"/>
    <p:sldId id="306" r:id="rId6"/>
    <p:sldId id="307" r:id="rId7"/>
    <p:sldId id="308" r:id="rId8"/>
    <p:sldId id="301" r:id="rId9"/>
    <p:sldId id="309" r:id="rId10"/>
    <p:sldId id="315" r:id="rId11"/>
    <p:sldId id="326" r:id="rId12"/>
    <p:sldId id="313" r:id="rId13"/>
    <p:sldId id="314" r:id="rId14"/>
    <p:sldId id="312" r:id="rId15"/>
    <p:sldId id="327" r:id="rId16"/>
    <p:sldId id="274" r:id="rId17"/>
    <p:sldId id="318" r:id="rId18"/>
    <p:sldId id="320" r:id="rId19"/>
    <p:sldId id="321" r:id="rId20"/>
    <p:sldId id="322" r:id="rId21"/>
    <p:sldId id="323" r:id="rId22"/>
    <p:sldId id="325" r:id="rId23"/>
    <p:sldId id="304" r:id="rId24"/>
    <p:sldId id="257" r:id="rId25"/>
    <p:sldId id="328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="" xmlns:p1710="http://schemas.microsoft.com/office/powerpoint/2017/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0A60C-DFED-478D-AAD6-C09278ED2B56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64B7F-7175-49D1-9EE5-5BEB00972B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672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64B7F-7175-49D1-9EE5-5BEB00972BD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268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7392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742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47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512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90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583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43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6067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828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938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492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155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49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67.xml"/><Relationship Id="rId7" Type="http://schemas.openxmlformats.org/officeDocument/2006/relationships/image" Target="../media/image1.png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7" Type="http://schemas.openxmlformats.org/officeDocument/2006/relationships/image" Target="../media/image16.jpeg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image" Target="../media/image2.png"/><Relationship Id="rId5" Type="http://schemas.openxmlformats.org/officeDocument/2006/relationships/image" Target="../media/image15.jpeg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0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10" Type="http://schemas.openxmlformats.org/officeDocument/2006/relationships/image" Target="../media/image11.png"/><Relationship Id="rId4" Type="http://schemas.openxmlformats.org/officeDocument/2006/relationships/tags" Target="../tags/tag106.xml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11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tags" Target="../tags/tag114.xml"/><Relationship Id="rId11" Type="http://schemas.openxmlformats.org/officeDocument/2006/relationships/image" Target="../media/image13.png"/><Relationship Id="rId5" Type="http://schemas.openxmlformats.org/officeDocument/2006/relationships/tags" Target="../tags/tag113.xml"/><Relationship Id="rId10" Type="http://schemas.openxmlformats.org/officeDocument/2006/relationships/image" Target="../media/image14.png"/><Relationship Id="rId4" Type="http://schemas.openxmlformats.org/officeDocument/2006/relationships/tags" Target="../tags/tag112.xml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1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10" Type="http://schemas.openxmlformats.org/officeDocument/2006/relationships/image" Target="../media/image14.png"/><Relationship Id="rId4" Type="http://schemas.openxmlformats.org/officeDocument/2006/relationships/tags" Target="../tags/tag118.xml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28.xml"/><Relationship Id="rId13" Type="http://schemas.openxmlformats.org/officeDocument/2006/relationships/tags" Target="../tags/tag133.xml"/><Relationship Id="rId18" Type="http://schemas.openxmlformats.org/officeDocument/2006/relationships/image" Target="../media/image18.png"/><Relationship Id="rId3" Type="http://schemas.openxmlformats.org/officeDocument/2006/relationships/tags" Target="../tags/tag123.xml"/><Relationship Id="rId7" Type="http://schemas.openxmlformats.org/officeDocument/2006/relationships/tags" Target="../tags/tag127.xml"/><Relationship Id="rId12" Type="http://schemas.openxmlformats.org/officeDocument/2006/relationships/tags" Target="../tags/tag132.xml"/><Relationship Id="rId17" Type="http://schemas.openxmlformats.org/officeDocument/2006/relationships/image" Target="../media/image17.png"/><Relationship Id="rId2" Type="http://schemas.openxmlformats.org/officeDocument/2006/relationships/tags" Target="../tags/tag122.xml"/><Relationship Id="rId16" Type="http://schemas.openxmlformats.org/officeDocument/2006/relationships/image" Target="../media/image2.png"/><Relationship Id="rId20" Type="http://schemas.openxmlformats.org/officeDocument/2006/relationships/image" Target="../media/image20.png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11" Type="http://schemas.openxmlformats.org/officeDocument/2006/relationships/tags" Target="../tags/tag131.xml"/><Relationship Id="rId5" Type="http://schemas.openxmlformats.org/officeDocument/2006/relationships/tags" Target="../tags/tag125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130.xml"/><Relationship Id="rId19" Type="http://schemas.openxmlformats.org/officeDocument/2006/relationships/image" Target="../media/image19.png"/><Relationship Id="rId4" Type="http://schemas.openxmlformats.org/officeDocument/2006/relationships/tags" Target="../tags/tag124.xml"/><Relationship Id="rId9" Type="http://schemas.openxmlformats.org/officeDocument/2006/relationships/tags" Target="../tags/tag129.xml"/><Relationship Id="rId14" Type="http://schemas.openxmlformats.org/officeDocument/2006/relationships/tags" Target="../tags/tag1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40.xml"/><Relationship Id="rId7" Type="http://schemas.openxmlformats.org/officeDocument/2006/relationships/image" Target="../media/image9.png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144.xml"/><Relationship Id="rId7" Type="http://schemas.openxmlformats.org/officeDocument/2006/relationships/image" Target="../media/image2.png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9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149.xml"/><Relationship Id="rId7" Type="http://schemas.openxmlformats.org/officeDocument/2006/relationships/image" Target="../media/image2.png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9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154.xml"/><Relationship Id="rId7" Type="http://schemas.openxmlformats.org/officeDocument/2006/relationships/image" Target="../media/image2.png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9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5" Type="http://schemas.openxmlformats.org/officeDocument/2006/relationships/image" Target="../media/image4.gif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159.xml"/><Relationship Id="rId7" Type="http://schemas.openxmlformats.org/officeDocument/2006/relationships/image" Target="../media/image2.png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9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69.xml"/><Relationship Id="rId13" Type="http://schemas.openxmlformats.org/officeDocument/2006/relationships/tags" Target="../tags/tag174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64.xml"/><Relationship Id="rId7" Type="http://schemas.openxmlformats.org/officeDocument/2006/relationships/tags" Target="../tags/tag168.xml"/><Relationship Id="rId12" Type="http://schemas.openxmlformats.org/officeDocument/2006/relationships/tags" Target="../tags/tag173.xml"/><Relationship Id="rId17" Type="http://schemas.openxmlformats.org/officeDocument/2006/relationships/tags" Target="../tags/tag178.xml"/><Relationship Id="rId2" Type="http://schemas.openxmlformats.org/officeDocument/2006/relationships/tags" Target="../tags/tag163.xml"/><Relationship Id="rId16" Type="http://schemas.openxmlformats.org/officeDocument/2006/relationships/tags" Target="../tags/tag177.xml"/><Relationship Id="rId20" Type="http://schemas.openxmlformats.org/officeDocument/2006/relationships/image" Target="../media/image9.png"/><Relationship Id="rId1" Type="http://schemas.openxmlformats.org/officeDocument/2006/relationships/tags" Target="../tags/tag162.xml"/><Relationship Id="rId6" Type="http://schemas.openxmlformats.org/officeDocument/2006/relationships/tags" Target="../tags/tag167.xml"/><Relationship Id="rId11" Type="http://schemas.openxmlformats.org/officeDocument/2006/relationships/tags" Target="../tags/tag172.xml"/><Relationship Id="rId5" Type="http://schemas.openxmlformats.org/officeDocument/2006/relationships/tags" Target="../tags/tag166.xml"/><Relationship Id="rId15" Type="http://schemas.openxmlformats.org/officeDocument/2006/relationships/tags" Target="../tags/tag176.xml"/><Relationship Id="rId10" Type="http://schemas.openxmlformats.org/officeDocument/2006/relationships/tags" Target="../tags/tag171.xml"/><Relationship Id="rId19" Type="http://schemas.openxmlformats.org/officeDocument/2006/relationships/image" Target="../media/image2.png"/><Relationship Id="rId4" Type="http://schemas.openxmlformats.org/officeDocument/2006/relationships/tags" Target="../tags/tag165.xml"/><Relationship Id="rId9" Type="http://schemas.openxmlformats.org/officeDocument/2006/relationships/tags" Target="../tags/tag170.xml"/><Relationship Id="rId14" Type="http://schemas.openxmlformats.org/officeDocument/2006/relationships/tags" Target="../tags/tag17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tags" Target="../tags/tag181.xml"/><Relationship Id="rId7" Type="http://schemas.openxmlformats.org/officeDocument/2006/relationships/image" Target="../media/image25.png"/><Relationship Id="rId2" Type="http://schemas.openxmlformats.org/officeDocument/2006/relationships/tags" Target="../tags/tag180.xml"/><Relationship Id="rId1" Type="http://schemas.openxmlformats.org/officeDocument/2006/relationships/tags" Target="../tags/tag179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185.xml"/><Relationship Id="rId7" Type="http://schemas.openxmlformats.org/officeDocument/2006/relationships/image" Target="../media/image2.png"/><Relationship Id="rId2" Type="http://schemas.openxmlformats.org/officeDocument/2006/relationships/tags" Target="../tags/tag184.xml"/><Relationship Id="rId1" Type="http://schemas.openxmlformats.org/officeDocument/2006/relationships/tags" Target="../tags/tag183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8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7" Type="http://schemas.openxmlformats.org/officeDocument/2006/relationships/image" Target="../media/image6.png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image" Target="../media/image5.gif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image" Target="../media/image7.gi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image" Target="../media/image8.gif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8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87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3.png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11" Type="http://schemas.openxmlformats.org/officeDocument/2006/relationships/image" Target="../media/image12.png"/><Relationship Id="rId5" Type="http://schemas.openxmlformats.org/officeDocument/2006/relationships/tags" Target="../tags/tag89.xml"/><Relationship Id="rId10" Type="http://schemas.openxmlformats.org/officeDocument/2006/relationships/image" Target="../media/image11.png"/><Relationship Id="rId4" Type="http://schemas.openxmlformats.org/officeDocument/2006/relationships/tags" Target="../tags/tag88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9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10" Type="http://schemas.openxmlformats.org/officeDocument/2006/relationships/image" Target="../media/image14.png"/><Relationship Id="rId4" Type="http://schemas.openxmlformats.org/officeDocument/2006/relationships/tags" Target="../tags/tag94.xml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8922c0ef5cf2d9445533006c81a2b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611" y="520857"/>
            <a:ext cx="11297875" cy="62088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06927" y="520857"/>
            <a:ext cx="5002213" cy="154997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2132841" y="1954318"/>
            <a:ext cx="7627100" cy="2446824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6000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600" b="1" dirty="0">
                <a:solidFill>
                  <a:srgbClr val="E8547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可爱的动</a:t>
            </a:r>
            <a:r>
              <a:rPr lang="zh-CN" altLang="en-US" sz="6600" b="1" dirty="0" smtClean="0">
                <a:solidFill>
                  <a:srgbClr val="E8547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物</a:t>
            </a:r>
            <a:endParaRPr lang="en-US" altLang="zh-CN" sz="6600" b="1" dirty="0" smtClean="0">
              <a:solidFill>
                <a:srgbClr val="E8547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E8547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第</a:t>
            </a:r>
            <a:r>
              <a:rPr lang="en-US" altLang="zh-CN" sz="3600" b="1" dirty="0" smtClean="0">
                <a:solidFill>
                  <a:srgbClr val="E8547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2</a:t>
            </a:r>
            <a:r>
              <a:rPr lang="zh-CN" altLang="en-US" sz="3600" b="1" dirty="0" smtClean="0">
                <a:solidFill>
                  <a:srgbClr val="E8547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课时</a:t>
            </a:r>
            <a:endParaRPr lang="en-US" altLang="zh-CN" sz="3600" b="1" dirty="0">
              <a:solidFill>
                <a:srgbClr val="E8547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05749" y="5360219"/>
            <a:ext cx="5508059" cy="1369511"/>
          </a:xfrm>
          <a:prstGeom prst="rect">
            <a:avLst/>
          </a:prstGeom>
        </p:spPr>
      </p:pic>
      <p:sp>
        <p:nvSpPr>
          <p:cNvPr id="10" name="TextBox 5"/>
          <p:cNvSpPr txBox="1"/>
          <p:nvPr>
            <p:custDataLst>
              <p:tags r:id="rId5"/>
            </p:custDataLst>
          </p:nvPr>
        </p:nvSpPr>
        <p:spPr>
          <a:xfrm>
            <a:off x="3410417" y="351580"/>
            <a:ext cx="4698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统编版</a:t>
            </a:r>
            <a:r>
              <a:rPr lang="en-US" altLang="zh-CN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道德与法治</a:t>
            </a:r>
            <a:r>
              <a:rPr lang="en-US" altLang="zh-CN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一年级下册第二单元第七课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23651" y="476374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1166" y="2133928"/>
            <a:ext cx="5873087" cy="391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55915" y="2133928"/>
            <a:ext cx="5002212" cy="3851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482143" y="1390796"/>
            <a:ext cx="3227717" cy="707886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我是小法官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2552" y="2013591"/>
            <a:ext cx="3760193" cy="3830779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6400554" y="3429001"/>
            <a:ext cx="36068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不乱投喂食物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守规则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才是</a:t>
            </a:r>
            <a:r>
              <a:rPr lang="zh-CN" altLang="en-US" sz="3200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真喜欢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4553" y="2378306"/>
            <a:ext cx="3760193" cy="3396303"/>
          </a:xfrm>
          <a:prstGeom prst="rect">
            <a:avLst/>
          </a:prstGeom>
        </p:spPr>
      </p:pic>
      <p:sp>
        <p:nvSpPr>
          <p:cNvPr id="20" name="iconfont-10043-4933158"/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5115120" y="5062958"/>
            <a:ext cx="609685" cy="609685"/>
          </a:xfrm>
          <a:custGeom>
            <a:avLst/>
            <a:gdLst>
              <a:gd name="T0" fmla="*/ 5548 w 5548"/>
              <a:gd name="T1" fmla="*/ 578 h 5548"/>
              <a:gd name="T2" fmla="*/ 4970 w 5548"/>
              <a:gd name="T3" fmla="*/ 0 h 5548"/>
              <a:gd name="T4" fmla="*/ 2774 w 5548"/>
              <a:gd name="T5" fmla="*/ 2195 h 5548"/>
              <a:gd name="T6" fmla="*/ 578 w 5548"/>
              <a:gd name="T7" fmla="*/ 0 h 5548"/>
              <a:gd name="T8" fmla="*/ 0 w 5548"/>
              <a:gd name="T9" fmla="*/ 578 h 5548"/>
              <a:gd name="T10" fmla="*/ 2195 w 5548"/>
              <a:gd name="T11" fmla="*/ 2774 h 5548"/>
              <a:gd name="T12" fmla="*/ 0 w 5548"/>
              <a:gd name="T13" fmla="*/ 4970 h 5548"/>
              <a:gd name="T14" fmla="*/ 578 w 5548"/>
              <a:gd name="T15" fmla="*/ 5548 h 5548"/>
              <a:gd name="T16" fmla="*/ 2774 w 5548"/>
              <a:gd name="T17" fmla="*/ 3353 h 5548"/>
              <a:gd name="T18" fmla="*/ 4970 w 5548"/>
              <a:gd name="T19" fmla="*/ 5548 h 5548"/>
              <a:gd name="T20" fmla="*/ 5548 w 5548"/>
              <a:gd name="T21" fmla="*/ 4970 h 5548"/>
              <a:gd name="T22" fmla="*/ 3353 w 5548"/>
              <a:gd name="T23" fmla="*/ 2774 h 5548"/>
              <a:gd name="T24" fmla="*/ 5548 w 5548"/>
              <a:gd name="T25" fmla="*/ 578 h 5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548" h="5548">
                <a:moveTo>
                  <a:pt x="5548" y="578"/>
                </a:moveTo>
                <a:lnTo>
                  <a:pt x="4970" y="0"/>
                </a:lnTo>
                <a:lnTo>
                  <a:pt x="2774" y="2195"/>
                </a:lnTo>
                <a:lnTo>
                  <a:pt x="578" y="0"/>
                </a:lnTo>
                <a:lnTo>
                  <a:pt x="0" y="578"/>
                </a:lnTo>
                <a:lnTo>
                  <a:pt x="2195" y="2774"/>
                </a:lnTo>
                <a:lnTo>
                  <a:pt x="0" y="4970"/>
                </a:lnTo>
                <a:lnTo>
                  <a:pt x="578" y="5548"/>
                </a:lnTo>
                <a:lnTo>
                  <a:pt x="2774" y="3353"/>
                </a:lnTo>
                <a:lnTo>
                  <a:pt x="4970" y="5548"/>
                </a:lnTo>
                <a:lnTo>
                  <a:pt x="5548" y="4970"/>
                </a:lnTo>
                <a:lnTo>
                  <a:pt x="3353" y="2774"/>
                </a:lnTo>
                <a:lnTo>
                  <a:pt x="5548" y="57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482143" y="1390796"/>
            <a:ext cx="3227717" cy="707886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我是小法官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2552" y="2013591"/>
            <a:ext cx="3760193" cy="3830779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6383550" y="3493297"/>
            <a:ext cx="36068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了解生活习性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负责任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才是</a:t>
            </a:r>
            <a:r>
              <a:rPr lang="zh-CN" altLang="en-US" sz="3200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真喜欢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5183" y="2381569"/>
            <a:ext cx="3606895" cy="3366144"/>
          </a:xfrm>
          <a:prstGeom prst="rect">
            <a:avLst/>
          </a:prstGeom>
        </p:spPr>
      </p:pic>
      <p:sp>
        <p:nvSpPr>
          <p:cNvPr id="20" name="iconfont-10043-4933158"/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5068787" y="4987543"/>
            <a:ext cx="609685" cy="609685"/>
          </a:xfrm>
          <a:custGeom>
            <a:avLst/>
            <a:gdLst>
              <a:gd name="T0" fmla="*/ 5548 w 5548"/>
              <a:gd name="T1" fmla="*/ 578 h 5548"/>
              <a:gd name="T2" fmla="*/ 4970 w 5548"/>
              <a:gd name="T3" fmla="*/ 0 h 5548"/>
              <a:gd name="T4" fmla="*/ 2774 w 5548"/>
              <a:gd name="T5" fmla="*/ 2195 h 5548"/>
              <a:gd name="T6" fmla="*/ 578 w 5548"/>
              <a:gd name="T7" fmla="*/ 0 h 5548"/>
              <a:gd name="T8" fmla="*/ 0 w 5548"/>
              <a:gd name="T9" fmla="*/ 578 h 5548"/>
              <a:gd name="T10" fmla="*/ 2195 w 5548"/>
              <a:gd name="T11" fmla="*/ 2774 h 5548"/>
              <a:gd name="T12" fmla="*/ 0 w 5548"/>
              <a:gd name="T13" fmla="*/ 4970 h 5548"/>
              <a:gd name="T14" fmla="*/ 578 w 5548"/>
              <a:gd name="T15" fmla="*/ 5548 h 5548"/>
              <a:gd name="T16" fmla="*/ 2774 w 5548"/>
              <a:gd name="T17" fmla="*/ 3353 h 5548"/>
              <a:gd name="T18" fmla="*/ 4970 w 5548"/>
              <a:gd name="T19" fmla="*/ 5548 h 5548"/>
              <a:gd name="T20" fmla="*/ 5548 w 5548"/>
              <a:gd name="T21" fmla="*/ 4970 h 5548"/>
              <a:gd name="T22" fmla="*/ 3353 w 5548"/>
              <a:gd name="T23" fmla="*/ 2774 h 5548"/>
              <a:gd name="T24" fmla="*/ 5548 w 5548"/>
              <a:gd name="T25" fmla="*/ 578 h 5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548" h="5548">
                <a:moveTo>
                  <a:pt x="5548" y="578"/>
                </a:moveTo>
                <a:lnTo>
                  <a:pt x="4970" y="0"/>
                </a:lnTo>
                <a:lnTo>
                  <a:pt x="2774" y="2195"/>
                </a:lnTo>
                <a:lnTo>
                  <a:pt x="578" y="0"/>
                </a:lnTo>
                <a:lnTo>
                  <a:pt x="0" y="578"/>
                </a:lnTo>
                <a:lnTo>
                  <a:pt x="2195" y="2774"/>
                </a:lnTo>
                <a:lnTo>
                  <a:pt x="0" y="4970"/>
                </a:lnTo>
                <a:lnTo>
                  <a:pt x="578" y="5548"/>
                </a:lnTo>
                <a:lnTo>
                  <a:pt x="2774" y="3353"/>
                </a:lnTo>
                <a:lnTo>
                  <a:pt x="4970" y="5548"/>
                </a:lnTo>
                <a:lnTo>
                  <a:pt x="5548" y="4970"/>
                </a:lnTo>
                <a:lnTo>
                  <a:pt x="3353" y="2774"/>
                </a:lnTo>
                <a:lnTo>
                  <a:pt x="5548" y="57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482143" y="1390796"/>
            <a:ext cx="3227717" cy="707886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我是小法官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017" y="2384947"/>
            <a:ext cx="3849235" cy="3690651"/>
          </a:xfrm>
          <a:prstGeom prst="rect">
            <a:avLst/>
          </a:prstGeom>
        </p:spPr>
      </p:pic>
      <p:sp>
        <p:nvSpPr>
          <p:cNvPr id="7" name="iconfont-1043-169336"/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4954059" y="5175614"/>
            <a:ext cx="901895" cy="899982"/>
          </a:xfrm>
          <a:custGeom>
            <a:avLst/>
            <a:gdLst>
              <a:gd name="T0" fmla="*/ 12436 w 12765"/>
              <a:gd name="T1" fmla="*/ 0 h 12739"/>
              <a:gd name="T2" fmla="*/ 4469 w 12765"/>
              <a:gd name="T3" fmla="*/ 7970 h 12739"/>
              <a:gd name="T4" fmla="*/ 1369 w 12765"/>
              <a:gd name="T5" fmla="*/ 5163 h 12739"/>
              <a:gd name="T6" fmla="*/ 0 w 12765"/>
              <a:gd name="T7" fmla="*/ 6438 h 12739"/>
              <a:gd name="T8" fmla="*/ 5357 w 12765"/>
              <a:gd name="T9" fmla="*/ 12739 h 12739"/>
              <a:gd name="T10" fmla="*/ 12765 w 12765"/>
              <a:gd name="T11" fmla="*/ 877 h 12739"/>
              <a:gd name="T12" fmla="*/ 12436 w 12765"/>
              <a:gd name="T13" fmla="*/ 0 h 12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765" h="12739">
                <a:moveTo>
                  <a:pt x="12436" y="0"/>
                </a:moveTo>
                <a:cubicBezTo>
                  <a:pt x="8552" y="2754"/>
                  <a:pt x="5734" y="6228"/>
                  <a:pt x="4469" y="7970"/>
                </a:cubicBezTo>
                <a:lnTo>
                  <a:pt x="1369" y="5163"/>
                </a:lnTo>
                <a:lnTo>
                  <a:pt x="0" y="6438"/>
                </a:lnTo>
                <a:lnTo>
                  <a:pt x="5357" y="12739"/>
                </a:lnTo>
                <a:cubicBezTo>
                  <a:pt x="6278" y="10010"/>
                  <a:pt x="9199" y="4669"/>
                  <a:pt x="12765" y="877"/>
                </a:cubicBezTo>
                <a:lnTo>
                  <a:pt x="12436" y="0"/>
                </a:lnTo>
                <a:close/>
              </a:path>
            </a:pathLst>
          </a:custGeom>
          <a:solidFill>
            <a:srgbClr val="68B54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2552" y="2013591"/>
            <a:ext cx="3760193" cy="3830779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6"/>
            </p:custDataLst>
          </p:nvPr>
        </p:nvSpPr>
        <p:spPr>
          <a:xfrm>
            <a:off x="6473090" y="3429001"/>
            <a:ext cx="36068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在动物需要时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给予帮助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才是</a:t>
            </a:r>
            <a:r>
              <a:rPr lang="zh-CN" altLang="en-US" sz="3200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真喜欢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650584" y="1330638"/>
            <a:ext cx="3227717" cy="707886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真喜欢</a:t>
            </a:r>
          </a:p>
        </p:txBody>
      </p:sp>
      <p:grpSp>
        <p:nvGrpSpPr>
          <p:cNvPr id="3" name="组合 2"/>
          <p:cNvGrpSpPr/>
          <p:nvPr>
            <p:custDataLst>
              <p:tags r:id="rId3"/>
            </p:custDataLst>
          </p:nvPr>
        </p:nvGrpSpPr>
        <p:grpSpPr>
          <a:xfrm>
            <a:off x="901189" y="2265791"/>
            <a:ext cx="2693705" cy="1714930"/>
            <a:chOff x="901188" y="2339712"/>
            <a:chExt cx="3380812" cy="2178576"/>
          </a:xfrm>
        </p:grpSpPr>
        <p:pic>
          <p:nvPicPr>
            <p:cNvPr id="10" name="图片 9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1188" y="2339712"/>
              <a:ext cx="3380812" cy="21785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" name="文本框 1"/>
            <p:cNvSpPr txBox="1"/>
            <p:nvPr>
              <p:custDataLst>
                <p:tags r:id="rId14"/>
              </p:custDataLst>
            </p:nvPr>
          </p:nvSpPr>
          <p:spPr>
            <a:xfrm>
              <a:off x="1671526" y="2997069"/>
              <a:ext cx="1776905" cy="7428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>
                  <a:solidFill>
                    <a:schemeClr val="accent6">
                      <a:lumMod val="50000"/>
                    </a:schemeClr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不伤害</a:t>
              </a:r>
            </a:p>
          </p:txBody>
        </p:sp>
      </p:grpSp>
      <p:grpSp>
        <p:nvGrpSpPr>
          <p:cNvPr id="11" name="组合 10"/>
          <p:cNvGrpSpPr/>
          <p:nvPr>
            <p:custDataLst>
              <p:tags r:id="rId4"/>
            </p:custDataLst>
          </p:nvPr>
        </p:nvGrpSpPr>
        <p:grpSpPr>
          <a:xfrm>
            <a:off x="2485127" y="4092722"/>
            <a:ext cx="2927071" cy="1886188"/>
            <a:chOff x="901188" y="2772087"/>
            <a:chExt cx="2927071" cy="1886188"/>
          </a:xfrm>
        </p:grpSpPr>
        <p:pic>
          <p:nvPicPr>
            <p:cNvPr id="13" name="图片 12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1188" y="2772087"/>
              <a:ext cx="2927071" cy="1886188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4" name="文本框 13"/>
            <p:cNvSpPr txBox="1"/>
            <p:nvPr>
              <p:custDataLst>
                <p:tags r:id="rId12"/>
              </p:custDataLst>
            </p:nvPr>
          </p:nvSpPr>
          <p:spPr>
            <a:xfrm>
              <a:off x="1667140" y="3366793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>
                  <a:solidFill>
                    <a:schemeClr val="accent6">
                      <a:lumMod val="50000"/>
                    </a:schemeClr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守规则</a:t>
              </a:r>
            </a:p>
          </p:txBody>
        </p:sp>
      </p:grpSp>
      <p:grpSp>
        <p:nvGrpSpPr>
          <p:cNvPr id="15" name="组合 14"/>
          <p:cNvGrpSpPr/>
          <p:nvPr>
            <p:custDataLst>
              <p:tags r:id="rId5"/>
            </p:custDataLst>
          </p:nvPr>
        </p:nvGrpSpPr>
        <p:grpSpPr>
          <a:xfrm>
            <a:off x="5513011" y="2532221"/>
            <a:ext cx="3084096" cy="1886189"/>
            <a:chOff x="901188" y="2339712"/>
            <a:chExt cx="3380812" cy="2178576"/>
          </a:xfrm>
        </p:grpSpPr>
        <p:pic>
          <p:nvPicPr>
            <p:cNvPr id="16" name="图片 15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1188" y="2339712"/>
              <a:ext cx="3380812" cy="21785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7" name="文本框 16"/>
            <p:cNvSpPr txBox="1"/>
            <p:nvPr>
              <p:custDataLst>
                <p:tags r:id="rId10"/>
              </p:custDataLst>
            </p:nvPr>
          </p:nvSpPr>
          <p:spPr>
            <a:xfrm>
              <a:off x="1778196" y="3026606"/>
              <a:ext cx="1551981" cy="6754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>
                  <a:solidFill>
                    <a:schemeClr val="accent6">
                      <a:lumMod val="50000"/>
                    </a:schemeClr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遵习性</a:t>
              </a:r>
            </a:p>
          </p:txBody>
        </p:sp>
      </p:grpSp>
      <p:grpSp>
        <p:nvGrpSpPr>
          <p:cNvPr id="18" name="组合 17"/>
          <p:cNvGrpSpPr/>
          <p:nvPr>
            <p:custDataLst>
              <p:tags r:id="rId6"/>
            </p:custDataLst>
          </p:nvPr>
        </p:nvGrpSpPr>
        <p:grpSpPr>
          <a:xfrm>
            <a:off x="8266306" y="3723159"/>
            <a:ext cx="3500578" cy="2255753"/>
            <a:chOff x="901188" y="2402522"/>
            <a:chExt cx="3500579" cy="2255753"/>
          </a:xfrm>
        </p:grpSpPr>
        <p:pic>
          <p:nvPicPr>
            <p:cNvPr id="19" name="图片 18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1188" y="2402522"/>
              <a:ext cx="3500579" cy="2255753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文本框 19"/>
            <p:cNvSpPr txBox="1"/>
            <p:nvPr>
              <p:custDataLst>
                <p:tags r:id="rId8"/>
              </p:custDataLst>
            </p:nvPr>
          </p:nvSpPr>
          <p:spPr>
            <a:xfrm>
              <a:off x="1655108" y="3176975"/>
              <a:ext cx="223651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>
                  <a:solidFill>
                    <a:schemeClr val="accent6">
                      <a:lumMod val="50000"/>
                    </a:schemeClr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帮助和保护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00626" y="-65492"/>
            <a:ext cx="5002213" cy="1549970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2"/>
            </p:custDataLst>
          </p:nvPr>
        </p:nvSpPr>
        <p:spPr>
          <a:xfrm>
            <a:off x="5684361" y="2711031"/>
            <a:ext cx="4694548" cy="1261884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说一说</a:t>
            </a:r>
            <a:endParaRPr lang="en-US" altLang="zh-CN" sz="3600" b="1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他们这样做</a:t>
            </a:r>
            <a:r>
              <a:rPr lang="zh-CN" altLang="en-US" sz="3600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安全</a:t>
            </a:r>
            <a:r>
              <a:rPr lang="zh-CN" altLang="en-US" sz="36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吗</a:t>
            </a:r>
            <a:r>
              <a:rPr lang="zh-CN" altLang="en-US" sz="40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？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182565" y="1875285"/>
            <a:ext cx="3501795" cy="32538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4520" y="1802054"/>
            <a:ext cx="3501795" cy="3253895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3706313" y="2038971"/>
            <a:ext cx="6378363" cy="25976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3962188" y="2068670"/>
            <a:ext cx="5866617" cy="2400657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6000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想一想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除了这些以外，为了不让自己受到伤害，我们和动物相处时还要</a:t>
            </a:r>
            <a:r>
              <a:rPr lang="zh-CN" altLang="zh-CN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</a:t>
            </a:r>
            <a:r>
              <a:rPr lang="zh-CN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些什么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呢</a:t>
            </a:r>
            <a:r>
              <a:rPr lang="zh-CN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482142" y="1390796"/>
            <a:ext cx="3606895" cy="707886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别让自己受伤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2552" y="2013591"/>
            <a:ext cx="3760193" cy="3830779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6652551" y="3414649"/>
            <a:ext cx="36068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流浪动物身上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有病菌，不要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随意触摸。</a:t>
            </a:r>
            <a:endParaRPr lang="zh-CN" altLang="en-US" sz="3200" dirty="0">
              <a:solidFill>
                <a:srgbClr val="FFC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3060" y="2437609"/>
            <a:ext cx="4322941" cy="35237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482142" y="1390796"/>
            <a:ext cx="3606895" cy="707886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别让自己受伤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2552" y="2013591"/>
            <a:ext cx="3760193" cy="3830779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7172939" y="3210775"/>
            <a:ext cx="29143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不要惊吓挑逗动物，尤其在它们吃饭、睡觉、咬东西时。</a:t>
            </a:r>
            <a:endParaRPr lang="zh-CN" altLang="en-US" sz="3200">
              <a:solidFill>
                <a:srgbClr val="FFC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04703" y="2924516"/>
            <a:ext cx="4193899" cy="2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482142" y="1390796"/>
            <a:ext cx="3606895" cy="707886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别让自己受伤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2552" y="2013591"/>
            <a:ext cx="3760193" cy="3830779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7117067" y="3414649"/>
            <a:ext cx="29600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当动物主人不在场时，不要随意招惹。</a:t>
            </a:r>
            <a:endParaRPr lang="zh-CN" altLang="en-US" sz="3200">
              <a:solidFill>
                <a:srgbClr val="FFC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46202" y="2396031"/>
            <a:ext cx="3606895" cy="360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00626" y="-65492"/>
            <a:ext cx="5002213" cy="15499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703" y="0"/>
            <a:ext cx="10691008" cy="70015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482142" y="1390796"/>
            <a:ext cx="3606895" cy="707886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别让自己受伤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2552" y="2013591"/>
            <a:ext cx="3760193" cy="3830779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7452663" y="3429000"/>
            <a:ext cx="29600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遵守动物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园区规则</a:t>
            </a:r>
            <a:endParaRPr lang="zh-CN" altLang="en-US" sz="3200">
              <a:solidFill>
                <a:srgbClr val="FFC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88862" y="2548891"/>
            <a:ext cx="4168195" cy="3295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: 圆角 21"/>
          <p:cNvSpPr/>
          <p:nvPr>
            <p:custDataLst>
              <p:tags r:id="rId1"/>
            </p:custDataLst>
          </p:nvPr>
        </p:nvSpPr>
        <p:spPr>
          <a:xfrm>
            <a:off x="4402811" y="2440481"/>
            <a:ext cx="3187532" cy="83099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grpSp>
        <p:nvGrpSpPr>
          <p:cNvPr id="19" name="组合 18"/>
          <p:cNvGrpSpPr/>
          <p:nvPr>
            <p:custDataLst>
              <p:tags r:id="rId3"/>
            </p:custDataLst>
          </p:nvPr>
        </p:nvGrpSpPr>
        <p:grpSpPr>
          <a:xfrm>
            <a:off x="1295155" y="3397797"/>
            <a:ext cx="3283668" cy="2039346"/>
            <a:chOff x="3697792" y="3647184"/>
            <a:chExt cx="3283668" cy="2039346"/>
          </a:xfrm>
        </p:grpSpPr>
        <p:sp>
          <p:nvSpPr>
            <p:cNvPr id="7" name="文本框 6"/>
            <p:cNvSpPr txBox="1"/>
            <p:nvPr>
              <p:custDataLst>
                <p:tags r:id="rId15"/>
              </p:custDataLst>
            </p:nvPr>
          </p:nvSpPr>
          <p:spPr>
            <a:xfrm>
              <a:off x="4199427" y="3647184"/>
              <a:ext cx="1266092" cy="830997"/>
            </a:xfrm>
            <a:prstGeom prst="rect">
              <a:avLst/>
            </a:prstGeom>
            <a:noFill/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>
                  <a:latin typeface="楷体" panose="02010609060101010101" pitchFamily="49" charset="-122"/>
                  <a:ea typeface="楷体" panose="02010609060101010101" pitchFamily="49" charset="-122"/>
                </a:rPr>
                <a:t>0 1</a:t>
              </a:r>
              <a:endParaRPr lang="zh-CN" altLang="en-US" sz="4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" name="矩形: 圆角 1"/>
            <p:cNvSpPr/>
            <p:nvPr>
              <p:custDataLst>
                <p:tags r:id="rId16"/>
              </p:custDataLst>
            </p:nvPr>
          </p:nvSpPr>
          <p:spPr>
            <a:xfrm>
              <a:off x="3697792" y="4554674"/>
              <a:ext cx="2398207" cy="113185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3949577" y="4593450"/>
              <a:ext cx="3031883" cy="954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2800">
                  <a:latin typeface="华文中宋" panose="02010600040101010101" pitchFamily="2" charset="-122"/>
                  <a:ea typeface="华文中宋" panose="02010600040101010101" pitchFamily="2" charset="-122"/>
                </a:rPr>
                <a:t>在伤口上方</a:t>
              </a:r>
              <a:endParaRPr lang="en-US" altLang="zh-CN" sz="280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  <a:p>
              <a:pPr algn="just"/>
              <a:r>
                <a:rPr lang="zh-CN" altLang="en-US" sz="2800">
                  <a:latin typeface="华文中宋" panose="02010600040101010101" pitchFamily="2" charset="-122"/>
                  <a:ea typeface="华文中宋" panose="02010600040101010101" pitchFamily="2" charset="-122"/>
                </a:rPr>
                <a:t>扎上止血带</a:t>
              </a:r>
              <a:endParaRPr lang="en-US" altLang="zh-CN" sz="280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3981451" y="1398194"/>
            <a:ext cx="4186053" cy="523220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被狗咬伤怎么办</a:t>
            </a:r>
          </a:p>
        </p:txBody>
      </p:sp>
      <p:grpSp>
        <p:nvGrpSpPr>
          <p:cNvPr id="20" name="组合 19"/>
          <p:cNvGrpSpPr/>
          <p:nvPr>
            <p:custDataLst>
              <p:tags r:id="rId5"/>
            </p:custDataLst>
          </p:nvPr>
        </p:nvGrpSpPr>
        <p:grpSpPr>
          <a:xfrm>
            <a:off x="4902072" y="3430454"/>
            <a:ext cx="3321392" cy="1981434"/>
            <a:chOff x="6439536" y="2468748"/>
            <a:chExt cx="3321392" cy="1981434"/>
          </a:xfrm>
        </p:grpSpPr>
        <p:sp>
          <p:nvSpPr>
            <p:cNvPr id="17" name="矩形: 圆角 16"/>
            <p:cNvSpPr/>
            <p:nvPr>
              <p:custDataLst>
                <p:tags r:id="rId12"/>
              </p:custDataLst>
            </p:nvPr>
          </p:nvSpPr>
          <p:spPr>
            <a:xfrm>
              <a:off x="6439536" y="3318326"/>
              <a:ext cx="2398207" cy="113185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>
              <p:custDataLst>
                <p:tags r:id="rId13"/>
              </p:custDataLst>
            </p:nvPr>
          </p:nvSpPr>
          <p:spPr>
            <a:xfrm>
              <a:off x="6978895" y="2468748"/>
              <a:ext cx="1266092" cy="830997"/>
            </a:xfrm>
            <a:prstGeom prst="rect">
              <a:avLst/>
            </a:prstGeom>
            <a:noFill/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>
                  <a:latin typeface="楷体" panose="02010609060101010101" pitchFamily="49" charset="-122"/>
                  <a:ea typeface="楷体" panose="02010609060101010101" pitchFamily="49" charset="-122"/>
                </a:rPr>
                <a:t>0 2</a:t>
              </a:r>
              <a:endParaRPr lang="zh-CN" altLang="en-US" sz="4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矩形 1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6729045" y="3370568"/>
              <a:ext cx="3031883" cy="954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2800">
                  <a:latin typeface="华文中宋" panose="02010600040101010101" pitchFamily="2" charset="-122"/>
                  <a:ea typeface="华文中宋" panose="02010600040101010101" pitchFamily="2" charset="-122"/>
                </a:rPr>
                <a:t>在流动清水</a:t>
              </a:r>
              <a:endParaRPr lang="en-US" altLang="zh-CN" sz="280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  <a:p>
              <a:pPr algn="just"/>
              <a:r>
                <a:rPr lang="zh-CN" altLang="en-US" sz="2800">
                  <a:latin typeface="华文中宋" panose="02010600040101010101" pitchFamily="2" charset="-122"/>
                  <a:ea typeface="华文中宋" panose="02010600040101010101" pitchFamily="2" charset="-122"/>
                </a:rPr>
                <a:t>下冲洗伤口</a:t>
              </a:r>
              <a:endParaRPr lang="en-US" altLang="zh-CN" sz="280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21" name="组合 20"/>
          <p:cNvGrpSpPr/>
          <p:nvPr>
            <p:custDataLst>
              <p:tags r:id="rId6"/>
            </p:custDataLst>
          </p:nvPr>
        </p:nvGrpSpPr>
        <p:grpSpPr>
          <a:xfrm>
            <a:off x="8229876" y="3474292"/>
            <a:ext cx="3031883" cy="1962853"/>
            <a:chOff x="8648074" y="3594422"/>
            <a:chExt cx="3031883" cy="1962853"/>
          </a:xfrm>
        </p:grpSpPr>
        <p:sp>
          <p:nvSpPr>
            <p:cNvPr id="18" name="矩形: 圆角 17"/>
            <p:cNvSpPr/>
            <p:nvPr>
              <p:custDataLst>
                <p:tags r:id="rId9"/>
              </p:custDataLst>
            </p:nvPr>
          </p:nvSpPr>
          <p:spPr>
            <a:xfrm>
              <a:off x="8964913" y="4425419"/>
              <a:ext cx="2398207" cy="113185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>
              <p:custDataLst>
                <p:tags r:id="rId10"/>
              </p:custDataLst>
            </p:nvPr>
          </p:nvSpPr>
          <p:spPr>
            <a:xfrm>
              <a:off x="9504271" y="3594422"/>
              <a:ext cx="1266092" cy="830997"/>
            </a:xfrm>
            <a:prstGeom prst="rect">
              <a:avLst/>
            </a:prstGeom>
            <a:noFill/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>
                  <a:latin typeface="楷体" panose="02010609060101010101" pitchFamily="49" charset="-122"/>
                  <a:ea typeface="楷体" panose="02010609060101010101" pitchFamily="49" charset="-122"/>
                </a:rPr>
                <a:t>0 3</a:t>
              </a:r>
              <a:endParaRPr lang="zh-CN" altLang="en-US" sz="4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矩形 14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8648074" y="4444278"/>
              <a:ext cx="3031883" cy="954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>
                  <a:latin typeface="华文中宋" panose="02010600040101010101" pitchFamily="2" charset="-122"/>
                  <a:ea typeface="华文中宋" panose="02010600040101010101" pitchFamily="2" charset="-122"/>
                </a:rPr>
                <a:t>去医院</a:t>
              </a:r>
              <a:endParaRPr lang="en-US" altLang="zh-CN" sz="280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  <a:p>
              <a:pPr algn="ctr"/>
              <a:r>
                <a:rPr lang="zh-CN" altLang="en-US" sz="2800">
                  <a:latin typeface="华文中宋" panose="02010600040101010101" pitchFamily="2" charset="-122"/>
                  <a:ea typeface="华文中宋" panose="02010600040101010101" pitchFamily="2" charset="-122"/>
                </a:rPr>
                <a:t>注射狂犬疫苗</a:t>
              </a:r>
              <a:endParaRPr lang="en-US" altLang="zh-CN" sz="280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16" name="矩形 1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775195" y="2578258"/>
            <a:ext cx="4641608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>
                <a:latin typeface="华文中宋" panose="02010600040101010101" pitchFamily="2" charset="-122"/>
                <a:ea typeface="华文中宋" panose="02010600040101010101" pitchFamily="2" charset="-122"/>
              </a:rPr>
              <a:t>及时告知大人</a:t>
            </a:r>
            <a:endParaRPr lang="en-US" altLang="zh-CN" sz="280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1567" y="52036"/>
            <a:ext cx="3501795" cy="32538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55027" y="1212545"/>
            <a:ext cx="5002215" cy="4929906"/>
          </a:xfrm>
          <a:prstGeom prst="rect">
            <a:avLst/>
          </a:prstGeom>
        </p:spPr>
      </p:pic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5704304" y="2929756"/>
            <a:ext cx="50022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动物和我们一样，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都有宝贵的生命，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关爱它们，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善待它们，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这个世界才会生机勃勃。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61197" y="1443818"/>
            <a:ext cx="3940627" cy="4929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8922c0ef5cf2d9445533006c81a2b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63" y="324564"/>
            <a:ext cx="11297875" cy="62088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4320" y="596213"/>
            <a:ext cx="5002213" cy="154997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3144319" y="3029567"/>
            <a:ext cx="7627100" cy="1107996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6000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009890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小朋友们再见</a:t>
            </a: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85396" y="2017005"/>
            <a:ext cx="3501795" cy="32538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876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10674" y="-76058"/>
            <a:ext cx="5002213" cy="15499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502" y="0"/>
            <a:ext cx="10609727" cy="6948331"/>
          </a:xfrm>
          <a:prstGeom prst="rect">
            <a:avLst/>
          </a:prstGeom>
        </p:spPr>
      </p:pic>
      <p:pic>
        <p:nvPicPr>
          <p:cNvPr id="5" name="New picture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0223501" y="11887200"/>
            <a:ext cx="342900" cy="2540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00626" y="-266459"/>
            <a:ext cx="5002213" cy="15499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9" y="0"/>
            <a:ext cx="10991765" cy="71985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00626" y="-65492"/>
            <a:ext cx="5002213" cy="15499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428" y="2"/>
            <a:ext cx="10431915" cy="68318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3313591" y="1939489"/>
            <a:ext cx="7899661" cy="1754326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6000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想一想：</a:t>
            </a: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小宇那么</a:t>
            </a:r>
            <a:r>
              <a:rPr lang="zh-CN" altLang="en-US" sz="32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</a:t>
            </a: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小蜻蜓，最后却把它放回了大自然。这是</a:t>
            </a:r>
            <a:r>
              <a:rPr lang="zh-CN" altLang="en-US" sz="32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为什么</a:t>
            </a: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呢？</a:t>
            </a:r>
            <a:endParaRPr lang="en-US" altLang="zh-CN" sz="3200" b="1" dirty="0">
              <a:solidFill>
                <a:srgbClr val="E8547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0440" y="1802054"/>
            <a:ext cx="3501795" cy="3253895"/>
          </a:xfrm>
          <a:prstGeom prst="rect">
            <a:avLst/>
          </a:prstGeom>
        </p:spPr>
      </p:pic>
      <p:grpSp>
        <p:nvGrpSpPr>
          <p:cNvPr id="2" name="组合 1"/>
          <p:cNvGrpSpPr/>
          <p:nvPr>
            <p:custDataLst>
              <p:tags r:id="rId4"/>
            </p:custDataLst>
          </p:nvPr>
        </p:nvGrpSpPr>
        <p:grpSpPr>
          <a:xfrm>
            <a:off x="2347414" y="3966775"/>
            <a:ext cx="9410201" cy="1015663"/>
            <a:chOff x="2347413" y="3966775"/>
            <a:chExt cx="9410201" cy="1015663"/>
          </a:xfrm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886991" y="4120028"/>
              <a:ext cx="8870623" cy="84236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>
              <p:custDataLst>
                <p:tags r:id="rId6"/>
              </p:custDataLst>
            </p:nvPr>
          </p:nvSpPr>
          <p:spPr>
            <a:xfrm>
              <a:off x="2347413" y="3966775"/>
              <a:ext cx="9304117" cy="1015663"/>
            </a:xfrm>
            <a:prstGeom prst="rect">
              <a:avLst/>
            </a:prstGeom>
            <a:noFill/>
            <a:ln w="19050">
              <a:noFill/>
              <a:prstDash val="dash"/>
            </a:ln>
            <a:effectLst>
              <a:outerShdw dir="6000000" algn="ctr" rotWithShape="0">
                <a:srgbClr val="000000">
                  <a:alpha val="5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     </a:t>
              </a:r>
              <a:r>
                <a:rPr lang="zh-CN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让小蜻蜓自由自在地在大自然生活才是</a:t>
              </a:r>
              <a:r>
                <a:rPr lang="zh-CN" altLang="en-US" sz="3200" b="1" dirty="0">
                  <a:solidFill>
                    <a:srgbClr val="FFC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真喜欢</a:t>
              </a:r>
              <a:r>
                <a:rPr lang="zh-CN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en-US" altLang="zh-CN" sz="3200" b="1" dirty="0">
                <a:solidFill>
                  <a:srgbClr val="E8547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047565" y="905522"/>
            <a:ext cx="20951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EFF4FA"/>
                </a:solidFill>
              </a:rPr>
              <a:t>https://www.ypppt.com/</a:t>
            </a:r>
            <a:endParaRPr lang="zh-CN" altLang="en-US" sz="1200" dirty="0">
              <a:solidFill>
                <a:srgbClr val="EFF4FA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482143" y="1390796"/>
            <a:ext cx="3227717" cy="707886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我是小法官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85340"/>
            <a:ext cx="2913613" cy="256281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2749" y="2867237"/>
            <a:ext cx="2738784" cy="24737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9799" y="2867238"/>
            <a:ext cx="2672935" cy="256281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867235"/>
            <a:ext cx="2746109" cy="2562814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482143" y="1390796"/>
            <a:ext cx="3227717" cy="707886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我是小法官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1429" y="2357219"/>
            <a:ext cx="3964475" cy="3487151"/>
          </a:xfrm>
          <a:prstGeom prst="rect">
            <a:avLst/>
          </a:prstGeom>
        </p:spPr>
      </p:pic>
      <p:sp>
        <p:nvSpPr>
          <p:cNvPr id="20" name="iconfont-10043-4933158"/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4979920" y="5062958"/>
            <a:ext cx="609685" cy="609685"/>
          </a:xfrm>
          <a:custGeom>
            <a:avLst/>
            <a:gdLst>
              <a:gd name="T0" fmla="*/ 5548 w 5548"/>
              <a:gd name="T1" fmla="*/ 578 h 5548"/>
              <a:gd name="T2" fmla="*/ 4970 w 5548"/>
              <a:gd name="T3" fmla="*/ 0 h 5548"/>
              <a:gd name="T4" fmla="*/ 2774 w 5548"/>
              <a:gd name="T5" fmla="*/ 2195 h 5548"/>
              <a:gd name="T6" fmla="*/ 578 w 5548"/>
              <a:gd name="T7" fmla="*/ 0 h 5548"/>
              <a:gd name="T8" fmla="*/ 0 w 5548"/>
              <a:gd name="T9" fmla="*/ 578 h 5548"/>
              <a:gd name="T10" fmla="*/ 2195 w 5548"/>
              <a:gd name="T11" fmla="*/ 2774 h 5548"/>
              <a:gd name="T12" fmla="*/ 0 w 5548"/>
              <a:gd name="T13" fmla="*/ 4970 h 5548"/>
              <a:gd name="T14" fmla="*/ 578 w 5548"/>
              <a:gd name="T15" fmla="*/ 5548 h 5548"/>
              <a:gd name="T16" fmla="*/ 2774 w 5548"/>
              <a:gd name="T17" fmla="*/ 3353 h 5548"/>
              <a:gd name="T18" fmla="*/ 4970 w 5548"/>
              <a:gd name="T19" fmla="*/ 5548 h 5548"/>
              <a:gd name="T20" fmla="*/ 5548 w 5548"/>
              <a:gd name="T21" fmla="*/ 4970 h 5548"/>
              <a:gd name="T22" fmla="*/ 3353 w 5548"/>
              <a:gd name="T23" fmla="*/ 2774 h 5548"/>
              <a:gd name="T24" fmla="*/ 5548 w 5548"/>
              <a:gd name="T25" fmla="*/ 578 h 5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548" h="5548">
                <a:moveTo>
                  <a:pt x="5548" y="578"/>
                </a:moveTo>
                <a:lnTo>
                  <a:pt x="4970" y="0"/>
                </a:lnTo>
                <a:lnTo>
                  <a:pt x="2774" y="2195"/>
                </a:lnTo>
                <a:lnTo>
                  <a:pt x="578" y="0"/>
                </a:lnTo>
                <a:lnTo>
                  <a:pt x="0" y="578"/>
                </a:lnTo>
                <a:lnTo>
                  <a:pt x="2195" y="2774"/>
                </a:lnTo>
                <a:lnTo>
                  <a:pt x="0" y="4970"/>
                </a:lnTo>
                <a:lnTo>
                  <a:pt x="578" y="5548"/>
                </a:lnTo>
                <a:lnTo>
                  <a:pt x="2774" y="3353"/>
                </a:lnTo>
                <a:lnTo>
                  <a:pt x="4970" y="5548"/>
                </a:lnTo>
                <a:lnTo>
                  <a:pt x="5548" y="4970"/>
                </a:lnTo>
                <a:lnTo>
                  <a:pt x="3353" y="2774"/>
                </a:lnTo>
                <a:lnTo>
                  <a:pt x="5548" y="57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/>
          <a:lstStyle/>
          <a:p>
            <a:endParaRPr/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2552" y="2013591"/>
            <a:ext cx="3760193" cy="3830779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6"/>
            </p:custDataLst>
          </p:nvPr>
        </p:nvSpPr>
        <p:spPr>
          <a:xfrm>
            <a:off x="6393599" y="3429000"/>
            <a:ext cx="36068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善待它们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ctr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不伤害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ctr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才是</a:t>
            </a:r>
            <a:r>
              <a:rPr lang="zh-CN" altLang="en-US" sz="320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真喜欢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894" y="-106152"/>
            <a:ext cx="5002213" cy="154997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482143" y="1390796"/>
            <a:ext cx="3227717" cy="707886"/>
          </a:xfrm>
          <a:prstGeom prst="rect">
            <a:avLst/>
          </a:prstGeom>
          <a:solidFill>
            <a:srgbClr val="80CAA2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我是小法官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4553" y="2378306"/>
            <a:ext cx="3760193" cy="3396303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5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7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8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8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9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8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7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3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4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9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7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8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9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3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4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6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7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9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3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5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6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8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9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3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4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5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9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4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8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3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5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6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7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3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6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7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8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4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3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4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6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7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8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5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7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9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5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3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7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9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3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6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7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362</Words>
  <Application>Microsoft Office PowerPoint</Application>
  <PresentationFormat>宽屏</PresentationFormat>
  <Paragraphs>72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汉仪黑荔枝体简</vt:lpstr>
      <vt:lpstr>华文中宋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</cp:revision>
  <cp:lastPrinted>2021-05-12T13:12:59Z</cp:lastPrinted>
  <dcterms:created xsi:type="dcterms:W3CDTF">2021-05-12T13:12:59Z</dcterms:created>
  <dcterms:modified xsi:type="dcterms:W3CDTF">2022-03-09T05:55:18Z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