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7"/>
  </p:notesMasterIdLst>
  <p:sldIdLst>
    <p:sldId id="270" r:id="rId3"/>
    <p:sldId id="310" r:id="rId4"/>
    <p:sldId id="320" r:id="rId5"/>
    <p:sldId id="278" r:id="rId6"/>
    <p:sldId id="326" r:id="rId7"/>
    <p:sldId id="364" r:id="rId8"/>
    <p:sldId id="365" r:id="rId9"/>
    <p:sldId id="366" r:id="rId10"/>
    <p:sldId id="367" r:id="rId11"/>
    <p:sldId id="368" r:id="rId12"/>
    <p:sldId id="369" r:id="rId13"/>
    <p:sldId id="362" r:id="rId14"/>
    <p:sldId id="258" r:id="rId15"/>
    <p:sldId id="37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7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1"/>
    <a:srgbClr val="704155"/>
    <a:srgbClr val="BDD7EE"/>
    <a:srgbClr val="CDFFFE"/>
    <a:srgbClr val="FFFAE8"/>
    <a:srgbClr val="FE95F5"/>
    <a:srgbClr val="EB1D2A"/>
    <a:srgbClr val="52ABFF"/>
    <a:srgbClr val="FF9778"/>
    <a:srgbClr val="72C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10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090753-5905-4AA4-93BC-5F2198A6D64E}" type="datetimeFigureOut">
              <a:rPr lang="zh-CN" altLang="en-US" smtClean="0"/>
              <a:t>2022/3/7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A158E-813F-48A9-B6F0-949BA2CFF5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064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8A158E-813F-48A9-B6F0-949BA2CFF55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986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4206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601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120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180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839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087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5500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3156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044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7911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5813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269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2022/3/7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94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 noChangeAspect="1"/>
          </p:cNvGrpSpPr>
          <p:nvPr userDrawn="1"/>
        </p:nvGrpSpPr>
        <p:grpSpPr bwMode="auto">
          <a:xfrm>
            <a:off x="0" y="5445127"/>
            <a:ext cx="12192000" cy="1412875"/>
            <a:chOff x="0" y="0"/>
            <a:chExt cx="9144000" cy="1412776"/>
          </a:xfrm>
        </p:grpSpPr>
        <p:pic>
          <p:nvPicPr>
            <p:cNvPr id="4105" name="그림 7" descr="컨텐츠배경.png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4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그림 8" descr="컨텐츠새싹.pn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008"/>
              <a:ext cx="8028384" cy="13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1" name="그림 7" descr="집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6375" y="5275265"/>
            <a:ext cx="121920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27131" y="261007"/>
            <a:ext cx="1655984" cy="51230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" y="800737"/>
            <a:ext cx="1220279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73555" y="217172"/>
            <a:ext cx="5497831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52ABFF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第一单元 我的好习惯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550535" y="2213610"/>
            <a:ext cx="5881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en-US" sz="5400" b="1" dirty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4</a:t>
            </a:r>
            <a:r>
              <a:rPr sz="5400" b="1" dirty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 </a:t>
            </a:r>
            <a:r>
              <a:rPr lang="zh-CN" sz="5400" b="1" dirty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不做“小马虎”</a:t>
            </a:r>
          </a:p>
        </p:txBody>
      </p:sp>
      <p:pic>
        <p:nvPicPr>
          <p:cNvPr id="6" name="图片 5" descr="图片1副本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06" y="1541145"/>
            <a:ext cx="3975100" cy="39751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960360" y="3766820"/>
            <a:ext cx="3290571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sz="3600" b="1" dirty="0" smtClean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第</a:t>
            </a:r>
            <a:r>
              <a:rPr lang="en-US" altLang="zh-CN" sz="3600" b="1" dirty="0" smtClean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1</a:t>
            </a:r>
            <a:r>
              <a:rPr sz="3600" b="1" dirty="0" smtClean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课时</a:t>
            </a:r>
            <a:endParaRPr sz="3600" b="1" dirty="0">
              <a:solidFill>
                <a:schemeClr val="accent2"/>
              </a:solidFill>
              <a:latin typeface="幼圆" panose="02010509060101010101" charset="-122"/>
              <a:ea typeface="幼圆" panose="02010509060101010101" charset="-122"/>
              <a:cs typeface="幼圆" panose="0201050906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253993" y="5010876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33755" y="1968502"/>
            <a:ext cx="1069340" cy="2723515"/>
            <a:chOff x="1393" y="2882"/>
            <a:chExt cx="1684" cy="4289"/>
          </a:xfrm>
        </p:grpSpPr>
        <p:sp>
          <p:nvSpPr>
            <p:cNvPr id="5" name="圆角矩形 4"/>
            <p:cNvSpPr/>
            <p:nvPr/>
          </p:nvSpPr>
          <p:spPr>
            <a:xfrm>
              <a:off x="1393" y="2882"/>
              <a:ext cx="1684" cy="428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728" y="3210"/>
              <a:ext cx="1013" cy="36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3600" b="1" dirty="0">
                  <a:solidFill>
                    <a:schemeClr val="accent1"/>
                  </a:solidFill>
                </a:rPr>
                <a:t>布置作业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091814" y="2176782"/>
            <a:ext cx="67794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(1)现在的你比之前做事更认真了吗?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091816" y="4108452"/>
            <a:ext cx="7603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(2)采访爸爸妈妈,听听爸爸妈妈的建议。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48290" y="0"/>
            <a:ext cx="1743711" cy="1859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74346" y="1526541"/>
            <a:ext cx="11717655" cy="4608195"/>
            <a:chOff x="747" y="2404"/>
            <a:chExt cx="18453" cy="7257"/>
          </a:xfrm>
        </p:grpSpPr>
        <p:sp>
          <p:nvSpPr>
            <p:cNvPr id="2" name="文本框 1"/>
            <p:cNvSpPr txBox="1"/>
            <p:nvPr/>
          </p:nvSpPr>
          <p:spPr>
            <a:xfrm>
              <a:off x="747" y="2404"/>
              <a:ext cx="12276" cy="4966"/>
            </a:xfrm>
            <a:prstGeom prst="wedgeRoundRectCallout">
              <a:avLst>
                <a:gd name="adj1" fmla="val 60353"/>
                <a:gd name="adj2" fmla="val -14797"/>
                <a:gd name="adj3" fmla="val 16667"/>
              </a:avLst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60000"/>
                </a:lnSpc>
              </a:pPr>
              <a:r>
                <a:rPr lang="zh-CN" altLang="en-US" sz="2800" dirty="0"/>
                <a:t>由于注意力不集中、缺乏责任心、态度不端正等原因,我们成了“小马虎”,给别人增添了不少麻烦。通过这节课的学习,你还想做“小马虎”吗?下节课,我们继续学习。</a:t>
              </a: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6F6F6">
                    <a:alpha val="100000"/>
                  </a:srgbClr>
                </a:clrFrom>
                <a:clrTo>
                  <a:srgbClr val="F6F6F6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727" y="2585"/>
              <a:ext cx="4473" cy="707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1275715" y="666115"/>
            <a:ext cx="35128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课堂小结</a:t>
            </a:r>
            <a:endParaRPr lang="zh-CN" altLang="en-US" sz="3600" b="1" dirty="0">
              <a:solidFill>
                <a:schemeClr val="tx1">
                  <a:lumMod val="95000"/>
                  <a:lumOff val="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252" y="334645"/>
            <a:ext cx="1180465" cy="124714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1990091" y="1721485"/>
            <a:ext cx="8211820" cy="4050665"/>
            <a:chOff x="3134" y="2711"/>
            <a:chExt cx="12932" cy="6379"/>
          </a:xfrm>
        </p:grpSpPr>
        <p:sp>
          <p:nvSpPr>
            <p:cNvPr id="15" name="对角圆角矩形 14"/>
            <p:cNvSpPr/>
            <p:nvPr/>
          </p:nvSpPr>
          <p:spPr>
            <a:xfrm>
              <a:off x="3134" y="2711"/>
              <a:ext cx="12932" cy="6379"/>
            </a:xfrm>
            <a:prstGeom prst="round2Diag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960" y="3986"/>
              <a:ext cx="5259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400"/>
                <a:t>“小马虎</a:t>
              </a:r>
              <a:r>
                <a:rPr lang="en-US" altLang="zh-CN" sz="2400"/>
                <a:t>”</a:t>
              </a:r>
              <a:r>
                <a:rPr lang="zh-CN" altLang="en-US" sz="2400"/>
                <a:t>添麻烦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982" y="5070"/>
              <a:ext cx="4014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/>
                <a:t>“小马虎"原因多: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260" y="5070"/>
              <a:ext cx="3199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>
                  <a:sym typeface="+mn-ea"/>
                </a:rPr>
                <a:t>注意力不集中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9260" y="6273"/>
              <a:ext cx="2714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>
                  <a:sym typeface="+mn-ea"/>
                </a:rPr>
                <a:t>没有责任心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9260" y="7476"/>
              <a:ext cx="2714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400">
                  <a:sym typeface="+mn-ea"/>
                </a:rPr>
                <a:t>态度不端正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541" y="2846"/>
              <a:ext cx="4000" cy="72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400"/>
                <a:t>4   不做“小马虎”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4226581" y="2022264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37698" y="2326722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143261" y="2235444"/>
            <a:ext cx="1920268" cy="1920268"/>
          </a:xfrm>
          <a:prstGeom prst="ellipse">
            <a:avLst/>
          </a:prstGeom>
          <a:solidFill>
            <a:srgbClr val="00C3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19" name="椭圆 18"/>
          <p:cNvSpPr/>
          <p:nvPr/>
        </p:nvSpPr>
        <p:spPr>
          <a:xfrm>
            <a:off x="4608301" y="1470975"/>
            <a:ext cx="1920268" cy="1920268"/>
          </a:xfrm>
          <a:prstGeom prst="ellipse">
            <a:avLst/>
          </a:prstGeom>
          <a:solidFill>
            <a:srgbClr val="028985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20" name="椭圆 19"/>
          <p:cNvSpPr/>
          <p:nvPr/>
        </p:nvSpPr>
        <p:spPr>
          <a:xfrm>
            <a:off x="5696111" y="2814248"/>
            <a:ext cx="1920268" cy="1920268"/>
          </a:xfrm>
          <a:prstGeom prst="ellipse">
            <a:avLst/>
          </a:prstGeom>
          <a:solidFill>
            <a:srgbClr val="E94E6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观</a:t>
            </a:r>
          </a:p>
        </p:txBody>
      </p:sp>
      <p:sp>
        <p:nvSpPr>
          <p:cNvPr id="21" name="椭圆 20"/>
          <p:cNvSpPr/>
          <p:nvPr/>
        </p:nvSpPr>
        <p:spPr>
          <a:xfrm>
            <a:off x="7082671" y="1939755"/>
            <a:ext cx="1920268" cy="1920268"/>
          </a:xfrm>
          <a:prstGeom prst="ellipse">
            <a:avLst/>
          </a:prstGeom>
          <a:solidFill>
            <a:srgbClr val="DE6E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看</a:t>
            </a:r>
          </a:p>
        </p:txBody>
      </p:sp>
      <p:sp>
        <p:nvSpPr>
          <p:cNvPr id="22" name="椭圆 21"/>
          <p:cNvSpPr/>
          <p:nvPr/>
        </p:nvSpPr>
        <p:spPr>
          <a:xfrm>
            <a:off x="7302079" y="136856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359401" y="4600898"/>
            <a:ext cx="546215" cy="546214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76549" y="1399079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847400" y="4525135"/>
            <a:ext cx="432256" cy="432256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 flipH="1">
            <a:off x="2598771" y="2400343"/>
            <a:ext cx="228245" cy="228245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2279271" y="1533258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751751" y="2286015"/>
            <a:ext cx="93232" cy="93232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470885" y="4458192"/>
            <a:ext cx="394156" cy="394156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 flipH="1">
            <a:off x="2450875" y="3799597"/>
            <a:ext cx="228245" cy="228245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椭圆 43"/>
          <p:cNvSpPr/>
          <p:nvPr/>
        </p:nvSpPr>
        <p:spPr>
          <a:xfrm flipH="1">
            <a:off x="1646087" y="3254951"/>
            <a:ext cx="93232" cy="93232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椭圆 44"/>
          <p:cNvSpPr/>
          <p:nvPr/>
        </p:nvSpPr>
        <p:spPr>
          <a:xfrm flipH="1">
            <a:off x="1892927" y="4401131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9482336" y="2766379"/>
            <a:ext cx="228245" cy="228245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9599880" y="1609791"/>
            <a:ext cx="93232" cy="9323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10265008" y="2526655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663693" y="4383597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9404791" y="3749731"/>
            <a:ext cx="228245" cy="228245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10432228" y="3466716"/>
            <a:ext cx="93232" cy="93232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10053327" y="4319568"/>
            <a:ext cx="128180" cy="128180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bldLvl="0" animBg="1"/>
      <p:bldP spid="16" grpId="0" bldLvl="0" animBg="1"/>
      <p:bldP spid="17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47" grpId="0" bldLvl="0" animBg="1"/>
      <p:bldP spid="48" grpId="0" bldLvl="0" animBg="1"/>
      <p:bldP spid="49" grpId="0" bldLvl="0" animBg="1"/>
      <p:bldP spid="50" grpId="0" bldLvl="0" animBg="1"/>
      <p:bldP spid="51" grpId="0" bldLvl="0" animBg="1"/>
      <p:bldP spid="5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765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181736" y="1482725"/>
            <a:ext cx="725805" cy="3206750"/>
            <a:chOff x="1861" y="2335"/>
            <a:chExt cx="1143" cy="5050"/>
          </a:xfrm>
        </p:grpSpPr>
        <p:sp>
          <p:nvSpPr>
            <p:cNvPr id="5" name="圆角矩形 4"/>
            <p:cNvSpPr/>
            <p:nvPr/>
          </p:nvSpPr>
          <p:spPr>
            <a:xfrm>
              <a:off x="1861" y="2335"/>
              <a:ext cx="1143" cy="505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862" y="2607"/>
              <a:ext cx="1142" cy="4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3600" b="1" dirty="0"/>
                <a:t>节奏小游戏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260726" y="1833247"/>
            <a:ext cx="63836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(1)班级分为四个大组。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260726" y="3613152"/>
            <a:ext cx="8264525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dirty="0">
                <a:solidFill>
                  <a:srgbClr val="0070C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(2)用快慢不同的简单节奏拍手，每组听后拍手“复述”节奏。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56575" y="661672"/>
            <a:ext cx="3628391" cy="2508885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</p:pic>
      <p:sp>
        <p:nvSpPr>
          <p:cNvPr id="7" name="文本框 6"/>
          <p:cNvSpPr txBox="1"/>
          <p:nvPr/>
        </p:nvSpPr>
        <p:spPr>
          <a:xfrm>
            <a:off x="3169328" y="435006"/>
            <a:ext cx="22549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rgbClr val="F7FDF1"/>
                </a:solidFill>
              </a:rPr>
              <a:t>https://www.ypppt.com/</a:t>
            </a:r>
            <a:endParaRPr lang="zh-CN" altLang="en-US" sz="1400" dirty="0">
              <a:solidFill>
                <a:srgbClr val="F7FDF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10209" y="1156335"/>
            <a:ext cx="10915651" cy="4353560"/>
            <a:chOff x="646" y="1821"/>
            <a:chExt cx="17190" cy="6856"/>
          </a:xfrm>
        </p:grpSpPr>
        <p:sp>
          <p:nvSpPr>
            <p:cNvPr id="2" name="文本框 1"/>
            <p:cNvSpPr txBox="1"/>
            <p:nvPr/>
          </p:nvSpPr>
          <p:spPr>
            <a:xfrm>
              <a:off x="646" y="2632"/>
              <a:ext cx="9931" cy="3636"/>
            </a:xfrm>
            <a:prstGeom prst="wedgeRoundRectCallout">
              <a:avLst>
                <a:gd name="adj1" fmla="val 62865"/>
                <a:gd name="adj2" fmla="val -23385"/>
                <a:gd name="adj3" fmla="val 16667"/>
              </a:avLst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80000"/>
                </a:lnSpc>
              </a:pPr>
              <a:r>
                <a:rPr lang="zh-CN" altLang="en-US" sz="3600" b="1" dirty="0"/>
                <a:t>今天这节课,我们就一起来学习第4课《不做“小马虎”》。</a:t>
              </a: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894" y="1821"/>
              <a:ext cx="3942" cy="685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QQ截图20201130110304副本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1775" y="1038225"/>
            <a:ext cx="3441700" cy="2870200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969645" y="776607"/>
            <a:ext cx="903606" cy="5066665"/>
            <a:chOff x="1527" y="1223"/>
            <a:chExt cx="1423" cy="7979"/>
          </a:xfrm>
        </p:grpSpPr>
        <p:grpSp>
          <p:nvGrpSpPr>
            <p:cNvPr id="12" name="组合 11"/>
            <p:cNvGrpSpPr/>
            <p:nvPr/>
          </p:nvGrpSpPr>
          <p:grpSpPr>
            <a:xfrm>
              <a:off x="1527" y="1223"/>
              <a:ext cx="1423" cy="7871"/>
              <a:chOff x="1781" y="1932"/>
              <a:chExt cx="1423" cy="7871"/>
            </a:xfrm>
          </p:grpSpPr>
          <p:grpSp>
            <p:nvGrpSpPr>
              <p:cNvPr id="26" name="组合 25"/>
              <p:cNvGrpSpPr/>
              <p:nvPr/>
            </p:nvGrpSpPr>
            <p:grpSpPr>
              <a:xfrm>
                <a:off x="1781" y="1932"/>
                <a:ext cx="1357" cy="1082"/>
                <a:chOff x="1874" y="1932"/>
                <a:chExt cx="1357" cy="1082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943" y="1932"/>
                  <a:ext cx="1222" cy="1082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" name="文本框 3"/>
                <p:cNvSpPr txBox="1"/>
                <p:nvPr/>
              </p:nvSpPr>
              <p:spPr>
                <a:xfrm>
                  <a:off x="1874" y="1932"/>
                  <a:ext cx="1357" cy="103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spAutoFit/>
                </a:bodyPr>
                <a:lstStyle/>
                <a:p>
                  <a:r>
                    <a:rPr lang="zh-CN" altLang="en-US" sz="4400"/>
                    <a:t>小</a:t>
                  </a:r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1781" y="3294"/>
                <a:ext cx="1357" cy="1082"/>
                <a:chOff x="1874" y="3278"/>
                <a:chExt cx="1357" cy="1082"/>
              </a:xfrm>
            </p:grpSpPr>
            <p:sp>
              <p:nvSpPr>
                <p:cNvPr id="15" name="椭圆 14"/>
                <p:cNvSpPr/>
                <p:nvPr/>
              </p:nvSpPr>
              <p:spPr>
                <a:xfrm>
                  <a:off x="1943" y="3278"/>
                  <a:ext cx="1222" cy="1082"/>
                </a:xfrm>
                <a:prstGeom prst="ellipse">
                  <a:avLst/>
                </a:prstGeom>
                <a:solidFill>
                  <a:srgbClr val="CDFFF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" name="文本框 4"/>
                <p:cNvSpPr txBox="1"/>
                <p:nvPr/>
              </p:nvSpPr>
              <p:spPr>
                <a:xfrm>
                  <a:off x="1874" y="3278"/>
                  <a:ext cx="1357" cy="103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r>
                    <a:rPr lang="zh-CN" altLang="en-US" sz="4400"/>
                    <a:t>马</a:t>
                  </a:r>
                </a:p>
              </p:txBody>
            </p:sp>
          </p:grpSp>
          <p:grpSp>
            <p:nvGrpSpPr>
              <p:cNvPr id="28" name="组合 27"/>
              <p:cNvGrpSpPr/>
              <p:nvPr/>
            </p:nvGrpSpPr>
            <p:grpSpPr>
              <a:xfrm>
                <a:off x="1847" y="4656"/>
                <a:ext cx="1357" cy="1082"/>
                <a:chOff x="1808" y="4624"/>
                <a:chExt cx="1357" cy="1082"/>
              </a:xfrm>
            </p:grpSpPr>
            <p:sp>
              <p:nvSpPr>
                <p:cNvPr id="16" name="椭圆 15"/>
                <p:cNvSpPr/>
                <p:nvPr/>
              </p:nvSpPr>
              <p:spPr>
                <a:xfrm>
                  <a:off x="1877" y="4624"/>
                  <a:ext cx="1222" cy="1082"/>
                </a:xfrm>
                <a:prstGeom prst="ellipse">
                  <a:avLst/>
                </a:prstGeom>
                <a:solidFill>
                  <a:srgbClr val="FFC000">
                    <a:alpha val="29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" name="文本框 5"/>
                <p:cNvSpPr txBox="1"/>
                <p:nvPr/>
              </p:nvSpPr>
              <p:spPr>
                <a:xfrm>
                  <a:off x="1808" y="4624"/>
                  <a:ext cx="1357" cy="103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pPr algn="l"/>
                  <a:r>
                    <a:rPr lang="zh-CN" altLang="en-US" sz="4400">
                      <a:sym typeface="+mn-ea"/>
                    </a:rPr>
                    <a:t>虎</a:t>
                  </a:r>
                  <a:endParaRPr lang="zh-CN" altLang="en-US" sz="4400"/>
                </a:p>
              </p:txBody>
            </p:sp>
          </p:grpSp>
          <p:grpSp>
            <p:nvGrpSpPr>
              <p:cNvPr id="29" name="组合 28"/>
              <p:cNvGrpSpPr/>
              <p:nvPr/>
            </p:nvGrpSpPr>
            <p:grpSpPr>
              <a:xfrm>
                <a:off x="1781" y="6018"/>
                <a:ext cx="1357" cy="1082"/>
                <a:chOff x="1808" y="5969"/>
                <a:chExt cx="1357" cy="1082"/>
              </a:xfrm>
            </p:grpSpPr>
            <p:sp>
              <p:nvSpPr>
                <p:cNvPr id="17" name="椭圆 16"/>
                <p:cNvSpPr/>
                <p:nvPr/>
              </p:nvSpPr>
              <p:spPr>
                <a:xfrm>
                  <a:off x="1877" y="5969"/>
                  <a:ext cx="1222" cy="1082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" name="文本框 6"/>
                <p:cNvSpPr txBox="1"/>
                <p:nvPr/>
              </p:nvSpPr>
              <p:spPr>
                <a:xfrm>
                  <a:off x="1808" y="5969"/>
                  <a:ext cx="1357" cy="103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spAutoFit/>
                </a:bodyPr>
                <a:lstStyle/>
                <a:p>
                  <a:r>
                    <a:rPr lang="zh-CN" altLang="en-US" sz="4400"/>
                    <a:t>添</a:t>
                  </a:r>
                </a:p>
              </p:txBody>
            </p:sp>
          </p:grpSp>
          <p:grpSp>
            <p:nvGrpSpPr>
              <p:cNvPr id="30" name="组合 29"/>
              <p:cNvGrpSpPr/>
              <p:nvPr/>
            </p:nvGrpSpPr>
            <p:grpSpPr>
              <a:xfrm>
                <a:off x="1916" y="7380"/>
                <a:ext cx="1233" cy="2423"/>
                <a:chOff x="1916" y="7380"/>
                <a:chExt cx="1233" cy="2423"/>
              </a:xfrm>
            </p:grpSpPr>
            <p:sp>
              <p:nvSpPr>
                <p:cNvPr id="18" name="椭圆 17"/>
                <p:cNvSpPr/>
                <p:nvPr/>
              </p:nvSpPr>
              <p:spPr>
                <a:xfrm>
                  <a:off x="1916" y="7380"/>
                  <a:ext cx="1222" cy="1082"/>
                </a:xfrm>
                <a:prstGeom prst="ellipse">
                  <a:avLst/>
                </a:prstGeom>
                <a:solidFill>
                  <a:schemeClr val="accent3">
                    <a:alpha val="18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1970" y="7380"/>
                  <a:ext cx="1179" cy="121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</a14:hiddenFill>
                  </a:ext>
                </a:extLst>
              </p:spPr>
              <p:txBody>
                <a:bodyPr wrap="none" rtlCol="0">
                  <a:spAutoFit/>
                </a:bodyPr>
                <a:lstStyle/>
                <a:p>
                  <a:pPr algn="l"/>
                  <a:r>
                    <a:rPr lang="zh-CN" altLang="en-US" sz="4400" dirty="0">
                      <a:sym typeface="+mn-ea"/>
                    </a:rPr>
                    <a:t>麻</a:t>
                  </a:r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916" y="8721"/>
                  <a:ext cx="1222" cy="1082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1" name="文本框 10"/>
            <p:cNvSpPr txBox="1"/>
            <p:nvPr/>
          </p:nvSpPr>
          <p:spPr>
            <a:xfrm>
              <a:off x="1610" y="7992"/>
              <a:ext cx="1234" cy="12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4400">
                  <a:sym typeface="+mn-ea"/>
                </a:rPr>
                <a:t>烦</a:t>
              </a:r>
            </a:p>
          </p:txBody>
        </p:sp>
      </p:grpSp>
      <p:pic>
        <p:nvPicPr>
          <p:cNvPr id="13" name="图片 12" descr="QQ截图20201130110907副本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19671" y="1252855"/>
            <a:ext cx="3581400" cy="2768600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2923540" y="4580256"/>
            <a:ext cx="7492365" cy="1276985"/>
            <a:chOff x="4604" y="7213"/>
            <a:chExt cx="11799" cy="2011"/>
          </a:xfrm>
        </p:grpSpPr>
        <p:sp>
          <p:nvSpPr>
            <p:cNvPr id="14" name="文本框 13"/>
            <p:cNvSpPr txBox="1"/>
            <p:nvPr/>
          </p:nvSpPr>
          <p:spPr>
            <a:xfrm>
              <a:off x="4604" y="7213"/>
              <a:ext cx="11799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0">
                <a:buClr>
                  <a:srgbClr val="FFD966"/>
                </a:buClr>
                <a:buFont typeface="Wingdings" panose="05000000000000000000" charset="0"/>
                <a:buChar char="Ø"/>
              </a:pPr>
              <a:r>
                <a:rPr lang="en-US" altLang="zh-CN" sz="28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 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乐乐忘带作业本，最后是怎么解决的呢?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604" y="8400"/>
              <a:ext cx="11414" cy="82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marL="457200" indent="-457200">
                <a:buClr>
                  <a:srgbClr val="FFD966"/>
                </a:buClr>
                <a:buFont typeface="Wingdings" panose="05000000000000000000" charset="0"/>
                <a:buChar char="Ø"/>
              </a:pP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给乐乐送作业本的爸爸会有什么麻烦呢?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39896" y="802006"/>
            <a:ext cx="390080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0070C0"/>
                </a:solidFill>
              </a:rPr>
              <a:t>生活中的“小马虎”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23061" y="2083435"/>
            <a:ext cx="2809875" cy="23241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11086" y="2083435"/>
            <a:ext cx="2943225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QQ截图20201130113157副本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0771" y="1514475"/>
            <a:ext cx="7962900" cy="27813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37872" y="4592956"/>
            <a:ext cx="10715625" cy="1132205"/>
            <a:chOff x="1222" y="7153"/>
            <a:chExt cx="16875" cy="1783"/>
          </a:xfrm>
        </p:grpSpPr>
        <p:sp>
          <p:nvSpPr>
            <p:cNvPr id="4" name="圆角矩形 3"/>
            <p:cNvSpPr/>
            <p:nvPr/>
          </p:nvSpPr>
          <p:spPr>
            <a:xfrm>
              <a:off x="1222" y="7153"/>
              <a:ext cx="16875" cy="1783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  <a:alpha val="2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488" y="7294"/>
              <a:ext cx="16343" cy="150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800" b="1" dirty="0">
                  <a:solidFill>
                    <a:schemeClr val="accent2"/>
                  </a:solidFill>
                </a:rPr>
                <a:t>看来班级里的“小马虎”也不少呢,当我们不仔细、不认真时,就很容易出现马虎问题,给自己增添一些小麻烦。</a:t>
              </a: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953636" y="556261"/>
            <a:ext cx="275780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 dirty="0">
                <a:solidFill>
                  <a:srgbClr val="704155"/>
                </a:solidFill>
              </a:rPr>
              <a:t>小马虎添麻烦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475" y="1626237"/>
            <a:ext cx="4156711" cy="3438525"/>
          </a:xfrm>
          <a:prstGeom prst="rect">
            <a:avLst/>
          </a:prstGeom>
          <a:ln>
            <a:solidFill>
              <a:srgbClr val="FF9778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4827271" y="1590676"/>
            <a:ext cx="6307455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“小马虎”把自己的衣服扣子都扣错了。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196841" y="2567306"/>
            <a:ext cx="6205220" cy="22467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天天是今天的早读带读班长，他想要早点到学校带领同学们进行早读,就这样一个不小心,他就扣错了衣服的扣子。其实我们有时候不是真的做不好，只是由于种种原因才犯了马虎的毛病。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65929" y="725172"/>
            <a:ext cx="5505451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C00000"/>
                </a:solidFill>
              </a:rPr>
              <a:t>“小马虎”找原因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7211" y="1698626"/>
            <a:ext cx="8941435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同学们,请以四人小组为单位,展开小组讨论。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37211" y="2611122"/>
            <a:ext cx="635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(1)讨论主题:为什么会马虎呢? (造成我们做事马虎的原因有哪些?)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37211" y="4050665"/>
            <a:ext cx="35958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(2)讨论时间:3分钟。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37211" y="5059045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(3)注意音量,及时记录。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59017" y="2611120"/>
            <a:ext cx="4493895" cy="2569210"/>
          </a:xfrm>
          <a:prstGeom prst="ellips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53061" y="2009775"/>
            <a:ext cx="6127751" cy="1985010"/>
            <a:chOff x="836" y="3265"/>
            <a:chExt cx="9650" cy="3126"/>
          </a:xfrm>
        </p:grpSpPr>
        <p:sp>
          <p:nvSpPr>
            <p:cNvPr id="4" name="圆角矩形 3"/>
            <p:cNvSpPr/>
            <p:nvPr/>
          </p:nvSpPr>
          <p:spPr>
            <a:xfrm>
              <a:off x="836" y="3265"/>
              <a:ext cx="9650" cy="312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836" y="3706"/>
              <a:ext cx="9650" cy="200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solidFill>
                    <a:schemeClr val="accent1"/>
                  </a:solidFill>
                </a:rPr>
                <a:t>“小马虎”原因多、注意力不集中、没有责任心、态度不端正。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AFAF8">
                  <a:alpha val="100000"/>
                </a:srgbClr>
              </a:clrFrom>
              <a:clrTo>
                <a:srgbClr val="FAFAF8">
                  <a:alpha val="100000"/>
                  <a:alpha val="0"/>
                </a:srgbClr>
              </a:clrTo>
            </a:clrChange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6886" y="1264920"/>
            <a:ext cx="4818380" cy="4161790"/>
          </a:xfrm>
          <a:prstGeom prst="rect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462</Words>
  <Application>Microsoft Office PowerPoint</Application>
  <PresentationFormat>宽屏</PresentationFormat>
  <Paragraphs>54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Meiryo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55</cp:revision>
  <dcterms:created xsi:type="dcterms:W3CDTF">2020-05-18T00:36:00Z</dcterms:created>
  <dcterms:modified xsi:type="dcterms:W3CDTF">2022-03-07T10:05:03Z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