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1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3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26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C8E97-2901-41D4-9B9B-ED32BA48BD3B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355E8D-C0E0-4524-AB87-70F6DFC5F8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294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355E8D-C0E0-4524-AB87-70F6DFC5F8D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3874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49196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8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3.xml"/><Relationship Id="rId4" Type="http://schemas.openxmlformats.org/officeDocument/2006/relationships/tags" Target="../tags/tag6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2.xml"/><Relationship Id="rId4" Type="http://schemas.openxmlformats.org/officeDocument/2006/relationships/tags" Target="../tags/tag2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0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53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954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777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085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7606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034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716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89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72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0644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89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18" Type="http://schemas.openxmlformats.org/officeDocument/2006/relationships/tags" Target="../tags/tag7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0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image" Target="../media/image1.jpeg"/><Relationship Id="rId5" Type="http://schemas.openxmlformats.org/officeDocument/2006/relationships/audio" Target="../media/audio1.wav"/><Relationship Id="rId4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image" Target="../media/image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3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8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10" Type="http://schemas.openxmlformats.org/officeDocument/2006/relationships/image" Target="../media/image6.png"/><Relationship Id="rId4" Type="http://schemas.openxmlformats.org/officeDocument/2006/relationships/tags" Target="../tags/tag82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92.xml"/><Relationship Id="rId13" Type="http://schemas.openxmlformats.org/officeDocument/2006/relationships/image" Target="../media/image10.png"/><Relationship Id="rId3" Type="http://schemas.openxmlformats.org/officeDocument/2006/relationships/tags" Target="../tags/tag87.xml"/><Relationship Id="rId7" Type="http://schemas.openxmlformats.org/officeDocument/2006/relationships/tags" Target="../tags/tag91.xml"/><Relationship Id="rId12" Type="http://schemas.openxmlformats.org/officeDocument/2006/relationships/image" Target="../media/image9.png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tags" Target="../tags/tag90.xml"/><Relationship Id="rId11" Type="http://schemas.openxmlformats.org/officeDocument/2006/relationships/image" Target="../media/image8.png"/><Relationship Id="rId5" Type="http://schemas.openxmlformats.org/officeDocument/2006/relationships/tags" Target="../tags/tag89.xm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tags" Target="../tags/tag88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9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10" Type="http://schemas.openxmlformats.org/officeDocument/2006/relationships/image" Target="../media/image15.png"/><Relationship Id="rId4" Type="http://schemas.openxmlformats.org/officeDocument/2006/relationships/tags" Target="../tags/tag96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101.xml"/><Relationship Id="rId7" Type="http://schemas.openxmlformats.org/officeDocument/2006/relationships/tags" Target="../tags/tag105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10" Type="http://schemas.openxmlformats.org/officeDocument/2006/relationships/image" Target="../media/image17.gif"/><Relationship Id="rId4" Type="http://schemas.openxmlformats.org/officeDocument/2006/relationships/tags" Target="../tags/tag102.xml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108.xml"/><Relationship Id="rId7" Type="http://schemas.openxmlformats.org/officeDocument/2006/relationships/image" Target="../media/image1.jpeg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10.xml"/><Relationship Id="rId4" Type="http://schemas.openxmlformats.org/officeDocument/2006/relationships/tags" Target="../tags/tag10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2531170_125631125000_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45951" y="109196"/>
            <a:ext cx="5335905" cy="6858000"/>
          </a:xfrm>
          <a:prstGeom prst="rect">
            <a:avLst/>
          </a:prstGeom>
        </p:spPr>
      </p:pic>
      <p:sp>
        <p:nvSpPr>
          <p:cNvPr id="6" name="TextBox 5"/>
          <p:cNvSpPr txBox="1"/>
          <p:nvPr>
            <p:custDataLst>
              <p:tags r:id="rId3"/>
            </p:custDataLst>
          </p:nvPr>
        </p:nvSpPr>
        <p:spPr>
          <a:xfrm>
            <a:off x="5167422" y="1115828"/>
            <a:ext cx="70245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chemeClr val="tx1"/>
                </a:solidFill>
                <a:latin typeface="+mn-ea"/>
              </a:rPr>
              <a:t>我们爱整洁</a:t>
            </a:r>
          </a:p>
        </p:txBody>
      </p:sp>
      <p:sp>
        <p:nvSpPr>
          <p:cNvPr id="7" name="矩形 6"/>
          <p:cNvSpPr/>
          <p:nvPr/>
        </p:nvSpPr>
        <p:spPr>
          <a:xfrm>
            <a:off x="5167422" y="5692522"/>
            <a:ext cx="7024578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783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567055" y="680085"/>
            <a:ext cx="697674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活动一：镜子里的我</a:t>
            </a: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567055" y="2558235"/>
            <a:ext cx="490601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/>
              <a:t>用小镜子观察一下，今天的你整洁吗，还有哪些地方不整洁？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010" y="1257935"/>
            <a:ext cx="4691380" cy="48990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096435" y="559293"/>
            <a:ext cx="224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4045" y="287020"/>
            <a:ext cx="2750185" cy="2165985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5048885" y="1144270"/>
            <a:ext cx="409384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活动二</a:t>
            </a: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360805" y="2305050"/>
            <a:ext cx="975804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/>
              <a:t>1</a:t>
            </a:r>
            <a:r>
              <a:rPr lang="en-US" altLang="zh-CN" sz="3600" b="1" dirty="0"/>
              <a:t>.</a:t>
            </a:r>
            <a:r>
              <a:rPr lang="zh-CN" altLang="en-US" sz="3600" b="1" dirty="0"/>
              <a:t>请你和你的同桌成为一对搭档，相互充当对方的“小镜子”，看一看对方还有没有什么地方不整洁？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/>
              <a:t>2</a:t>
            </a:r>
            <a:r>
              <a:rPr lang="en-US" altLang="zh-CN" sz="3600" b="1" dirty="0"/>
              <a:t>.</a:t>
            </a:r>
            <a:r>
              <a:rPr lang="zh-CN" altLang="en-US" sz="3600" b="1" dirty="0"/>
              <a:t>请帮助对方整理一下不整洁的地方。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556895" y="841375"/>
            <a:ext cx="6520815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</a:rPr>
              <a:t>活动三：大家一起来找茬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5610" y="1404620"/>
            <a:ext cx="4762500" cy="476250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290955" y="2767965"/>
            <a:ext cx="592709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/>
              <a:t>请你观察一下，我们教室哪些地方还不够整洁呢？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382905" y="448945"/>
            <a:ext cx="63538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sym typeface="+mn-ea"/>
              </a:rPr>
              <a:t>活动四：</a:t>
            </a:r>
            <a:r>
              <a:rPr lang="zh-CN" altLang="en-US" sz="3600" b="1" dirty="0">
                <a:solidFill>
                  <a:srgbClr val="FF0000"/>
                </a:solidFill>
              </a:rPr>
              <a:t>这样做好不好？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395" y="2190750"/>
            <a:ext cx="5099050" cy="331470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354445" y="1955800"/>
            <a:ext cx="5405755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/>
              <a:t>边吃边学，要不得，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/>
              <a:t>三心二意，学不好。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/>
              <a:t>东西吃完，不乱扔，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/>
              <a:t>啃咬指甲，细菌多，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/>
              <a:t>书桌整洁，心情好。</a:t>
            </a: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9780" y="1306830"/>
            <a:ext cx="4600575" cy="4724400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6354445" y="2593975"/>
            <a:ext cx="632523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/>
              <a:t>边吃边玩，害处大，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/>
              <a:t>影响消化，不卫生。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/>
              <a:t>娱乐饮食，有分寸，</a:t>
            </a:r>
          </a:p>
          <a:p>
            <a:pPr>
              <a:lnSpc>
                <a:spcPct val="150000"/>
              </a:lnSpc>
            </a:pPr>
            <a:r>
              <a:rPr lang="zh-CN" altLang="en-US" sz="3200" b="1" dirty="0"/>
              <a:t>不良习惯，莫要学。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2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860" y="0"/>
            <a:ext cx="2301240" cy="23526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9915" y="161290"/>
            <a:ext cx="5755640" cy="18186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52675"/>
            <a:ext cx="2846070" cy="34391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29965" y="2554605"/>
            <a:ext cx="1695450" cy="3657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54015" y="3190875"/>
            <a:ext cx="2943225" cy="36671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0860" y="615315"/>
            <a:ext cx="3671570" cy="3500755"/>
          </a:xfrm>
          <a:prstGeom prst="ellipse">
            <a:avLst/>
          </a:prstGeom>
        </p:spPr>
      </p:pic>
      <p:sp>
        <p:nvSpPr>
          <p:cNvPr id="11" name="文本框 10"/>
          <p:cNvSpPr txBox="1"/>
          <p:nvPr>
            <p:custDataLst>
              <p:tags r:id="rId8"/>
            </p:custDataLst>
          </p:nvPr>
        </p:nvSpPr>
        <p:spPr>
          <a:xfrm>
            <a:off x="8150860" y="4643755"/>
            <a:ext cx="405765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/>
              <a:t>看了不整洁的图片，同学们有什么感受呢？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855" y="90170"/>
            <a:ext cx="6934200" cy="1714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1360" y="326390"/>
            <a:ext cx="6934200" cy="1590675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871855" y="1677035"/>
            <a:ext cx="1107567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/>
              <a:t>我们的身边有不够整洁的人，也有非常整洁干净的人。我们一起来评选一下，你认为我们班最爱整洁的是谁呢？我们一起来投出我们心中的“整洁大使”吧！</a:t>
            </a:r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35" y="4114165"/>
            <a:ext cx="2382520" cy="2548255"/>
          </a:xfrm>
          <a:prstGeom prst="rect">
            <a:avLst/>
          </a:prstGeom>
        </p:spPr>
      </p:pic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3278505" y="4819015"/>
            <a:ext cx="820166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/>
              <a:t>我选______________当“整洁大使”，</a:t>
            </a:r>
          </a:p>
          <a:p>
            <a:pPr>
              <a:lnSpc>
                <a:spcPct val="150000"/>
              </a:lnSpc>
            </a:pPr>
            <a:r>
              <a:rPr lang="zh-CN" altLang="en-US" sz="3200" b="1"/>
              <a:t>因为他__________________________。</a:t>
            </a:r>
          </a:p>
        </p:txBody>
      </p:sp>
    </p:spTree>
    <p:custDataLst>
      <p:tags r:id="rId1"/>
    </p:custData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2738120" y="-10795"/>
            <a:ext cx="6934200" cy="184785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76630" y="1581785"/>
            <a:ext cx="1023874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/>
              <a:t>请你对比一下自己和被评选出来的“整洁大使”，想想看，自己还有哪些做得不好的地方，并记录下来。</a:t>
            </a: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 rot="21060000">
            <a:off x="1281430" y="3752215"/>
            <a:ext cx="8854440" cy="24282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 rot="21420000">
            <a:off x="1285240" y="3665220"/>
            <a:ext cx="8935720" cy="24758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我有时候________________________，这样做不够整洁。</a:t>
            </a: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1892300" y="4058920"/>
            <a:ext cx="772160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/>
              <a:t>我有时候________________________，这样做不够整洁。</a:t>
            </a:r>
          </a:p>
        </p:txBody>
      </p:sp>
      <p:pic>
        <p:nvPicPr>
          <p:cNvPr id="9" name="图片 8" descr="7b2ac71989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9406255" y="4183380"/>
            <a:ext cx="2286000" cy="228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2729230" y="1408430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/>
              <a:t>教师寄语</a:t>
            </a: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951865" y="2240915"/>
            <a:ext cx="597471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/>
              <a:t>每个人都喜欢和爱整洁的孩子做朋友，老师希望，我们每位同学都能够把没做好的事情做好，变得更加地整洁干净！</a:t>
            </a:r>
          </a:p>
        </p:txBody>
      </p:sp>
      <p:pic>
        <p:nvPicPr>
          <p:cNvPr id="6" name="图片 5" descr="2531170_125631125000_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0000">
            <a:off x="6301105" y="635"/>
            <a:ext cx="5335905" cy="6858000"/>
          </a:xfrm>
          <a:prstGeom prst="rect">
            <a:avLst/>
          </a:prstGeom>
        </p:spPr>
      </p:pic>
      <p:pic>
        <p:nvPicPr>
          <p:cNvPr id="7" name="New picture"/>
          <p:cNvPicPr/>
          <p:nvPr>
            <p:custDataLst>
              <p:tags r:id="rId5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10922000" y="12001500"/>
            <a:ext cx="355600" cy="266700"/>
          </a:xfrm>
          <a:prstGeom prst="cube">
            <a:avLst/>
          </a:prstGeom>
        </p:spPr>
      </p:pic>
    </p:spTree>
    <p:custDataLst>
      <p:tags r:id="rId1"/>
    </p:custData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3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6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7"/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8"/>
  <p:tag name="KSO_WM_BEAUTIFY_FLAG" val="#wm#"/>
  <p:tag name="KSO_WM_TAG_VERSION" val="1.0"/>
  <p:tag name="KSO_WM_TEMPLATE_CATEGORY" val="custom"/>
  <p:tag name="KSO_WM_TEMPLATE_INDEX" val="20205176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7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9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2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3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4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5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7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0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1"/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395</Words>
  <Application>Microsoft Office PowerPoint</Application>
  <PresentationFormat>宽屏</PresentationFormat>
  <Paragraphs>40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cp:lastPrinted>2021-07-08T08:43:24Z</cp:lastPrinted>
  <dcterms:created xsi:type="dcterms:W3CDTF">2021-07-08T08:43:24Z</dcterms:created>
  <dcterms:modified xsi:type="dcterms:W3CDTF">2022-03-05T01:49:31Z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