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0" r:id="rId1"/>
    <p:sldMasterId id="2147483720" r:id="rId2"/>
    <p:sldMasterId id="2147483732" r:id="rId3"/>
  </p:sldMasterIdLst>
  <p:notesMasterIdLst>
    <p:notesMasterId r:id="rId22"/>
  </p:notesMasterIdLst>
  <p:sldIdLst>
    <p:sldId id="257" r:id="rId4"/>
    <p:sldId id="259" r:id="rId5"/>
    <p:sldId id="258" r:id="rId6"/>
    <p:sldId id="271" r:id="rId7"/>
    <p:sldId id="260" r:id="rId8"/>
    <p:sldId id="261" r:id="rId9"/>
    <p:sldId id="262" r:id="rId10"/>
    <p:sldId id="263" r:id="rId11"/>
    <p:sldId id="272" r:id="rId12"/>
    <p:sldId id="264" r:id="rId13"/>
    <p:sldId id="265" r:id="rId14"/>
    <p:sldId id="266" r:id="rId15"/>
    <p:sldId id="267" r:id="rId16"/>
    <p:sldId id="268" r:id="rId17"/>
    <p:sldId id="269" r:id="rId18"/>
    <p:sldId id="273" r:id="rId19"/>
    <p:sldId id="270" r:id="rId20"/>
    <p:sldId id="274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173661-74AA-4EA1-B60E-AA2AF0F814E7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A6E7B-6383-40BB-ABB0-15AE4A6C56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520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90116" name="灯片编号占位符 3"/>
          <p:cNvSpPr>
            <a:spLocks noGrp="1" noChangeArrowheads="1"/>
          </p:cNvSpPr>
          <p:nvPr/>
        </p:nvSpPr>
        <p:spPr bwMode="auto">
          <a:xfrm>
            <a:off x="3884923" y="8684460"/>
            <a:ext cx="2971544" cy="4595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84390" tIns="42195" rIns="84390" bIns="42195" anchor="b"/>
          <a:lstStyle/>
          <a:p>
            <a:pPr algn="r"/>
            <a:fld id="{75469645-AF97-40BF-8471-9B55ABD77B1D}" type="slidenum">
              <a:rPr lang="zh-CN" altLang="en-US" sz="1100"/>
              <a:t>1</a:t>
            </a:fld>
            <a:endParaRPr lang="en-US" altLang="zh-CN" sz="1100" dirty="0"/>
          </a:p>
        </p:txBody>
      </p:sp>
    </p:spTree>
    <p:extLst>
      <p:ext uri="{BB962C8B-B14F-4D97-AF65-F5344CB8AC3E}">
        <p14:creationId xmlns:p14="http://schemas.microsoft.com/office/powerpoint/2010/main" val="3809284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63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3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865647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A6E7B-6383-40BB-ABB0-15AE4A6C562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513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7671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9F9A8-BDFE-4577-999F-CBE77D12EAB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BCA83-62D3-4A8A-9F95-B025AC2444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9389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9F9A8-BDFE-4577-999F-CBE77D12EAB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BCA83-62D3-4A8A-9F95-B025AC2444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662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9F9A8-BDFE-4577-999F-CBE77D12EAB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BCA83-62D3-4A8A-9F95-B025AC2444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409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B595-F521-4B1B-AA04-A35E5EC1D19C}" type="datetimeFigureOut">
              <a:rPr lang="zh-CN" altLang="en-US" smtClean="0"/>
              <a:t>2022/3/4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828F-EA7E-444C-A3D1-EA347E2D37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3537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B595-F521-4B1B-AA04-A35E5EC1D19C}" type="datetimeFigureOut">
              <a:rPr lang="zh-CN" altLang="en-US" smtClean="0"/>
              <a:t>2022/3/4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828F-EA7E-444C-A3D1-EA347E2D37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526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B595-F521-4B1B-AA04-A35E5EC1D19C}" type="datetimeFigureOut">
              <a:rPr lang="zh-CN" altLang="en-US" smtClean="0"/>
              <a:t>2022/3/4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828F-EA7E-444C-A3D1-EA347E2D37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9263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B595-F521-4B1B-AA04-A35E5EC1D19C}" type="datetimeFigureOut">
              <a:rPr lang="zh-CN" altLang="en-US" smtClean="0"/>
              <a:t>2022/3/4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828F-EA7E-444C-A3D1-EA347E2D37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337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B595-F521-4B1B-AA04-A35E5EC1D19C}" type="datetimeFigureOut">
              <a:rPr lang="zh-CN" altLang="en-US" smtClean="0"/>
              <a:t>2022/3/4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828F-EA7E-444C-A3D1-EA347E2D37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145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B595-F521-4B1B-AA04-A35E5EC1D19C}" type="datetimeFigureOut">
              <a:rPr lang="zh-CN" altLang="en-US" smtClean="0"/>
              <a:t>2022/3/4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828F-EA7E-444C-A3D1-EA347E2D37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33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B595-F521-4B1B-AA04-A35E5EC1D19C}" type="datetimeFigureOut">
              <a:rPr lang="zh-CN" altLang="en-US" smtClean="0"/>
              <a:t>2022/3/4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828F-EA7E-444C-A3D1-EA347E2D37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1006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B595-F521-4B1B-AA04-A35E5EC1D19C}" type="datetimeFigureOut">
              <a:rPr lang="zh-CN" altLang="en-US" smtClean="0"/>
              <a:t>2022/3/4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828F-EA7E-444C-A3D1-EA347E2D37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070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9F9A8-BDFE-4577-999F-CBE77D12EAB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BCA83-62D3-4A8A-9F95-B025AC2444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85950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B595-F521-4B1B-AA04-A35E5EC1D19C}" type="datetimeFigureOut">
              <a:rPr lang="zh-CN" altLang="en-US" smtClean="0"/>
              <a:t>2022/3/4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828F-EA7E-444C-A3D1-EA347E2D37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4673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B595-F521-4B1B-AA04-A35E5EC1D19C}" type="datetimeFigureOut">
              <a:rPr lang="zh-CN" altLang="en-US" smtClean="0"/>
              <a:t>2022/3/4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828F-EA7E-444C-A3D1-EA347E2D37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885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B595-F521-4B1B-AA04-A35E5EC1D19C}" type="datetimeFigureOut">
              <a:rPr lang="zh-CN" altLang="en-US" smtClean="0"/>
              <a:t>2022/3/4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828F-EA7E-444C-A3D1-EA347E2D37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6151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B595-F521-4B1B-AA04-A35E5EC1D19C}" type="datetimeFigureOut">
              <a:rPr lang="zh-CN" altLang="en-US" smtClean="0"/>
              <a:t>2022/3/4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828F-EA7E-444C-A3D1-EA347E2D37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8586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B595-F521-4B1B-AA04-A35E5EC1D19C}" type="datetimeFigureOut">
              <a:rPr lang="zh-CN" altLang="en-US" smtClean="0"/>
              <a:t>2022/3/4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828F-EA7E-444C-A3D1-EA347E2D37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9791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B595-F521-4B1B-AA04-A35E5EC1D19C}" type="datetimeFigureOut">
              <a:rPr lang="zh-CN" altLang="en-US" smtClean="0"/>
              <a:t>2022/3/4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828F-EA7E-444C-A3D1-EA347E2D37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0274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B595-F521-4B1B-AA04-A35E5EC1D19C}" type="datetimeFigureOut">
              <a:rPr lang="zh-CN" altLang="en-US" smtClean="0"/>
              <a:t>2022/3/4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828F-EA7E-444C-A3D1-EA347E2D37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695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B595-F521-4B1B-AA04-A35E5EC1D19C}" type="datetimeFigureOut">
              <a:rPr lang="zh-CN" altLang="en-US" smtClean="0"/>
              <a:t>2022/3/4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D828F-EA7E-444C-A3D1-EA347E2D37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2269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6774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486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9F9A8-BDFE-4577-999F-CBE77D12EAB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BCA83-62D3-4A8A-9F95-B025AC2444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5705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8928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8072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2973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4948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4344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8470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1871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0692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0189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470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9F9A8-BDFE-4577-999F-CBE77D12EAB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BCA83-62D3-4A8A-9F95-B025AC2444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7117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0413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18509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1376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5257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8029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7375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6533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2679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41334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65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9F9A8-BDFE-4577-999F-CBE77D12EAB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BCA83-62D3-4A8A-9F95-B025AC2444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012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9F9A8-BDFE-4577-999F-CBE77D12EAB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BCA83-62D3-4A8A-9F95-B025AC2444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762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9F9A8-BDFE-4577-999F-CBE77D12EAB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BCA83-62D3-4A8A-9F95-B025AC2444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45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9F9A8-BDFE-4577-999F-CBE77D12EAB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BCA83-62D3-4A8A-9F95-B025AC2444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2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9F9A8-BDFE-4577-999F-CBE77D12EAB5}" type="datetimeFigureOut">
              <a:rPr lang="zh-CN" altLang="en-US" smtClean="0"/>
              <a:t>2022/3/4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BCA83-62D3-4A8A-9F95-B025AC2444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784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008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  <p:sldLayoutId id="2147483692" r:id="rId20"/>
    <p:sldLayoutId id="2147483693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529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4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7.xml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9.xml"/><Relationship Id="rId5" Type="http://schemas.openxmlformats.org/officeDocument/2006/relationships/image" Target="../media/image6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4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文本框 6"/>
          <p:cNvSpPr txBox="1">
            <a:spLocks noChangeArrowheads="1"/>
          </p:cNvSpPr>
          <p:nvPr/>
        </p:nvSpPr>
        <p:spPr bwMode="auto">
          <a:xfrm>
            <a:off x="1524000" y="1988843"/>
            <a:ext cx="9144000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FF0000"/>
                </a:solidFill>
                <a:cs typeface="+mn-ea"/>
                <a:sym typeface="+mn-lt"/>
              </a:rPr>
              <a:t>16  </a:t>
            </a:r>
            <a:r>
              <a:rPr lang="zh-CN" altLang="en-US" sz="6000" b="1" dirty="0">
                <a:solidFill>
                  <a:srgbClr val="FF0000"/>
                </a:solidFill>
                <a:cs typeface="+mn-ea"/>
                <a:sym typeface="+mn-lt"/>
              </a:rPr>
              <a:t>新年的礼物</a:t>
            </a:r>
          </a:p>
        </p:txBody>
      </p:sp>
      <p:sp>
        <p:nvSpPr>
          <p:cNvPr id="7" name="矩形 6"/>
          <p:cNvSpPr/>
          <p:nvPr/>
        </p:nvSpPr>
        <p:spPr>
          <a:xfrm>
            <a:off x="1537320" y="5248030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  <p:bldLst>
      <p:bldP spid="8909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文本占位符 2"/>
          <p:cNvSpPr txBox="1"/>
          <p:nvPr/>
        </p:nvSpPr>
        <p:spPr>
          <a:xfrm>
            <a:off x="2116138" y="5907091"/>
            <a:ext cx="8134350" cy="625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buNone/>
            </a:pPr>
            <a:r>
              <a:rPr lang="zh-CN" altLang="en-US" dirty="0">
                <a:cs typeface="+mn-ea"/>
                <a:sym typeface="+mn-lt"/>
              </a:rPr>
              <a:t>每个收获和进步都离不开自己的努力，我曾经</a:t>
            </a:r>
            <a:r>
              <a:rPr lang="en-US" altLang="zh-CN" dirty="0">
                <a:cs typeface="+mn-ea"/>
                <a:sym typeface="+mn-lt"/>
              </a:rPr>
              <a:t>……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53259" y="1500177"/>
            <a:ext cx="3287713" cy="41354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" name="组合 28"/>
          <p:cNvGrpSpPr/>
          <p:nvPr/>
        </p:nvGrpSpPr>
        <p:grpSpPr bwMode="auto">
          <a:xfrm>
            <a:off x="1524003" y="0"/>
            <a:ext cx="6030913" cy="1219200"/>
            <a:chOff x="2357422" y="2857496"/>
            <a:chExt cx="4429156" cy="857256"/>
          </a:xfrm>
        </p:grpSpPr>
        <p:grpSp>
          <p:nvGrpSpPr>
            <p:cNvPr id="7" name="组合 24"/>
            <p:cNvGrpSpPr/>
            <p:nvPr/>
          </p:nvGrpSpPr>
          <p:grpSpPr bwMode="auto">
            <a:xfrm>
              <a:off x="2500299" y="3000371"/>
              <a:ext cx="4286279" cy="616153"/>
              <a:chOff x="1453763" y="2002397"/>
              <a:chExt cx="6228000" cy="719608"/>
            </a:xfrm>
          </p:grpSpPr>
          <p:grpSp>
            <p:nvGrpSpPr>
              <p:cNvPr id="9" name="组合 55"/>
              <p:cNvGrpSpPr/>
              <p:nvPr/>
            </p:nvGrpSpPr>
            <p:grpSpPr bwMode="auto">
              <a:xfrm>
                <a:off x="1453763" y="2002397"/>
                <a:ext cx="6228000" cy="719608"/>
                <a:chOff x="1465263" y="1820863"/>
                <a:chExt cx="6228000" cy="719608"/>
              </a:xfrm>
            </p:grpSpPr>
            <p:sp>
              <p:nvSpPr>
                <p:cNvPr id="11" name="AutoShape 3"/>
                <p:cNvSpPr>
                  <a:spLocks noChangeArrowheads="1"/>
                </p:cNvSpPr>
                <p:nvPr/>
              </p:nvSpPr>
              <p:spPr bwMode="auto">
                <a:xfrm>
                  <a:off x="1467721" y="1820863"/>
                  <a:ext cx="6223848" cy="7196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zh-CN"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AutoShape 3"/>
                <p:cNvSpPr>
                  <a:spLocks noChangeArrowheads="1"/>
                </p:cNvSpPr>
                <p:nvPr/>
              </p:nvSpPr>
              <p:spPr bwMode="auto">
                <a:xfrm>
                  <a:off x="1465263" y="1872537"/>
                  <a:ext cx="6228000" cy="615789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057CFF"/>
                    </a:gs>
                    <a:gs pos="100000">
                      <a:srgbClr val="05004C"/>
                    </a:gs>
                  </a:gsLst>
                  <a:lin ang="5400000"/>
                </a:gradFill>
                <a:ln w="25400">
                  <a:solidFill>
                    <a:schemeClr val="bg1"/>
                  </a:solidFill>
                  <a:rou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zh-CN" altLang="zh-CN" sz="2000">
                    <a:solidFill>
                      <a:schemeClr val="tx2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" name="Rectangle 13"/>
              <p:cNvSpPr>
                <a:spLocks noChangeArrowheads="1"/>
              </p:cNvSpPr>
              <p:nvPr/>
            </p:nvSpPr>
            <p:spPr bwMode="auto">
              <a:xfrm>
                <a:off x="3075687" y="2187497"/>
                <a:ext cx="2742963" cy="3780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收获从哪里来</a:t>
                </a:r>
              </a:p>
            </p:txBody>
          </p:sp>
        </p:grpSp>
        <p:pic>
          <p:nvPicPr>
            <p:cNvPr id="8" name="Picture 2" descr="C:\Documents and Settings\laoli\My Documents\My Pictures\merry_christmas_002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7422" y="2857496"/>
              <a:ext cx="857256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" name="图片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09786" y="1428736"/>
            <a:ext cx="3905250" cy="4071966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8"/>
          <p:cNvGrpSpPr/>
          <p:nvPr/>
        </p:nvGrpSpPr>
        <p:grpSpPr bwMode="auto">
          <a:xfrm>
            <a:off x="1524003" y="0"/>
            <a:ext cx="6030913" cy="1219200"/>
            <a:chOff x="2357422" y="2857496"/>
            <a:chExt cx="4429156" cy="857256"/>
          </a:xfrm>
        </p:grpSpPr>
        <p:grpSp>
          <p:nvGrpSpPr>
            <p:cNvPr id="4" name="组合 24"/>
            <p:cNvGrpSpPr/>
            <p:nvPr/>
          </p:nvGrpSpPr>
          <p:grpSpPr bwMode="auto">
            <a:xfrm>
              <a:off x="2500299" y="3000371"/>
              <a:ext cx="4286279" cy="616153"/>
              <a:chOff x="1453763" y="2002397"/>
              <a:chExt cx="6228000" cy="719608"/>
            </a:xfrm>
          </p:grpSpPr>
          <p:grpSp>
            <p:nvGrpSpPr>
              <p:cNvPr id="5" name="组合 55"/>
              <p:cNvGrpSpPr/>
              <p:nvPr/>
            </p:nvGrpSpPr>
            <p:grpSpPr bwMode="auto">
              <a:xfrm>
                <a:off x="1453763" y="2002397"/>
                <a:ext cx="6228000" cy="719608"/>
                <a:chOff x="1465263" y="1820863"/>
                <a:chExt cx="6228000" cy="719608"/>
              </a:xfrm>
            </p:grpSpPr>
            <p:sp>
              <p:nvSpPr>
                <p:cNvPr id="11" name="AutoShape 3"/>
                <p:cNvSpPr>
                  <a:spLocks noChangeArrowheads="1"/>
                </p:cNvSpPr>
                <p:nvPr/>
              </p:nvSpPr>
              <p:spPr bwMode="auto">
                <a:xfrm>
                  <a:off x="1467721" y="1820863"/>
                  <a:ext cx="6223848" cy="7196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zh-CN"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AutoShape 3"/>
                <p:cNvSpPr>
                  <a:spLocks noChangeArrowheads="1"/>
                </p:cNvSpPr>
                <p:nvPr/>
              </p:nvSpPr>
              <p:spPr bwMode="auto">
                <a:xfrm>
                  <a:off x="1465263" y="1872537"/>
                  <a:ext cx="6228000" cy="615789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057CFF"/>
                    </a:gs>
                    <a:gs pos="100000">
                      <a:srgbClr val="05004C"/>
                    </a:gs>
                  </a:gsLst>
                  <a:lin ang="5400000"/>
                </a:gradFill>
                <a:ln w="25400">
                  <a:solidFill>
                    <a:schemeClr val="bg1"/>
                  </a:solidFill>
                  <a:rou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zh-CN" altLang="zh-CN" sz="2000">
                    <a:solidFill>
                      <a:schemeClr val="tx2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" name="Rectangle 13"/>
              <p:cNvSpPr>
                <a:spLocks noChangeArrowheads="1"/>
              </p:cNvSpPr>
              <p:nvPr/>
            </p:nvSpPr>
            <p:spPr bwMode="auto">
              <a:xfrm>
                <a:off x="3075687" y="2187497"/>
                <a:ext cx="2742963" cy="3780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收获从哪里来</a:t>
                </a:r>
              </a:p>
            </p:txBody>
          </p:sp>
        </p:grpSp>
        <p:pic>
          <p:nvPicPr>
            <p:cNvPr id="8" name="Picture 2" descr="C:\Documents and Settings\laoli\My Documents\My Pictures\merry_christmas_002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7422" y="2857496"/>
              <a:ext cx="857256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52599" y="1428736"/>
            <a:ext cx="3971925" cy="421484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11900" y="1428736"/>
            <a:ext cx="4338638" cy="421484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文本占位符 2"/>
          <p:cNvSpPr txBox="1"/>
          <p:nvPr/>
        </p:nvSpPr>
        <p:spPr>
          <a:xfrm>
            <a:off x="2116138" y="5907091"/>
            <a:ext cx="8134350" cy="625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buNone/>
            </a:pPr>
            <a:r>
              <a:rPr lang="zh-CN" altLang="en-US" dirty="0">
                <a:cs typeface="+mn-ea"/>
                <a:sym typeface="+mn-lt"/>
              </a:rPr>
              <a:t>爸爸妈妈也帮助了我，比如</a:t>
            </a:r>
            <a:r>
              <a:rPr lang="en-US" altLang="zh-CN" dirty="0">
                <a:cs typeface="+mn-ea"/>
                <a:sym typeface="+mn-lt"/>
              </a:rPr>
              <a:t>……</a:t>
            </a:r>
            <a:endParaRPr lang="zh-CN" altLang="en-US" dirty="0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8"/>
          <p:cNvGrpSpPr/>
          <p:nvPr/>
        </p:nvGrpSpPr>
        <p:grpSpPr bwMode="auto">
          <a:xfrm>
            <a:off x="1524003" y="0"/>
            <a:ext cx="6030913" cy="1219200"/>
            <a:chOff x="2357422" y="2857496"/>
            <a:chExt cx="4429156" cy="857256"/>
          </a:xfrm>
        </p:grpSpPr>
        <p:grpSp>
          <p:nvGrpSpPr>
            <p:cNvPr id="3" name="组合 24"/>
            <p:cNvGrpSpPr/>
            <p:nvPr/>
          </p:nvGrpSpPr>
          <p:grpSpPr bwMode="auto">
            <a:xfrm>
              <a:off x="2500299" y="3000371"/>
              <a:ext cx="4286279" cy="616153"/>
              <a:chOff x="1453763" y="2002397"/>
              <a:chExt cx="6228000" cy="719608"/>
            </a:xfrm>
          </p:grpSpPr>
          <p:grpSp>
            <p:nvGrpSpPr>
              <p:cNvPr id="4" name="组合 55"/>
              <p:cNvGrpSpPr/>
              <p:nvPr/>
            </p:nvGrpSpPr>
            <p:grpSpPr bwMode="auto">
              <a:xfrm>
                <a:off x="1453763" y="2002397"/>
                <a:ext cx="6228000" cy="719608"/>
                <a:chOff x="1465263" y="1820863"/>
                <a:chExt cx="6228000" cy="719608"/>
              </a:xfrm>
            </p:grpSpPr>
            <p:sp>
              <p:nvSpPr>
                <p:cNvPr id="11" name="AutoShape 3"/>
                <p:cNvSpPr>
                  <a:spLocks noChangeArrowheads="1"/>
                </p:cNvSpPr>
                <p:nvPr/>
              </p:nvSpPr>
              <p:spPr bwMode="auto">
                <a:xfrm>
                  <a:off x="1467721" y="1820863"/>
                  <a:ext cx="6223848" cy="7196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zh-CN"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AutoShape 3"/>
                <p:cNvSpPr>
                  <a:spLocks noChangeArrowheads="1"/>
                </p:cNvSpPr>
                <p:nvPr/>
              </p:nvSpPr>
              <p:spPr bwMode="auto">
                <a:xfrm>
                  <a:off x="1465263" y="1872537"/>
                  <a:ext cx="6228000" cy="615789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057CFF"/>
                    </a:gs>
                    <a:gs pos="100000">
                      <a:srgbClr val="05004C"/>
                    </a:gs>
                  </a:gsLst>
                  <a:lin ang="5400000"/>
                </a:gradFill>
                <a:ln w="25400">
                  <a:solidFill>
                    <a:schemeClr val="bg1"/>
                  </a:solidFill>
                  <a:rou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zh-CN" altLang="zh-CN" sz="2000">
                    <a:solidFill>
                      <a:schemeClr val="tx2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" name="Rectangle 13"/>
              <p:cNvSpPr>
                <a:spLocks noChangeArrowheads="1"/>
              </p:cNvSpPr>
              <p:nvPr/>
            </p:nvSpPr>
            <p:spPr bwMode="auto">
              <a:xfrm>
                <a:off x="3075687" y="2187497"/>
                <a:ext cx="2742963" cy="3780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收获从哪里来</a:t>
                </a:r>
              </a:p>
            </p:txBody>
          </p:sp>
        </p:grpSp>
        <p:pic>
          <p:nvPicPr>
            <p:cNvPr id="8" name="Picture 2" descr="C:\Documents and Settings\laoli\My Documents\My Pictures\merry_christmas_002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7422" y="2857496"/>
              <a:ext cx="857256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8348" y="1357298"/>
            <a:ext cx="3786214" cy="39290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38879" y="1357298"/>
            <a:ext cx="4189441" cy="39290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文本占位符 2"/>
          <p:cNvSpPr txBox="1"/>
          <p:nvPr/>
        </p:nvSpPr>
        <p:spPr>
          <a:xfrm>
            <a:off x="2116138" y="5907091"/>
            <a:ext cx="8134350" cy="625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buNone/>
            </a:pPr>
            <a:r>
              <a:rPr lang="zh-CN" altLang="en-US" dirty="0">
                <a:cs typeface="+mn-ea"/>
                <a:sym typeface="+mn-lt"/>
              </a:rPr>
              <a:t>有些时候，是老师帮助了我</a:t>
            </a:r>
            <a:r>
              <a:rPr lang="en-US" altLang="zh-CN" dirty="0">
                <a:cs typeface="+mn-ea"/>
                <a:sym typeface="+mn-lt"/>
              </a:rPr>
              <a:t>,</a:t>
            </a:r>
            <a:r>
              <a:rPr lang="zh-CN" altLang="en-US" dirty="0">
                <a:cs typeface="+mn-ea"/>
                <a:sym typeface="+mn-lt"/>
              </a:rPr>
              <a:t>我还记得</a:t>
            </a:r>
            <a:r>
              <a:rPr lang="en-US" altLang="zh-CN" dirty="0">
                <a:cs typeface="+mn-ea"/>
                <a:sym typeface="+mn-lt"/>
              </a:rPr>
              <a:t>……</a:t>
            </a:r>
            <a:endParaRPr lang="zh-CN" altLang="en-US" dirty="0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文本占位符 2"/>
          <p:cNvSpPr txBox="1"/>
          <p:nvPr/>
        </p:nvSpPr>
        <p:spPr>
          <a:xfrm>
            <a:off x="2116138" y="5907091"/>
            <a:ext cx="8134350" cy="62547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buNone/>
            </a:pPr>
            <a:r>
              <a:rPr lang="zh-CN" altLang="en-US" dirty="0">
                <a:cs typeface="+mn-ea"/>
                <a:sym typeface="+mn-lt"/>
              </a:rPr>
              <a:t>还有好朋友的帮助，我要感谢</a:t>
            </a:r>
            <a:r>
              <a:rPr lang="en-US" altLang="zh-CN" dirty="0">
                <a:cs typeface="+mn-ea"/>
                <a:sym typeface="+mn-lt"/>
              </a:rPr>
              <a:t>……</a:t>
            </a: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4580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09720" y="1714491"/>
            <a:ext cx="4357718" cy="3560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1" name="图片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11938" y="1714491"/>
            <a:ext cx="4056062" cy="35607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" name="组合 28"/>
          <p:cNvGrpSpPr/>
          <p:nvPr/>
        </p:nvGrpSpPr>
        <p:grpSpPr bwMode="auto">
          <a:xfrm>
            <a:off x="1524003" y="0"/>
            <a:ext cx="6030913" cy="1219200"/>
            <a:chOff x="2357422" y="2857496"/>
            <a:chExt cx="4429156" cy="857256"/>
          </a:xfrm>
        </p:grpSpPr>
        <p:grpSp>
          <p:nvGrpSpPr>
            <p:cNvPr id="7" name="组合 24"/>
            <p:cNvGrpSpPr/>
            <p:nvPr/>
          </p:nvGrpSpPr>
          <p:grpSpPr bwMode="auto">
            <a:xfrm>
              <a:off x="2500299" y="3000371"/>
              <a:ext cx="4286279" cy="616153"/>
              <a:chOff x="1453763" y="2002397"/>
              <a:chExt cx="6228000" cy="719608"/>
            </a:xfrm>
          </p:grpSpPr>
          <p:grpSp>
            <p:nvGrpSpPr>
              <p:cNvPr id="9" name="组合 55"/>
              <p:cNvGrpSpPr/>
              <p:nvPr/>
            </p:nvGrpSpPr>
            <p:grpSpPr bwMode="auto">
              <a:xfrm>
                <a:off x="1453763" y="2002397"/>
                <a:ext cx="6228000" cy="719608"/>
                <a:chOff x="1465263" y="1820863"/>
                <a:chExt cx="6228000" cy="719608"/>
              </a:xfrm>
            </p:grpSpPr>
            <p:sp>
              <p:nvSpPr>
                <p:cNvPr id="11" name="AutoShape 3"/>
                <p:cNvSpPr>
                  <a:spLocks noChangeArrowheads="1"/>
                </p:cNvSpPr>
                <p:nvPr/>
              </p:nvSpPr>
              <p:spPr bwMode="auto">
                <a:xfrm>
                  <a:off x="1467721" y="1820863"/>
                  <a:ext cx="6223848" cy="7196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zh-CN"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AutoShape 3"/>
                <p:cNvSpPr>
                  <a:spLocks noChangeArrowheads="1"/>
                </p:cNvSpPr>
                <p:nvPr/>
              </p:nvSpPr>
              <p:spPr bwMode="auto">
                <a:xfrm>
                  <a:off x="1465263" y="1872537"/>
                  <a:ext cx="6228000" cy="615789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057CFF"/>
                    </a:gs>
                    <a:gs pos="100000">
                      <a:srgbClr val="05004C"/>
                    </a:gs>
                  </a:gsLst>
                  <a:lin ang="5400000"/>
                </a:gradFill>
                <a:ln w="25400">
                  <a:solidFill>
                    <a:schemeClr val="bg1"/>
                  </a:solidFill>
                  <a:rou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zh-CN" altLang="zh-CN" sz="2000">
                    <a:solidFill>
                      <a:schemeClr val="tx2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" name="Rectangle 13"/>
              <p:cNvSpPr>
                <a:spLocks noChangeArrowheads="1"/>
              </p:cNvSpPr>
              <p:nvPr/>
            </p:nvSpPr>
            <p:spPr bwMode="auto">
              <a:xfrm>
                <a:off x="3075687" y="2187497"/>
                <a:ext cx="2742963" cy="3780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收获从哪里来</a:t>
                </a:r>
              </a:p>
            </p:txBody>
          </p:sp>
        </p:grpSp>
        <p:pic>
          <p:nvPicPr>
            <p:cNvPr id="8" name="Picture 2" descr="C:\Documents and Settings\laoli\My Documents\My Pictures\merry_christmas_00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7422" y="2857496"/>
              <a:ext cx="857256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86016" y="1573213"/>
            <a:ext cx="1804987" cy="2863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4191000" y="2233613"/>
            <a:ext cx="5938838" cy="22453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dirty="0">
                <a:cs typeface="+mn-ea"/>
                <a:sym typeface="+mn-lt"/>
              </a:rPr>
              <a:t>    收获离不开父母、老师、同学的帮助，但更要靠自己的努力，即使进步只有一点点，那也是十分值得肯定的，只要坚持进步，将来一定大有收获。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66858PICFw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1686" y="2285992"/>
            <a:ext cx="4786314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" name="组合 28"/>
          <p:cNvGrpSpPr>
            <a:grpSpLocks noGrp="1"/>
          </p:cNvGrpSpPr>
          <p:nvPr/>
        </p:nvGrpSpPr>
        <p:grpSpPr bwMode="auto">
          <a:xfrm>
            <a:off x="1666844" y="0"/>
            <a:ext cx="7500990" cy="1143000"/>
            <a:chOff x="2357422" y="2857496"/>
            <a:chExt cx="4429156" cy="857256"/>
          </a:xfrm>
        </p:grpSpPr>
        <p:grpSp>
          <p:nvGrpSpPr>
            <p:cNvPr id="4" name="组合 24"/>
            <p:cNvGrpSpPr/>
            <p:nvPr/>
          </p:nvGrpSpPr>
          <p:grpSpPr bwMode="auto">
            <a:xfrm>
              <a:off x="2500299" y="3000372"/>
              <a:ext cx="4286279" cy="616153"/>
              <a:chOff x="1453763" y="2002397"/>
              <a:chExt cx="6228000" cy="719608"/>
            </a:xfrm>
          </p:grpSpPr>
          <p:grpSp>
            <p:nvGrpSpPr>
              <p:cNvPr id="6" name="组合 55"/>
              <p:cNvGrpSpPr/>
              <p:nvPr/>
            </p:nvGrpSpPr>
            <p:grpSpPr bwMode="auto">
              <a:xfrm>
                <a:off x="1453763" y="2002397"/>
                <a:ext cx="6228000" cy="719608"/>
                <a:chOff x="1465263" y="1820863"/>
                <a:chExt cx="6228000" cy="719608"/>
              </a:xfrm>
            </p:grpSpPr>
            <p:sp>
              <p:nvSpPr>
                <p:cNvPr id="8" name="AutoShape 3"/>
                <p:cNvSpPr>
                  <a:spLocks noChangeArrowheads="1"/>
                </p:cNvSpPr>
                <p:nvPr/>
              </p:nvSpPr>
              <p:spPr bwMode="auto">
                <a:xfrm>
                  <a:off x="1467721" y="1820863"/>
                  <a:ext cx="6223848" cy="7196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zh-CN">
                    <a:cs typeface="+mn-ea"/>
                    <a:sym typeface="+mn-lt"/>
                  </a:endParaRPr>
                </a:p>
              </p:txBody>
            </p:sp>
            <p:sp>
              <p:nvSpPr>
                <p:cNvPr id="9" name="AutoShape 3"/>
                <p:cNvSpPr>
                  <a:spLocks noChangeArrowheads="1"/>
                </p:cNvSpPr>
                <p:nvPr/>
              </p:nvSpPr>
              <p:spPr bwMode="auto">
                <a:xfrm>
                  <a:off x="1465263" y="1872537"/>
                  <a:ext cx="6228000" cy="615789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057CFF"/>
                    </a:gs>
                    <a:gs pos="100000">
                      <a:srgbClr val="05004C"/>
                    </a:gs>
                  </a:gsLst>
                  <a:lin ang="5400000"/>
                </a:gradFill>
                <a:ln w="25400">
                  <a:solidFill>
                    <a:schemeClr val="bg1"/>
                  </a:solidFill>
                  <a:rou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zh-CN" altLang="zh-CN" sz="2000">
                    <a:solidFill>
                      <a:schemeClr val="tx2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" name="Rectangle 13"/>
              <p:cNvSpPr>
                <a:spLocks noChangeArrowheads="1"/>
              </p:cNvSpPr>
              <p:nvPr/>
            </p:nvSpPr>
            <p:spPr bwMode="auto">
              <a:xfrm>
                <a:off x="2533282" y="2148385"/>
                <a:ext cx="4745412" cy="4043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活动三：我是小巧手制作愿望卡祝福卡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5" name="Picture 2" descr="C:\Documents and Settings\laoli\My Documents\My Pictures\merry_christmas_00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57422" y="2857496"/>
              <a:ext cx="857256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文本占位符 2"/>
          <p:cNvSpPr txBox="1"/>
          <p:nvPr/>
        </p:nvSpPr>
        <p:spPr>
          <a:xfrm>
            <a:off x="1666844" y="1219200"/>
            <a:ext cx="9001156" cy="1209668"/>
          </a:xfrm>
        </p:spPr>
        <p:txBody>
          <a:bodyPr vert="horz" wrap="square" lIns="91440" tIns="45720" rIns="91440" bIns="45720" anchor="t"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800" dirty="0">
                <a:cs typeface="+mn-ea"/>
                <a:sym typeface="+mn-lt"/>
              </a:rPr>
              <a:t>新年快要到了，你想对自己和帮助过你的人说些什么呢？让我们一起来制作新年贺卡送给</a:t>
            </a:r>
            <a:r>
              <a:rPr lang="en-US" altLang="zh-CN" sz="2800" dirty="0">
                <a:cs typeface="+mn-ea"/>
                <a:sym typeface="+mn-lt"/>
              </a:rPr>
              <a:t>TA</a:t>
            </a:r>
            <a:r>
              <a:rPr lang="zh-CN" altLang="en-US" sz="2800" dirty="0">
                <a:cs typeface="+mn-ea"/>
                <a:sym typeface="+mn-lt"/>
              </a:rPr>
              <a:t>吧。</a:t>
            </a:r>
          </a:p>
        </p:txBody>
      </p:sp>
      <p:sp>
        <p:nvSpPr>
          <p:cNvPr id="19" name="矩形 18"/>
          <p:cNvSpPr/>
          <p:nvPr/>
        </p:nvSpPr>
        <p:spPr>
          <a:xfrm rot="19922537">
            <a:off x="2120803" y="2927441"/>
            <a:ext cx="2618188" cy="3197743"/>
          </a:xfrm>
          <a:prstGeom prst="rect">
            <a:avLst/>
          </a:prstGeom>
          <a:solidFill>
            <a:srgbClr val="F6BB00"/>
          </a:solidFill>
          <a:ln w="25400" cap="flat" cmpd="sng" algn="ctr">
            <a:solidFill>
              <a:srgbClr val="FFC819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 rot="19902619">
            <a:off x="2336752" y="3420281"/>
            <a:ext cx="20882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400" b="1" dirty="0">
                <a:cs typeface="+mn-ea"/>
                <a:sym typeface="+mn-lt"/>
              </a:rPr>
              <a:t>致我自己</a:t>
            </a:r>
            <a:endParaRPr lang="en-US" altLang="zh-CN" sz="1400" b="1" dirty="0">
              <a:cs typeface="+mn-ea"/>
              <a:sym typeface="+mn-lt"/>
            </a:endParaRPr>
          </a:p>
          <a:p>
            <a:pPr>
              <a:defRPr/>
            </a:pPr>
            <a:endParaRPr lang="en-US" altLang="zh-CN" sz="1400" b="1" dirty="0">
              <a:cs typeface="+mn-ea"/>
              <a:sym typeface="+mn-lt"/>
            </a:endParaRPr>
          </a:p>
          <a:p>
            <a:pPr>
              <a:defRPr/>
            </a:pPr>
            <a:r>
              <a:rPr lang="en-US" altLang="zh-CN" sz="1400" b="1" dirty="0">
                <a:cs typeface="+mn-ea"/>
                <a:sym typeface="+mn-lt"/>
              </a:rPr>
              <a:t>    </a:t>
            </a:r>
            <a:r>
              <a:rPr lang="zh-CN" altLang="en-US" sz="1400" b="1" dirty="0">
                <a:cs typeface="+mn-ea"/>
                <a:sym typeface="+mn-lt"/>
              </a:rPr>
              <a:t>祝愿自己在新的一年里，健健康康，好好学习，争取做一名健康之星。</a:t>
            </a:r>
            <a:endParaRPr lang="en-US" altLang="zh-CN" sz="1400" b="1" dirty="0">
              <a:cs typeface="+mn-ea"/>
              <a:sym typeface="+mn-lt"/>
            </a:endParaRPr>
          </a:p>
          <a:p>
            <a:pPr>
              <a:defRPr/>
            </a:pPr>
            <a:endParaRPr lang="en-US" altLang="zh-CN" sz="1400" b="1" dirty="0">
              <a:cs typeface="+mn-ea"/>
              <a:sym typeface="+mn-lt"/>
            </a:endParaRPr>
          </a:p>
          <a:p>
            <a:pPr>
              <a:defRPr/>
            </a:pPr>
            <a:r>
              <a:rPr lang="en-US" altLang="zh-CN" sz="1400" b="1" dirty="0">
                <a:cs typeface="+mn-ea"/>
                <a:sym typeface="+mn-lt"/>
              </a:rPr>
              <a:t>               xxx</a:t>
            </a:r>
            <a:endParaRPr lang="en-US" altLang="zh-CN" sz="1400" b="1" kern="0" dirty="0">
              <a:solidFill>
                <a:sysClr val="windowText" lastClr="000000">
                  <a:lumMod val="75000"/>
                  <a:lumOff val="25000"/>
                </a:sysClr>
              </a:solidFill>
              <a:cs typeface="+mn-ea"/>
              <a:sym typeface="+mn-lt"/>
            </a:endParaRPr>
          </a:p>
        </p:txBody>
      </p:sp>
      <p:pic>
        <p:nvPicPr>
          <p:cNvPr id="21" name="Picture 2" descr="E:\PPT背景\未标题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85965">
            <a:off x="3652856" y="2149527"/>
            <a:ext cx="579429" cy="994507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8"/>
          <p:cNvGrpSpPr>
            <a:grpSpLocks noGrp="1"/>
          </p:cNvGrpSpPr>
          <p:nvPr/>
        </p:nvGrpSpPr>
        <p:grpSpPr bwMode="auto">
          <a:xfrm>
            <a:off x="1666844" y="0"/>
            <a:ext cx="8215370" cy="1143000"/>
            <a:chOff x="2357422" y="2857496"/>
            <a:chExt cx="4429156" cy="857256"/>
          </a:xfrm>
        </p:grpSpPr>
        <p:grpSp>
          <p:nvGrpSpPr>
            <p:cNvPr id="4" name="组合 24"/>
            <p:cNvGrpSpPr/>
            <p:nvPr/>
          </p:nvGrpSpPr>
          <p:grpSpPr bwMode="auto">
            <a:xfrm>
              <a:off x="2500299" y="3000372"/>
              <a:ext cx="4286279" cy="616153"/>
              <a:chOff x="1453763" y="2002397"/>
              <a:chExt cx="6228000" cy="719608"/>
            </a:xfrm>
          </p:grpSpPr>
          <p:grpSp>
            <p:nvGrpSpPr>
              <p:cNvPr id="6" name="组合 55"/>
              <p:cNvGrpSpPr/>
              <p:nvPr/>
            </p:nvGrpSpPr>
            <p:grpSpPr bwMode="auto">
              <a:xfrm>
                <a:off x="1453763" y="2002397"/>
                <a:ext cx="6228000" cy="719608"/>
                <a:chOff x="1465263" y="1820863"/>
                <a:chExt cx="6228000" cy="719608"/>
              </a:xfrm>
            </p:grpSpPr>
            <p:sp>
              <p:nvSpPr>
                <p:cNvPr id="8" name="AutoShape 3"/>
                <p:cNvSpPr>
                  <a:spLocks noChangeArrowheads="1"/>
                </p:cNvSpPr>
                <p:nvPr/>
              </p:nvSpPr>
              <p:spPr bwMode="auto">
                <a:xfrm>
                  <a:off x="1467721" y="1820863"/>
                  <a:ext cx="6223848" cy="7196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zh-CN">
                    <a:cs typeface="+mn-ea"/>
                    <a:sym typeface="+mn-lt"/>
                  </a:endParaRPr>
                </a:p>
              </p:txBody>
            </p:sp>
            <p:sp>
              <p:nvSpPr>
                <p:cNvPr id="9" name="AutoShape 3"/>
                <p:cNvSpPr>
                  <a:spLocks noChangeArrowheads="1"/>
                </p:cNvSpPr>
                <p:nvPr/>
              </p:nvSpPr>
              <p:spPr bwMode="auto">
                <a:xfrm>
                  <a:off x="1465263" y="1872537"/>
                  <a:ext cx="6228000" cy="615789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057CFF"/>
                    </a:gs>
                    <a:gs pos="100000">
                      <a:srgbClr val="05004C"/>
                    </a:gs>
                  </a:gsLst>
                  <a:lin ang="5400000"/>
                </a:gradFill>
                <a:ln w="25400">
                  <a:solidFill>
                    <a:schemeClr val="bg1"/>
                  </a:solidFill>
                  <a:rou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zh-CN" altLang="zh-CN" sz="2000">
                    <a:solidFill>
                      <a:schemeClr val="tx2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" name="Rectangle 13"/>
              <p:cNvSpPr>
                <a:spLocks noChangeArrowheads="1"/>
              </p:cNvSpPr>
              <p:nvPr/>
            </p:nvSpPr>
            <p:spPr bwMode="auto">
              <a:xfrm>
                <a:off x="2533282" y="2148385"/>
                <a:ext cx="4745412" cy="40438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活动四：欢乐大放送</a:t>
                </a:r>
                <a:r>
                  <a:rPr lang="en-US" altLang="zh-CN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—</a:t>
                </a:r>
                <a:r>
                  <a:rPr lang="zh-CN" altLang="en-US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送出祝福、分享心愿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5" name="Picture 2" descr="C:\Documents and Settings\laoli\My Documents\My Pictures\merry_christmas_00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57422" y="2857496"/>
              <a:ext cx="857256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图片 9" descr="1413430128409275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38348" y="2214557"/>
            <a:ext cx="1828800" cy="3272589"/>
          </a:xfrm>
          <a:prstGeom prst="rect">
            <a:avLst/>
          </a:prstGeom>
        </p:spPr>
      </p:pic>
      <p:pic>
        <p:nvPicPr>
          <p:cNvPr id="11" name="图片 10" descr="58g58PICS29_1024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024562" y="3357562"/>
            <a:ext cx="1613988" cy="2570426"/>
          </a:xfrm>
          <a:prstGeom prst="rect">
            <a:avLst/>
          </a:prstGeom>
        </p:spPr>
      </p:pic>
      <p:sp>
        <p:nvSpPr>
          <p:cNvPr id="12" name="云形标注 11"/>
          <p:cNvSpPr/>
          <p:nvPr/>
        </p:nvSpPr>
        <p:spPr>
          <a:xfrm>
            <a:off x="3952860" y="1428736"/>
            <a:ext cx="4429156" cy="1785950"/>
          </a:xfrm>
          <a:prstGeom prst="cloudCallout">
            <a:avLst>
              <a:gd name="adj1" fmla="val -45826"/>
              <a:gd name="adj2" fmla="val 7854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67240" y="2071681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cs typeface="+mn-ea"/>
                <a:sym typeface="+mn-lt"/>
              </a:rPr>
              <a:t>你想把贺卡送给谁？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43200" y="1600203"/>
            <a:ext cx="6858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cs typeface="+mn-ea"/>
                <a:sym typeface="+mn-lt"/>
              </a:rPr>
              <a:t>　　相信同学们在自己的努力和他人的关爱下，在来年一定会实现愿望，有更多的收获。</a:t>
            </a:r>
          </a:p>
        </p:txBody>
      </p:sp>
      <p:pic>
        <p:nvPicPr>
          <p:cNvPr id="8" name="图片 7" descr="325474-130G3194T120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71800" y="3886200"/>
            <a:ext cx="6163970" cy="1828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169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矩形 49154"/>
          <p:cNvSpPr>
            <a:spLocks noChangeArrowheads="1"/>
          </p:cNvSpPr>
          <p:nvPr/>
        </p:nvSpPr>
        <p:spPr bwMode="auto">
          <a:xfrm>
            <a:off x="2095472" y="1844824"/>
            <a:ext cx="8215370" cy="46166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1"/>
              </a:buClr>
            </a:pPr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      </a:t>
            </a:r>
            <a:r>
              <a:rPr lang="zh-CN" altLang="en-US" sz="2800" b="1" dirty="0">
                <a:solidFill>
                  <a:srgbClr val="FF0066"/>
                </a:solidFill>
                <a:cs typeface="+mn-ea"/>
                <a:sym typeface="+mn-lt"/>
              </a:rPr>
              <a:t>元旦是一年的首日。“元旦”这一名称，据说起自传说中三皇五帝之一</a:t>
            </a:r>
            <a:endParaRPr lang="en-US" altLang="zh-CN" sz="2800" b="1" dirty="0">
              <a:solidFill>
                <a:srgbClr val="FF0066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Clr>
                <a:schemeClr val="bg1"/>
              </a:buClr>
            </a:pPr>
            <a:r>
              <a:rPr lang="en-US" altLang="zh-CN" sz="2800" b="1" dirty="0">
                <a:solidFill>
                  <a:srgbClr val="FF0066"/>
                </a:solidFill>
                <a:cs typeface="+mn-ea"/>
                <a:sym typeface="+mn-lt"/>
              </a:rPr>
              <a:t>—</a:t>
            </a:r>
            <a:r>
              <a:rPr lang="zh-CN" altLang="en-US" sz="2800" b="1" dirty="0">
                <a:solidFill>
                  <a:srgbClr val="FF0066"/>
                </a:solidFill>
                <a:cs typeface="+mn-ea"/>
                <a:sym typeface="+mn-lt"/>
              </a:rPr>
              <a:t>颛顼（ </a:t>
            </a:r>
            <a:r>
              <a:rPr lang="en-US" altLang="zh-CN" sz="2800" b="1" dirty="0" err="1">
                <a:solidFill>
                  <a:srgbClr val="FF0066"/>
                </a:solidFill>
                <a:cs typeface="+mn-ea"/>
                <a:sym typeface="+mn-lt"/>
              </a:rPr>
              <a:t>zhuānxū</a:t>
            </a:r>
            <a:r>
              <a:rPr lang="en-US" altLang="zh-CN" sz="2800" b="1" dirty="0">
                <a:solidFill>
                  <a:srgbClr val="FF0066"/>
                </a:solidFill>
                <a:cs typeface="+mn-ea"/>
                <a:sym typeface="+mn-lt"/>
              </a:rPr>
              <a:t> </a:t>
            </a:r>
            <a:r>
              <a:rPr lang="zh-CN" altLang="en-US" sz="2800" b="1" dirty="0">
                <a:solidFill>
                  <a:srgbClr val="FF0066"/>
                </a:solidFill>
                <a:cs typeface="+mn-ea"/>
                <a:sym typeface="+mn-lt"/>
              </a:rPr>
              <a:t>） 。他以农历正月为元，初一为旦。“元”含有第一和开始之意，“旦”则是一轮红日从地面开始升起。</a:t>
            </a:r>
          </a:p>
          <a:p>
            <a:pPr>
              <a:lnSpc>
                <a:spcPct val="150000"/>
              </a:lnSpc>
              <a:buClr>
                <a:schemeClr val="bg1"/>
              </a:buClr>
            </a:pPr>
            <a:r>
              <a:rPr lang="zh-CN" altLang="en-US" sz="2800" b="1" dirty="0">
                <a:solidFill>
                  <a:srgbClr val="FF0066"/>
                </a:solidFill>
                <a:cs typeface="+mn-ea"/>
                <a:sym typeface="+mn-lt"/>
              </a:rPr>
              <a:t>      “元”和“旦”和在一起，就是要人们以蓬勃朝气来迎接崭新的一年。</a:t>
            </a:r>
          </a:p>
        </p:txBody>
      </p:sp>
      <p:sp>
        <p:nvSpPr>
          <p:cNvPr id="59394" name="标题 49155"/>
          <p:cNvSpPr>
            <a:spLocks noGrp="1" noChangeArrowheads="1"/>
          </p:cNvSpPr>
          <p:nvPr>
            <p:ph type="title"/>
          </p:nvPr>
        </p:nvSpPr>
        <p:spPr>
          <a:xfrm>
            <a:off x="3009900" y="304800"/>
            <a:ext cx="6172200" cy="1143000"/>
          </a:xfrm>
        </p:spPr>
        <p:txBody>
          <a:bodyPr/>
          <a:lstStyle/>
          <a:p>
            <a:r>
              <a:rPr lang="zh-CN" altLang="en-US" sz="4000" dirty="0">
                <a:latin typeface="+mn-lt"/>
                <a:ea typeface="+mn-ea"/>
                <a:cs typeface="+mn-ea"/>
                <a:sym typeface="+mn-lt"/>
              </a:rPr>
              <a:t>元旦的来历</a:t>
            </a:r>
          </a:p>
        </p:txBody>
      </p:sp>
      <p:pic>
        <p:nvPicPr>
          <p:cNvPr id="59395" name="图片 20" descr="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0510" y="442916"/>
            <a:ext cx="8001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65391" y="1817688"/>
            <a:ext cx="6575425" cy="2728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标题 2"/>
          <p:cNvSpPr>
            <a:spLocks noGrp="1"/>
          </p:cNvSpPr>
          <p:nvPr>
            <p:ph type="title"/>
          </p:nvPr>
        </p:nvSpPr>
        <p:spPr>
          <a:xfrm>
            <a:off x="2809855" y="2944813"/>
            <a:ext cx="1874861" cy="912812"/>
          </a:xfrm>
        </p:spPr>
        <p:txBody>
          <a:bodyPr vert="horz" wrap="square" lIns="91440" tIns="45720" rIns="91440" bIns="45720" rtlCol="0" anchor="ctr">
            <a:normAutofit fontScale="90000"/>
          </a:bodyPr>
          <a:lstStyle/>
          <a:p>
            <a:pPr lvl="0"/>
            <a:r>
              <a:rPr lang="zh-CN" altLang="en-US" sz="27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新年的收获</a:t>
            </a:r>
          </a:p>
        </p:txBody>
      </p:sp>
      <p:sp>
        <p:nvSpPr>
          <p:cNvPr id="15364" name="标题 2"/>
          <p:cNvSpPr txBox="1"/>
          <p:nvPr/>
        </p:nvSpPr>
        <p:spPr>
          <a:xfrm>
            <a:off x="4989516" y="2944813"/>
            <a:ext cx="1685925" cy="9255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收获从哪里来</a:t>
            </a:r>
          </a:p>
        </p:txBody>
      </p:sp>
      <p:pic>
        <p:nvPicPr>
          <p:cNvPr id="15365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3" y="0"/>
            <a:ext cx="1482725" cy="1600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6" name="图片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28116" y="5176841"/>
            <a:ext cx="1639887" cy="1398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7" name="标题 2"/>
          <p:cNvSpPr txBox="1"/>
          <p:nvPr/>
        </p:nvSpPr>
        <p:spPr>
          <a:xfrm>
            <a:off x="7208841" y="2944813"/>
            <a:ext cx="1685925" cy="9001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新年愿望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727848" y="692696"/>
            <a:ext cx="2480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28"/>
          <p:cNvGrpSpPr/>
          <p:nvPr/>
        </p:nvGrpSpPr>
        <p:grpSpPr bwMode="auto">
          <a:xfrm>
            <a:off x="1524003" y="0"/>
            <a:ext cx="6030913" cy="1219200"/>
            <a:chOff x="2357422" y="2857496"/>
            <a:chExt cx="4429156" cy="857256"/>
          </a:xfrm>
        </p:grpSpPr>
        <p:grpSp>
          <p:nvGrpSpPr>
            <p:cNvPr id="6" name="组合 24"/>
            <p:cNvGrpSpPr/>
            <p:nvPr/>
          </p:nvGrpSpPr>
          <p:grpSpPr bwMode="auto">
            <a:xfrm>
              <a:off x="2500299" y="3000371"/>
              <a:ext cx="4286279" cy="616153"/>
              <a:chOff x="1453762" y="2002397"/>
              <a:chExt cx="6227999" cy="719608"/>
            </a:xfrm>
          </p:grpSpPr>
          <p:grpSp>
            <p:nvGrpSpPr>
              <p:cNvPr id="8" name="组合 55"/>
              <p:cNvGrpSpPr/>
              <p:nvPr/>
            </p:nvGrpSpPr>
            <p:grpSpPr bwMode="auto">
              <a:xfrm>
                <a:off x="1453762" y="2002397"/>
                <a:ext cx="6227999" cy="719608"/>
                <a:chOff x="1465262" y="1820863"/>
                <a:chExt cx="6227999" cy="719608"/>
              </a:xfrm>
            </p:grpSpPr>
            <p:sp>
              <p:nvSpPr>
                <p:cNvPr id="10" name="AutoShape 3"/>
                <p:cNvSpPr>
                  <a:spLocks noChangeArrowheads="1"/>
                </p:cNvSpPr>
                <p:nvPr/>
              </p:nvSpPr>
              <p:spPr bwMode="auto">
                <a:xfrm>
                  <a:off x="1467721" y="1820863"/>
                  <a:ext cx="6223848" cy="7196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zh-CN"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AutoShape 3"/>
                <p:cNvSpPr>
                  <a:spLocks noChangeArrowheads="1"/>
                </p:cNvSpPr>
                <p:nvPr/>
              </p:nvSpPr>
              <p:spPr bwMode="auto">
                <a:xfrm>
                  <a:off x="1465262" y="1872537"/>
                  <a:ext cx="6227999" cy="615789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057CFF"/>
                    </a:gs>
                    <a:gs pos="100000">
                      <a:srgbClr val="05004C"/>
                    </a:gs>
                  </a:gsLst>
                  <a:lin ang="5400000"/>
                </a:gradFill>
                <a:ln w="25400">
                  <a:solidFill>
                    <a:schemeClr val="bg1"/>
                  </a:solidFill>
                  <a:rou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zh-CN" altLang="zh-CN" sz="2000">
                    <a:solidFill>
                      <a:schemeClr val="tx2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" name="Rectangle 13"/>
              <p:cNvSpPr>
                <a:spLocks noChangeArrowheads="1"/>
              </p:cNvSpPr>
              <p:nvPr/>
            </p:nvSpPr>
            <p:spPr bwMode="auto">
              <a:xfrm>
                <a:off x="2618296" y="2187497"/>
                <a:ext cx="4421436" cy="37911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活动一：发现成长的自己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7" name="Picture 2" descr="C:\Documents and Settings\laoli\My Documents\My Pictures\merry_christmas_002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7422" y="2857496"/>
              <a:ext cx="857256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39209" y="5357829"/>
            <a:ext cx="1639887" cy="1398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文本占位符 2"/>
          <p:cNvSpPr txBox="1"/>
          <p:nvPr/>
        </p:nvSpPr>
        <p:spPr>
          <a:xfrm>
            <a:off x="1809720" y="4000504"/>
            <a:ext cx="8242300" cy="78581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 fontScale="95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2952728" y="1428736"/>
            <a:ext cx="4572000" cy="1143000"/>
          </a:xfrm>
        </p:spPr>
        <p:txBody>
          <a:bodyPr/>
          <a:lstStyle/>
          <a:p>
            <a:r>
              <a:rPr lang="zh-CN" altLang="en-US" sz="3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活动一 自己做贺卡</a:t>
            </a:r>
            <a:endParaRPr lang="zh-CN" altLang="en-US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238351" y="1500177"/>
            <a:ext cx="6885899" cy="3546405"/>
            <a:chOff x="3133209" y="2002269"/>
            <a:chExt cx="5029200" cy="1981200"/>
          </a:xfrm>
        </p:grpSpPr>
        <p:sp>
          <p:nvSpPr>
            <p:cNvPr id="17" name="云形标注 16"/>
            <p:cNvSpPr/>
            <p:nvPr/>
          </p:nvSpPr>
          <p:spPr>
            <a:xfrm>
              <a:off x="3133209" y="2002269"/>
              <a:ext cx="5029200" cy="1981200"/>
            </a:xfrm>
            <a:prstGeom prst="cloudCallout">
              <a:avLst>
                <a:gd name="adj1" fmla="val 45378"/>
                <a:gd name="adj2" fmla="val 59982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36648" y="2441267"/>
              <a:ext cx="4114800" cy="98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fontAlgn="base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zh-CN" altLang="en-US" sz="3600" b="1" dirty="0">
                  <a:cs typeface="+mn-ea"/>
                  <a:sym typeface="+mn-lt"/>
                </a:rPr>
                <a:t>小学第一学期的生活马上就要结束了，在这一学期，你都有哪些进步呢？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95736" y="1928805"/>
            <a:ext cx="3904762" cy="3771429"/>
          </a:xfrm>
          <a:prstGeom prst="rect">
            <a:avLst/>
          </a:prstGeom>
          <a:noFill/>
          <a:ln>
            <a:noFill/>
          </a:ln>
        </p:spPr>
      </p:pic>
      <p:sp>
        <p:nvSpPr>
          <p:cNvPr id="17413" name="文本占位符 2"/>
          <p:cNvSpPr txBox="1"/>
          <p:nvPr/>
        </p:nvSpPr>
        <p:spPr>
          <a:xfrm>
            <a:off x="1524000" y="5930900"/>
            <a:ext cx="9144000" cy="6413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buNone/>
            </a:pPr>
            <a:r>
              <a:rPr lang="zh-CN" altLang="en-US" sz="2400" b="1" dirty="0">
                <a:cs typeface="+mn-ea"/>
                <a:sym typeface="+mn-lt"/>
              </a:rPr>
              <a:t>身体变化方面：长高了、体重增加了（女孩子头发长长了</a:t>
            </a:r>
            <a:r>
              <a:rPr lang="en-US" altLang="zh-CN" sz="2400" b="1" dirty="0">
                <a:cs typeface="+mn-ea"/>
                <a:sym typeface="+mn-lt"/>
              </a:rPr>
              <a:t>……</a:t>
            </a:r>
            <a:r>
              <a:rPr lang="zh-CN" altLang="en-US" sz="2400" b="1" dirty="0">
                <a:cs typeface="+mn-ea"/>
                <a:sym typeface="+mn-lt"/>
              </a:rPr>
              <a:t>）</a:t>
            </a:r>
          </a:p>
        </p:txBody>
      </p:sp>
      <p:grpSp>
        <p:nvGrpSpPr>
          <p:cNvPr id="7" name="组合 28"/>
          <p:cNvGrpSpPr/>
          <p:nvPr/>
        </p:nvGrpSpPr>
        <p:grpSpPr bwMode="auto">
          <a:xfrm>
            <a:off x="1524003" y="0"/>
            <a:ext cx="6030913" cy="1219200"/>
            <a:chOff x="2357422" y="2857496"/>
            <a:chExt cx="4429156" cy="857256"/>
          </a:xfrm>
        </p:grpSpPr>
        <p:grpSp>
          <p:nvGrpSpPr>
            <p:cNvPr id="8" name="组合 24"/>
            <p:cNvGrpSpPr/>
            <p:nvPr/>
          </p:nvGrpSpPr>
          <p:grpSpPr bwMode="auto">
            <a:xfrm>
              <a:off x="2500299" y="3000371"/>
              <a:ext cx="4286279" cy="616153"/>
              <a:chOff x="1453763" y="2002397"/>
              <a:chExt cx="6228000" cy="719608"/>
            </a:xfrm>
          </p:grpSpPr>
          <p:grpSp>
            <p:nvGrpSpPr>
              <p:cNvPr id="10" name="组合 55"/>
              <p:cNvGrpSpPr/>
              <p:nvPr/>
            </p:nvGrpSpPr>
            <p:grpSpPr bwMode="auto">
              <a:xfrm>
                <a:off x="1453763" y="2002397"/>
                <a:ext cx="6228000" cy="719608"/>
                <a:chOff x="1465263" y="1820863"/>
                <a:chExt cx="6228000" cy="719608"/>
              </a:xfrm>
            </p:grpSpPr>
            <p:sp>
              <p:nvSpPr>
                <p:cNvPr id="12" name="AutoShape 3"/>
                <p:cNvSpPr>
                  <a:spLocks noChangeArrowheads="1"/>
                </p:cNvSpPr>
                <p:nvPr/>
              </p:nvSpPr>
              <p:spPr bwMode="auto">
                <a:xfrm>
                  <a:off x="1467721" y="1820863"/>
                  <a:ext cx="6223848" cy="7196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zh-CN"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AutoShape 3"/>
                <p:cNvSpPr>
                  <a:spLocks noChangeArrowheads="1"/>
                </p:cNvSpPr>
                <p:nvPr/>
              </p:nvSpPr>
              <p:spPr bwMode="auto">
                <a:xfrm>
                  <a:off x="1465263" y="1872537"/>
                  <a:ext cx="6228000" cy="615789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057CFF"/>
                    </a:gs>
                    <a:gs pos="100000">
                      <a:srgbClr val="05004C"/>
                    </a:gs>
                  </a:gsLst>
                  <a:lin ang="5400000"/>
                </a:gradFill>
                <a:ln w="25400">
                  <a:solidFill>
                    <a:schemeClr val="bg1"/>
                  </a:solidFill>
                  <a:rou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zh-CN" altLang="zh-CN" sz="2000">
                    <a:solidFill>
                      <a:schemeClr val="tx2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" name="Rectangle 13"/>
              <p:cNvSpPr>
                <a:spLocks noChangeArrowheads="1"/>
              </p:cNvSpPr>
              <p:nvPr/>
            </p:nvSpPr>
            <p:spPr bwMode="auto">
              <a:xfrm>
                <a:off x="3075687" y="2187497"/>
                <a:ext cx="2742963" cy="3780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发现成长的自己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9" name="Picture 2" descr="C:\Documents and Settings\laoli\My Documents\My Pictures\merry_christmas_002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7422" y="2857496"/>
              <a:ext cx="857256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文本占位符 2"/>
          <p:cNvSpPr txBox="1"/>
          <p:nvPr/>
        </p:nvSpPr>
        <p:spPr>
          <a:xfrm>
            <a:off x="1524000" y="5572140"/>
            <a:ext cx="9144000" cy="6413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buNone/>
            </a:pPr>
            <a:r>
              <a:rPr lang="zh-CN" altLang="en-US" sz="2400" dirty="0">
                <a:cs typeface="+mn-ea"/>
                <a:sym typeface="+mn-lt"/>
              </a:rPr>
              <a:t>生活能力方面：学会洗衣服了、自己收拾房间</a:t>
            </a:r>
            <a:r>
              <a:rPr lang="en-US" altLang="zh-CN" sz="2400" dirty="0">
                <a:cs typeface="+mn-ea"/>
                <a:sym typeface="+mn-lt"/>
              </a:rPr>
              <a:t>……</a:t>
            </a:r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2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10053" y="1571615"/>
            <a:ext cx="3971925" cy="36290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" name="组合 28"/>
          <p:cNvGrpSpPr/>
          <p:nvPr/>
        </p:nvGrpSpPr>
        <p:grpSpPr bwMode="auto">
          <a:xfrm>
            <a:off x="1524003" y="0"/>
            <a:ext cx="6030913" cy="1219200"/>
            <a:chOff x="2357422" y="2857496"/>
            <a:chExt cx="4429156" cy="857256"/>
          </a:xfrm>
        </p:grpSpPr>
        <p:grpSp>
          <p:nvGrpSpPr>
            <p:cNvPr id="7" name="组合 24"/>
            <p:cNvGrpSpPr/>
            <p:nvPr/>
          </p:nvGrpSpPr>
          <p:grpSpPr bwMode="auto">
            <a:xfrm>
              <a:off x="2500299" y="3000371"/>
              <a:ext cx="4286279" cy="616153"/>
              <a:chOff x="1453762" y="2002397"/>
              <a:chExt cx="6227999" cy="719608"/>
            </a:xfrm>
          </p:grpSpPr>
          <p:grpSp>
            <p:nvGrpSpPr>
              <p:cNvPr id="9" name="组合 55"/>
              <p:cNvGrpSpPr/>
              <p:nvPr/>
            </p:nvGrpSpPr>
            <p:grpSpPr bwMode="auto">
              <a:xfrm>
                <a:off x="1453762" y="2002397"/>
                <a:ext cx="6227999" cy="719608"/>
                <a:chOff x="1465262" y="1820863"/>
                <a:chExt cx="6227999" cy="719608"/>
              </a:xfrm>
            </p:grpSpPr>
            <p:sp>
              <p:nvSpPr>
                <p:cNvPr id="11" name="AutoShape 3"/>
                <p:cNvSpPr>
                  <a:spLocks noChangeArrowheads="1"/>
                </p:cNvSpPr>
                <p:nvPr/>
              </p:nvSpPr>
              <p:spPr bwMode="auto">
                <a:xfrm>
                  <a:off x="1467721" y="1820863"/>
                  <a:ext cx="6223848" cy="7196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zh-CN"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AutoShape 3"/>
                <p:cNvSpPr>
                  <a:spLocks noChangeArrowheads="1"/>
                </p:cNvSpPr>
                <p:nvPr/>
              </p:nvSpPr>
              <p:spPr bwMode="auto">
                <a:xfrm>
                  <a:off x="1465262" y="1872537"/>
                  <a:ext cx="6227999" cy="615789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057CFF"/>
                    </a:gs>
                    <a:gs pos="100000">
                      <a:srgbClr val="05004C"/>
                    </a:gs>
                  </a:gsLst>
                  <a:lin ang="5400000"/>
                </a:gradFill>
                <a:ln w="25400">
                  <a:solidFill>
                    <a:schemeClr val="bg1"/>
                  </a:solidFill>
                  <a:rou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zh-CN" altLang="zh-CN" sz="2000">
                    <a:solidFill>
                      <a:schemeClr val="tx2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" name="Rectangle 13"/>
              <p:cNvSpPr>
                <a:spLocks noChangeArrowheads="1"/>
              </p:cNvSpPr>
              <p:nvPr/>
            </p:nvSpPr>
            <p:spPr bwMode="auto">
              <a:xfrm>
                <a:off x="3075687" y="2187497"/>
                <a:ext cx="2742963" cy="3780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发现成长的自己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8" name="Picture 2" descr="C:\Documents and Settings\laoli\My Documents\My Pictures\merry_christmas_002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7422" y="2857496"/>
              <a:ext cx="857256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文本占位符 2"/>
          <p:cNvSpPr txBox="1"/>
          <p:nvPr/>
        </p:nvSpPr>
        <p:spPr>
          <a:xfrm>
            <a:off x="1524000" y="5930900"/>
            <a:ext cx="9144000" cy="6413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 eaLnBrk="1" hangingPunct="1">
              <a:buNone/>
            </a:pPr>
            <a:r>
              <a:rPr lang="zh-CN" altLang="en-US" sz="2400" dirty="0">
                <a:cs typeface="+mn-ea"/>
                <a:sym typeface="+mn-lt"/>
              </a:rPr>
              <a:t>学习成果方面：得了奖项、认识很多字，可以独立看书了</a:t>
            </a:r>
            <a:r>
              <a:rPr lang="en-US" altLang="zh-CN" sz="2400" dirty="0">
                <a:cs typeface="+mn-ea"/>
                <a:sym typeface="+mn-lt"/>
              </a:rPr>
              <a:t>……</a:t>
            </a:r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2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8483" y="1285860"/>
            <a:ext cx="5362575" cy="42100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" name="组合 28"/>
          <p:cNvGrpSpPr/>
          <p:nvPr/>
        </p:nvGrpSpPr>
        <p:grpSpPr bwMode="auto">
          <a:xfrm>
            <a:off x="1524003" y="0"/>
            <a:ext cx="6030913" cy="1219200"/>
            <a:chOff x="2357422" y="2857496"/>
            <a:chExt cx="4429156" cy="857256"/>
          </a:xfrm>
        </p:grpSpPr>
        <p:grpSp>
          <p:nvGrpSpPr>
            <p:cNvPr id="7" name="组合 24"/>
            <p:cNvGrpSpPr/>
            <p:nvPr/>
          </p:nvGrpSpPr>
          <p:grpSpPr bwMode="auto">
            <a:xfrm>
              <a:off x="2500299" y="3000371"/>
              <a:ext cx="4286279" cy="616153"/>
              <a:chOff x="1453763" y="2002397"/>
              <a:chExt cx="6228000" cy="719608"/>
            </a:xfrm>
          </p:grpSpPr>
          <p:grpSp>
            <p:nvGrpSpPr>
              <p:cNvPr id="9" name="组合 55"/>
              <p:cNvGrpSpPr/>
              <p:nvPr/>
            </p:nvGrpSpPr>
            <p:grpSpPr bwMode="auto">
              <a:xfrm>
                <a:off x="1453763" y="2002397"/>
                <a:ext cx="6228000" cy="719608"/>
                <a:chOff x="1465263" y="1820863"/>
                <a:chExt cx="6228000" cy="719608"/>
              </a:xfrm>
            </p:grpSpPr>
            <p:sp>
              <p:nvSpPr>
                <p:cNvPr id="11" name="AutoShape 3"/>
                <p:cNvSpPr>
                  <a:spLocks noChangeArrowheads="1"/>
                </p:cNvSpPr>
                <p:nvPr/>
              </p:nvSpPr>
              <p:spPr bwMode="auto">
                <a:xfrm>
                  <a:off x="1467721" y="1820863"/>
                  <a:ext cx="6223848" cy="7196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zh-CN"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AutoShape 3"/>
                <p:cNvSpPr>
                  <a:spLocks noChangeArrowheads="1"/>
                </p:cNvSpPr>
                <p:nvPr/>
              </p:nvSpPr>
              <p:spPr bwMode="auto">
                <a:xfrm>
                  <a:off x="1465263" y="1872537"/>
                  <a:ext cx="6228000" cy="615789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057CFF"/>
                    </a:gs>
                    <a:gs pos="100000">
                      <a:srgbClr val="05004C"/>
                    </a:gs>
                  </a:gsLst>
                  <a:lin ang="5400000"/>
                </a:gradFill>
                <a:ln w="25400">
                  <a:solidFill>
                    <a:schemeClr val="bg1"/>
                  </a:solidFill>
                  <a:rou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zh-CN" altLang="zh-CN" sz="2000">
                    <a:solidFill>
                      <a:schemeClr val="tx2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" name="Rectangle 13"/>
              <p:cNvSpPr>
                <a:spLocks noChangeArrowheads="1"/>
              </p:cNvSpPr>
              <p:nvPr/>
            </p:nvSpPr>
            <p:spPr bwMode="auto">
              <a:xfrm>
                <a:off x="3075687" y="2187497"/>
                <a:ext cx="2742963" cy="37805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发现成长的自己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8" name="Picture 2" descr="C:\Documents and Settings\laoli\My Documents\My Pictures\merry_christmas_002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7422" y="2857496"/>
              <a:ext cx="857256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86016" y="1573213"/>
            <a:ext cx="1804987" cy="2863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4483100" y="2233616"/>
            <a:ext cx="5176838" cy="224676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dirty="0">
                <a:cs typeface="+mn-ea"/>
                <a:sym typeface="+mn-lt"/>
              </a:rPr>
              <a:t>    哇，你们的表现可真棒！这一学期，我们每个人都有很大的收获和进步呢！但是我们每个人的收获和进步都离不开很多人的帮助，你们知道</a:t>
            </a:r>
            <a:r>
              <a:rPr lang="en-US" altLang="zh-CN" dirty="0">
                <a:cs typeface="+mn-ea"/>
                <a:sym typeface="+mn-lt"/>
              </a:rPr>
              <a:t>TA</a:t>
            </a:r>
            <a:r>
              <a:rPr lang="zh-CN" altLang="en-US" dirty="0">
                <a:cs typeface="+mn-ea"/>
                <a:sym typeface="+mn-lt"/>
              </a:rPr>
              <a:t>们是谁吗？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8"/>
          <p:cNvGrpSpPr/>
          <p:nvPr/>
        </p:nvGrpSpPr>
        <p:grpSpPr bwMode="auto">
          <a:xfrm>
            <a:off x="1524000" y="1"/>
            <a:ext cx="9144000" cy="1219200"/>
            <a:chOff x="2357422" y="2857496"/>
            <a:chExt cx="4429156" cy="857256"/>
          </a:xfrm>
        </p:grpSpPr>
        <p:grpSp>
          <p:nvGrpSpPr>
            <p:cNvPr id="4" name="组合 24"/>
            <p:cNvGrpSpPr/>
            <p:nvPr/>
          </p:nvGrpSpPr>
          <p:grpSpPr bwMode="auto">
            <a:xfrm>
              <a:off x="2500299" y="3000371"/>
              <a:ext cx="4286279" cy="616153"/>
              <a:chOff x="1453763" y="2002397"/>
              <a:chExt cx="6228000" cy="719608"/>
            </a:xfrm>
          </p:grpSpPr>
          <p:grpSp>
            <p:nvGrpSpPr>
              <p:cNvPr id="6" name="组合 55"/>
              <p:cNvGrpSpPr/>
              <p:nvPr/>
            </p:nvGrpSpPr>
            <p:grpSpPr bwMode="auto">
              <a:xfrm>
                <a:off x="1453763" y="2002397"/>
                <a:ext cx="6228000" cy="719608"/>
                <a:chOff x="1465263" y="1820863"/>
                <a:chExt cx="6228000" cy="719608"/>
              </a:xfrm>
            </p:grpSpPr>
            <p:sp>
              <p:nvSpPr>
                <p:cNvPr id="8" name="AutoShape 3"/>
                <p:cNvSpPr>
                  <a:spLocks noChangeArrowheads="1"/>
                </p:cNvSpPr>
                <p:nvPr/>
              </p:nvSpPr>
              <p:spPr bwMode="auto">
                <a:xfrm>
                  <a:off x="1467721" y="1820863"/>
                  <a:ext cx="6223848" cy="71960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zh-CN">
                    <a:cs typeface="+mn-ea"/>
                    <a:sym typeface="+mn-lt"/>
                  </a:endParaRPr>
                </a:p>
              </p:txBody>
            </p:sp>
            <p:sp>
              <p:nvSpPr>
                <p:cNvPr id="9" name="AutoShape 3"/>
                <p:cNvSpPr>
                  <a:spLocks noChangeArrowheads="1"/>
                </p:cNvSpPr>
                <p:nvPr/>
              </p:nvSpPr>
              <p:spPr bwMode="auto">
                <a:xfrm>
                  <a:off x="1465263" y="1872537"/>
                  <a:ext cx="6228000" cy="615789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057CFF"/>
                    </a:gs>
                    <a:gs pos="100000">
                      <a:srgbClr val="05004C"/>
                    </a:gs>
                  </a:gsLst>
                  <a:lin ang="5400000"/>
                </a:gradFill>
                <a:ln w="25400">
                  <a:solidFill>
                    <a:schemeClr val="bg1"/>
                  </a:solidFill>
                  <a:rou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zh-CN" altLang="zh-CN" sz="2000">
                    <a:solidFill>
                      <a:schemeClr val="tx2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" name="Rectangle 13"/>
              <p:cNvSpPr>
                <a:spLocks noChangeArrowheads="1"/>
              </p:cNvSpPr>
              <p:nvPr/>
            </p:nvSpPr>
            <p:spPr bwMode="auto">
              <a:xfrm>
                <a:off x="2465834" y="2187497"/>
                <a:ext cx="5031290" cy="37911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活动二： “寻宝”寻找帮助你取得收获和进步的人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5" name="Picture 2" descr="C:\Documents and Settings\laoli\My Documents\My Pictures\merry_christmas_00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57422" y="2857496"/>
              <a:ext cx="857256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图片 9" descr="436664ed6f7f46f6b48403fa982314c0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24034" y="3000372"/>
            <a:ext cx="2362200" cy="2974622"/>
          </a:xfrm>
          <a:prstGeom prst="rect">
            <a:avLst/>
          </a:prstGeom>
        </p:spPr>
      </p:pic>
      <p:sp>
        <p:nvSpPr>
          <p:cNvPr id="11" name="云形标注 10"/>
          <p:cNvSpPr/>
          <p:nvPr/>
        </p:nvSpPr>
        <p:spPr>
          <a:xfrm>
            <a:off x="4238612" y="1142987"/>
            <a:ext cx="5429288" cy="3071833"/>
          </a:xfrm>
          <a:prstGeom prst="cloudCallout">
            <a:avLst>
              <a:gd name="adj1" fmla="val -45826"/>
              <a:gd name="adj2" fmla="val 7854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10182" y="1857364"/>
            <a:ext cx="34814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cs typeface="+mn-ea"/>
                <a:sym typeface="+mn-lt"/>
              </a:rPr>
              <a:t>我们一起来寻找帮助你取得收获和进步的人，这些人可是你成功的大“法宝”哦！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7900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7900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7900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7900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7900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7900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7900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7900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7900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79007"/>
</p:tagLst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athmatt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4A452CAA-5C70-4B03-A181-BDF256FF3FAC}" vid="{12FDA6C8-BB27-41CA-9160-CF50BD7B3F36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551</Words>
  <Application>Microsoft Office PowerPoint</Application>
  <PresentationFormat>宽屏</PresentationFormat>
  <Paragraphs>54</Paragraphs>
  <Slides>18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Meiryo</vt:lpstr>
      <vt:lpstr>宋体</vt:lpstr>
      <vt:lpstr>微软雅黑</vt:lpstr>
      <vt:lpstr>Arial</vt:lpstr>
      <vt:lpstr>Calibri</vt:lpstr>
      <vt:lpstr>Calibri Light</vt:lpstr>
      <vt:lpstr>主题2</vt:lpstr>
      <vt:lpstr>2_Office 主题</vt:lpstr>
      <vt:lpstr>Office Theme</vt:lpstr>
      <vt:lpstr>PowerPoint 演示文稿</vt:lpstr>
      <vt:lpstr>元旦的来历</vt:lpstr>
      <vt:lpstr>新年的收获</vt:lpstr>
      <vt:lpstr>活动一 自己做贺卡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36</cp:revision>
  <dcterms:created xsi:type="dcterms:W3CDTF">2017-11-19T15:44:00Z</dcterms:created>
  <dcterms:modified xsi:type="dcterms:W3CDTF">2022-03-04T08:24:43Z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2052-10.1.0.7521</vt:lpwstr>
  </property>
</Properties>
</file>