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64" r:id="rId3"/>
  </p:sldMasterIdLst>
  <p:notesMasterIdLst>
    <p:notesMasterId r:id="rId24"/>
  </p:notesMasterIdLst>
  <p:handoutMasterIdLst>
    <p:handoutMasterId r:id="rId25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D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119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7215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1EE2DC65-95A3-4C81-9F37-91EC23A48982}" type="slidenum">
              <a:rPr lang="zh-CN" altLang="en-US" smtClean="0"/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5395214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76D82F0A-86F7-4FB3-8BD2-F49A1E49E596}" type="slidenum">
              <a:rPr lang="zh-CN" altLang="en-US" smtClean="0"/>
              <a:t>19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6127968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195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570E3B90-689B-4761-965C-1143AA430CA0}" type="slidenum">
              <a:rPr lang="zh-CN" altLang="en-US" smtClean="0"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901033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BAC7163F-CEF7-4CDE-A703-51B0175DAB17}" type="slidenum">
              <a:rPr lang="zh-CN" altLang="en-US" smtClean="0"/>
              <a:t>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950361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C6DB1939-CF71-4024-B994-D47FF8640656}" type="slidenum">
              <a:rPr lang="zh-CN" altLang="en-US" smtClean="0"/>
              <a:t>7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755761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C3D23406-09F7-4F24-8C2A-3D9925574BF0}" type="slidenum">
              <a:rPr lang="zh-CN" altLang="en-US" smtClean="0"/>
              <a:t>8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30075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413B3971-D516-4B14-B543-6993C51259ED}" type="slidenum">
              <a:rPr lang="zh-CN" altLang="en-US" smtClean="0"/>
              <a:t>9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6765275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DD8850AC-5BC3-4035-BDE6-966C4555457B}" type="slidenum">
              <a:rPr lang="zh-CN" altLang="en-US" smtClean="0"/>
              <a:t>10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8217976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7755ADA7-CEDF-4FCF-912D-125087E5D1C7}" type="slidenum">
              <a:rPr lang="zh-CN" altLang="en-US" smtClean="0"/>
              <a:t>12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6591298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85C8520E-9DD2-493E-98FB-518A813FA3FB}" type="slidenum">
              <a:rPr lang="zh-CN" altLang="en-US" smtClean="0"/>
              <a:t>18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517574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AF6FC-8E63-48C5-8FBA-75CE699E8143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E98CB-FC10-484D-BC70-EB5E314FA3C9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255F9-90E8-42F4-B854-15FAEC205662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647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241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448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6774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912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2216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611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9157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5896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2617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14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>
              <a:defRPr/>
            </a:pPr>
            <a:fld id="{4487AE35-1C3A-4B62-8A2A-0FA6E1DB70CB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10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圆角矩形 1"/>
          <p:cNvSpPr>
            <a:spLocks noChangeArrowheads="1"/>
          </p:cNvSpPr>
          <p:nvPr/>
        </p:nvSpPr>
        <p:spPr bwMode="auto">
          <a:xfrm>
            <a:off x="763348" y="260350"/>
            <a:ext cx="3240087" cy="6408738"/>
          </a:xfrm>
          <a:prstGeom prst="roundRect">
            <a:avLst>
              <a:gd name="adj" fmla="val 16667"/>
            </a:avLst>
          </a:prstGeom>
          <a:solidFill>
            <a:schemeClr val="bg1">
              <a:alpha val="70979"/>
            </a:schemeClr>
          </a:solidFill>
          <a:ln w="9525" algn="ctr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1" name="TextBox 3"/>
          <p:cNvSpPr txBox="1">
            <a:spLocks noChangeArrowheads="1"/>
          </p:cNvSpPr>
          <p:nvPr/>
        </p:nvSpPr>
        <p:spPr bwMode="auto">
          <a:xfrm>
            <a:off x="1811891" y="1037908"/>
            <a:ext cx="1143000" cy="56311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7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快乐过新年</a:t>
            </a: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912096" y="0"/>
            <a:ext cx="2942590" cy="1470025"/>
          </a:xfrm>
        </p:spPr>
        <p:txBody>
          <a:bodyPr/>
          <a:lstStyle/>
          <a:p>
            <a:r>
              <a:rPr lang="zh-CN" altLang="en-US" dirty="0" smtClean="0"/>
              <a:t>1</a:t>
            </a:r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322501" y="5729718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ChangeArrowheads="1"/>
          </p:cNvSpPr>
          <p:nvPr/>
        </p:nvSpPr>
        <p:spPr bwMode="auto">
          <a:xfrm>
            <a:off x="1847850" y="908050"/>
            <a:ext cx="8135938" cy="14398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3600" b="1">
                <a:latin typeface="楷体_GB2312" panose="02010609030101010101" pitchFamily="49" charset="-122"/>
                <a:ea typeface="楷体_GB2312" panose="02010609030101010101" pitchFamily="49" charset="-122"/>
              </a:rPr>
              <a:t>      </a:t>
            </a: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你们家是怎样过春节的？周围的邻居们呢？</a:t>
            </a:r>
          </a:p>
        </p:txBody>
      </p:sp>
      <p:pic>
        <p:nvPicPr>
          <p:cNvPr id="11267" name="Picture 14" descr="红包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5775" y="2708275"/>
            <a:ext cx="3505200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en-US" sz="2800" b="1" kern="1200" dirty="0" smtClean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多样的传统新年</a:t>
            </a:r>
            <a:endParaRPr lang="zh-CN" altLang="en-US" sz="2800" b="1" kern="1200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</p:txBody>
      </p:sp>
      <p:pic>
        <p:nvPicPr>
          <p:cNvPr id="12291" name="Picture 2" descr="C:\Users\Administrator\Desktop\春节（画廊）\春节-舞狮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2538" y="1916113"/>
            <a:ext cx="5153025" cy="386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703388" y="1052513"/>
            <a:ext cx="8448675" cy="17446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 b="1" dirty="0">
                <a:solidFill>
                  <a:srgbClr val="990000"/>
                </a:solidFill>
                <a:latin typeface="宋体" panose="02010600030101010101" pitchFamily="2" charset="-122"/>
                <a:ea typeface="楷体_GB2312" panose="02010609030101010101" pitchFamily="49" charset="-122"/>
              </a:rPr>
              <a:t>     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春节是中国独有的传统节日。春节期间，全国各地各族人民都会开展丰富多样的活动。旅居海外的华人也用自己的方式庆祝这个最隆重的节日。</a:t>
            </a:r>
          </a:p>
        </p:txBody>
      </p:sp>
      <p:pic>
        <p:nvPicPr>
          <p:cNvPr id="13315" name="Picture 5" descr="舞狮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3975" y="3141663"/>
            <a:ext cx="4357688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200704201433318833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75" y="836613"/>
            <a:ext cx="6332538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7"/>
          <p:cNvSpPr txBox="1">
            <a:spLocks noChangeArrowheads="1"/>
          </p:cNvSpPr>
          <p:nvPr/>
        </p:nvSpPr>
        <p:spPr bwMode="auto">
          <a:xfrm>
            <a:off x="4079875" y="5300663"/>
            <a:ext cx="4535488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1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欢乐的泼水节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8" descr="%E8%B7%B3%E7%81%AB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363" y="1052513"/>
            <a:ext cx="3744912" cy="368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9" descr="2011072003390447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0" y="765175"/>
            <a:ext cx="3325813" cy="41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10"/>
          <p:cNvSpPr txBox="1">
            <a:spLocks noChangeArrowheads="1"/>
          </p:cNvSpPr>
          <p:nvPr/>
        </p:nvSpPr>
        <p:spPr bwMode="auto">
          <a:xfrm>
            <a:off x="3719513" y="5373688"/>
            <a:ext cx="5256212" cy="4781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欢乐的火把节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8"/>
          <p:cNvSpPr txBox="1">
            <a:spLocks noChangeArrowheads="1"/>
          </p:cNvSpPr>
          <p:nvPr/>
        </p:nvSpPr>
        <p:spPr bwMode="auto">
          <a:xfrm>
            <a:off x="5375275" y="1125538"/>
            <a:ext cx="504190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16387" name="Text Box 10"/>
          <p:cNvSpPr txBox="1">
            <a:spLocks noChangeArrowheads="1"/>
          </p:cNvSpPr>
          <p:nvPr/>
        </p:nvSpPr>
        <p:spPr bwMode="auto">
          <a:xfrm>
            <a:off x="1524000" y="476250"/>
            <a:ext cx="9144000" cy="39693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3366FF"/>
                </a:solidFill>
                <a:ea typeface="楷体_GB2312" panose="02010609030101010101" pitchFamily="49" charset="-122"/>
              </a:rPr>
              <a:t>       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火把节是彝、白等民族传统节日。佳节之前，各家都要准备食品，在节日里纵情欢聚，放歌畅钦。白天举行斗牛、摔跤等娱乐活动；入夜则点燃火把，成群结队行进在村边地头、山岭田埂。远处望去，火龙映天，蜿蜒起伏，十分动人。最后人们会聚广场，将许多火把堆成火塔，火焰熊熊，人们围成一圈，唱歌跳舞，一片欢腾。 </a:t>
            </a:r>
          </a:p>
        </p:txBody>
      </p:sp>
      <p:pic>
        <p:nvPicPr>
          <p:cNvPr id="16388" name="Picture 12" descr="C:\Documents and Settings\Administrator\桌面\M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8888" y="4365625"/>
            <a:ext cx="2684462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524000" y="214313"/>
            <a:ext cx="8074025" cy="911225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9600" dirty="0" smtClean="0">
                <a:solidFill>
                  <a:srgbClr val="FFCCFF"/>
                </a:solidFill>
              </a:rPr>
              <a:t>     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“那达慕”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2063750" y="1341438"/>
            <a:ext cx="8229600" cy="5184775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zh-CN" alt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anose="02010609030101010101" pitchFamily="49" charset="-122"/>
              </a:rPr>
              <a:t>       </a:t>
            </a:r>
            <a:r>
              <a:rPr lang="zh-CN" altLang="en-US" sz="2800" b="1" kern="1200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那达慕是中国蒙古族人民具有鲜明民族特色的传统活动，也是蒙古族人民喜爱的一种传统体育活动形式。锡林郭勒盟的那达慕最具代表性。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en-US" altLang="zh-CN" sz="2800" b="1" kern="1200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800" b="1" kern="1200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“那达慕”是蒙古语的译音，意为“娱乐、游戏”，以表示丰收的喜悦之情。每年农历六月初四（多在草绿花红、羊肥马壮的阳历七、八月）开始的那达慕，是草原上一年一度的传统盛会。 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zh-CN" altLang="en-US" sz="3000" dirty="0" smtClean="0">
              <a:ea typeface="楷体_GB2312" panose="02010609030101010101" pitchFamily="49" charset="-122"/>
            </a:endParaRPr>
          </a:p>
        </p:txBody>
      </p:sp>
      <p:pic>
        <p:nvPicPr>
          <p:cNvPr id="5" name="图片 3" descr="6a22e82492a736208644f97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0"/>
            <a:ext cx="1907704" cy="192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2279650" y="2133600"/>
            <a:ext cx="8064500" cy="20300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ea typeface="楷体_GB2312" panose="02010609030101010101" pitchFamily="49" charset="-122"/>
              </a:rPr>
              <a:t>　</a:t>
            </a:r>
            <a:r>
              <a:rPr lang="zh-CN" altLang="en-US" sz="2800" b="1" dirty="0">
                <a:solidFill>
                  <a:srgbClr val="FF00FF"/>
                </a:solidFill>
                <a:ea typeface="楷体_GB2312" panose="02010609030101010101" pitchFamily="49" charset="-122"/>
              </a:rPr>
              <a:t>　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你还知道哪些民族节日？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　  我们从民族节日中可以了解到什么呢？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　　让我们一起来交流我们喜欢的民族故事吧！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内容占位符 2"/>
          <p:cNvSpPr>
            <a:spLocks noGrp="1"/>
          </p:cNvSpPr>
          <p:nvPr>
            <p:ph idx="1"/>
          </p:nvPr>
        </p:nvSpPr>
        <p:spPr>
          <a:xfrm>
            <a:off x="2495550" y="2060575"/>
            <a:ext cx="7345363" cy="267176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b="1" kern="1200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春节是中华民族最盛大、最喜庆、最欢乐的节日。希望同学们在春节活动中，做到讲礼仪、重安全，传递祝福，也收获祝福，过一个安全、快乐、吉祥的春节！</a:t>
            </a:r>
            <a:endParaRPr lang="zh-CN" altLang="en-US" sz="2800" b="1" kern="1200" dirty="0" smtClean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59" name="矩形 3"/>
          <p:cNvSpPr>
            <a:spLocks noChangeArrowheads="1"/>
          </p:cNvSpPr>
          <p:nvPr/>
        </p:nvSpPr>
        <p:spPr bwMode="auto">
          <a:xfrm>
            <a:off x="1774825" y="836613"/>
            <a:ext cx="89789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总结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3"/>
          <p:cNvSpPr>
            <a:spLocks noChangeArrowheads="1"/>
          </p:cNvSpPr>
          <p:nvPr/>
        </p:nvSpPr>
        <p:spPr bwMode="auto">
          <a:xfrm>
            <a:off x="4079875" y="2205038"/>
            <a:ext cx="4470400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9600" b="1" i="1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再 见！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1919288" y="1700213"/>
            <a:ext cx="7162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在日历中找</a:t>
            </a:r>
            <a:r>
              <a:rPr lang="zh-CN" altLang="en-US" sz="2800" b="1" dirty="0">
                <a:ea typeface="楷体_GB2312" panose="02010609030101010101" pitchFamily="49" charset="-122"/>
              </a:rPr>
              <a:t>“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春节</a:t>
            </a:r>
            <a:r>
              <a:rPr lang="zh-CN" altLang="en-US" sz="2800" b="1" dirty="0">
                <a:ea typeface="楷体_GB2312" panose="02010609030101010101" pitchFamily="49" charset="-122"/>
              </a:rPr>
              <a:t>”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</a:p>
        </p:txBody>
      </p:sp>
      <p:pic>
        <p:nvPicPr>
          <p:cNvPr id="3075" name="Picture 11" descr="按钮条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7487" y="727075"/>
            <a:ext cx="4119563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12" descr="画布"/>
          <p:cNvSpPr>
            <a:spLocks noChangeArrowheads="1"/>
          </p:cNvSpPr>
          <p:nvPr/>
        </p:nvSpPr>
        <p:spPr bwMode="auto">
          <a:xfrm>
            <a:off x="1725613" y="846138"/>
            <a:ext cx="401955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8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活动一 日历上找春节</a:t>
            </a:r>
          </a:p>
        </p:txBody>
      </p:sp>
      <p:sp>
        <p:nvSpPr>
          <p:cNvPr id="3077" name="Rectangle 15"/>
          <p:cNvSpPr>
            <a:spLocks noChangeArrowheads="1"/>
          </p:cNvSpPr>
          <p:nvPr/>
        </p:nvSpPr>
        <p:spPr bwMode="auto">
          <a:xfrm>
            <a:off x="1558925" y="2276475"/>
            <a:ext cx="8713788" cy="1081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（</a:t>
            </a: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）查查日历，找找今年的春节是从哪一天开始的。 </a:t>
            </a:r>
          </a:p>
        </p:txBody>
      </p:sp>
      <p:sp>
        <p:nvSpPr>
          <p:cNvPr id="3078" name="Rectangle 16"/>
          <p:cNvSpPr>
            <a:spLocks noChangeArrowheads="1"/>
          </p:cNvSpPr>
          <p:nvPr/>
        </p:nvSpPr>
        <p:spPr bwMode="auto">
          <a:xfrm>
            <a:off x="1558925" y="3213100"/>
            <a:ext cx="4176713" cy="1655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（</a:t>
            </a: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）比一比：元旦和春节在日历中的位置有什么不同？</a:t>
            </a:r>
          </a:p>
        </p:txBody>
      </p:sp>
      <p:pic>
        <p:nvPicPr>
          <p:cNvPr id="3079" name="Picture 18" descr="春节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5819" y="3141662"/>
            <a:ext cx="4541838" cy="272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7554897" y="1065320"/>
            <a:ext cx="2041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ADDD7"/>
                </a:solidFill>
              </a:rPr>
              <a:t>https://www.ypppt.com/</a:t>
            </a:r>
            <a:endParaRPr lang="zh-CN" altLang="en-US" sz="1200" dirty="0">
              <a:solidFill>
                <a:srgbClr val="FADDD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078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2" descr="放鞭炮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91175" y="3068638"/>
            <a:ext cx="4681538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2208213" y="981075"/>
            <a:ext cx="7561262" cy="37534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3200" b="1" dirty="0">
                <a:solidFill>
                  <a:srgbClr val="990000"/>
                </a:solidFill>
                <a:ea typeface="楷体_GB2312" panose="02010609030101010101" pitchFamily="49" charset="-122"/>
              </a:rPr>
              <a:t>          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元旦是公历新年的第一天，是世界各国人民共同的新年；春节是我国农历新年的第一天，是中华民族的最隆重、最盛大的传统节日。</a:t>
            </a:r>
          </a:p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endParaRPr lang="en-US" altLang="zh-CN" sz="3200" dirty="0">
              <a:solidFill>
                <a:srgbClr val="990000"/>
              </a:solidFill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364320">
            <a:off x="1609725" y="1233488"/>
            <a:ext cx="5656263" cy="46158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    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丹麦人在元旦前夜，家家户户都要将平时打碎的杯盘碎片收集起来，待夜深人静时偷偷地送至朋友家的门前。元旦的早晨，如果谁家门前堆放的碎片越多，则说明他家的朋友越多，新年一定很幸运。 </a:t>
            </a:r>
          </a:p>
        </p:txBody>
      </p:sp>
      <p:pic>
        <p:nvPicPr>
          <p:cNvPr id="5123" name="Picture 2" descr="C:\Users\xlhe\AppData\Roaming\Tencent\Users\895386526\QQ\WinTemp\RichOle\L~109O_EQ09CS~~%M9S(%T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312369">
            <a:off x="7862888" y="1141413"/>
            <a:ext cx="2697162" cy="401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"/>
          <p:cNvSpPr>
            <a:spLocks noChangeArrowheads="1"/>
          </p:cNvSpPr>
          <p:nvPr/>
        </p:nvSpPr>
        <p:spPr bwMode="auto">
          <a:xfrm rot="437471">
            <a:off x="1755775" y="1490663"/>
            <a:ext cx="4892675" cy="39693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zh-CN" altLang="en-US" sz="28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意大利的一些地方，元旦前夜午夜时分，如果你在路上行走是很不安全的，因为这时人们都要把屋里的一些破旧瓶、缸、盆等扔出门外砸碎，以示除旧迎新。 </a:t>
            </a:r>
          </a:p>
        </p:txBody>
      </p:sp>
      <p:pic>
        <p:nvPicPr>
          <p:cNvPr id="6147" name="Picture 1" descr="C:\Users\xlhe\AppData\Roaming\Tencent\Users\895386526\QQ\WinTemp\RichOle\NR[DVTEBZP8L[QDL2V8I[C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455130">
            <a:off x="7577138" y="1517650"/>
            <a:ext cx="28956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"/>
          <p:cNvSpPr>
            <a:spLocks noChangeArrowheads="1"/>
          </p:cNvSpPr>
          <p:nvPr/>
        </p:nvSpPr>
        <p:spPr bwMode="auto">
          <a:xfrm rot="437471">
            <a:off x="1936750" y="1330325"/>
            <a:ext cx="4632325" cy="39693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    西班牙人在元旦前夜全家团聚。到</a:t>
            </a:r>
            <a:r>
              <a:rPr lang="en-US" altLang="zh-CN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12</a:t>
            </a: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点时，以教堂钟声为号，争着吃葡萄，每敲一下钟，必须吃下一颗葡萄，而且要连着吃下</a:t>
            </a:r>
            <a:r>
              <a:rPr lang="en-US" altLang="zh-CN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12</a:t>
            </a: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颗，表示来年一帆风顺。 </a:t>
            </a:r>
          </a:p>
        </p:txBody>
      </p:sp>
      <p:pic>
        <p:nvPicPr>
          <p:cNvPr id="7171" name="Picture 1" descr="C:\Users\xlhe\AppData\Roaming\Tencent\Users\895386526\QQ\WinTemp\RichOle\SO8@LM_UQ~B`$T[H(J_@L)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409958">
            <a:off x="7558088" y="1785938"/>
            <a:ext cx="2819400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1" descr="按钮条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7487" y="727075"/>
            <a:ext cx="2663826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1"/>
          <p:cNvSpPr>
            <a:spLocks noChangeArrowheads="1"/>
          </p:cNvSpPr>
          <p:nvPr/>
        </p:nvSpPr>
        <p:spPr bwMode="auto">
          <a:xfrm>
            <a:off x="2566988" y="1989138"/>
            <a:ext cx="5832475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dirty="0">
                <a:latin typeface="宋体" panose="02010600030101010101" pitchFamily="2" charset="-122"/>
              </a:rPr>
              <a:t>   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同学们，你们知道“年”的来历吗？谁能讲一讲。</a:t>
            </a:r>
          </a:p>
        </p:txBody>
      </p:sp>
      <p:sp>
        <p:nvSpPr>
          <p:cNvPr id="8196" name="矩形 4"/>
          <p:cNvSpPr>
            <a:spLocks noChangeArrowheads="1"/>
          </p:cNvSpPr>
          <p:nvPr/>
        </p:nvSpPr>
        <p:spPr bwMode="auto">
          <a:xfrm>
            <a:off x="1847850" y="836613"/>
            <a:ext cx="16129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28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年的传说</a:t>
            </a:r>
            <a:endParaRPr lang="zh-CN" altLang="en-US" sz="2800" b="1" dirty="0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2227" name="Picture 3" descr="c:\users\mengli4\appdata\roaming\360se6\USERDA~1\Temp\T0154A~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4152" y="3302677"/>
            <a:ext cx="3075702" cy="27857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2"/>
          <p:cNvSpPr>
            <a:spLocks noChangeArrowheads="1"/>
          </p:cNvSpPr>
          <p:nvPr/>
        </p:nvSpPr>
        <p:spPr bwMode="auto">
          <a:xfrm>
            <a:off x="1463615" y="900892"/>
            <a:ext cx="9144000" cy="4991751"/>
          </a:xfrm>
          <a:prstGeom prst="rect">
            <a:avLst/>
          </a:prstGeom>
          <a:solidFill>
            <a:schemeClr val="bg1">
              <a:alpha val="63921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        </a:t>
            </a: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中国古时候有一种叫“年”的怪兽，头长触角，凶猛异常。 “年”长年深居海底，每到除夕才爬上岸，吞食牲畜伤害人命。因此，每到除夕这天，人们逃往深山，以躲避“年”兽的伤害。半夜时分，“年”兽闯进村。村东头老婆婆家，门贴大红纸，屋内烛火通明。“年”兽浑身一抖，怪叫了一声。将近门口时，院内突然传来“砰砰啪啪”的炸响声，“年”浑身战栗，再不敢往前凑了。原来，“年”最怕红色、火光和炸响。人们知道了驱赶</a:t>
            </a:r>
            <a:r>
              <a:rPr lang="en-US" altLang="zh-CN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“</a:t>
            </a: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年</a:t>
            </a:r>
            <a:r>
              <a:rPr lang="en-US" altLang="zh-CN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”</a:t>
            </a: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兽的办法，每年除夕，家家贴红对联、燃放爆竹，户户烛火通明、守更待岁。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911225" y="1773238"/>
            <a:ext cx="7162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2800" b="1" dirty="0">
                <a:solidFill>
                  <a:srgbClr val="99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你们喜欢过年吗？为什么？</a:t>
            </a:r>
          </a:p>
        </p:txBody>
      </p:sp>
      <p:pic>
        <p:nvPicPr>
          <p:cNvPr id="10243" name="Picture 7" descr="门神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3049588"/>
            <a:ext cx="4229100" cy="29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9" descr="舞龙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2928938"/>
            <a:ext cx="4419600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0" descr="按钮条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58925" y="571500"/>
            <a:ext cx="4271963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11" descr="画布"/>
          <p:cNvSpPr>
            <a:spLocks noChangeArrowheads="1"/>
          </p:cNvSpPr>
          <p:nvPr/>
        </p:nvSpPr>
        <p:spPr bwMode="auto">
          <a:xfrm>
            <a:off x="1654175" y="692150"/>
            <a:ext cx="4033838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8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活动二 喜气洋洋过春节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4.7|1.8|2.1"/>
</p:tagLst>
</file>

<file path=ppt/theme/theme1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831</Words>
  <Application>Microsoft Office PowerPoint</Application>
  <PresentationFormat>宽屏</PresentationFormat>
  <Paragraphs>52</Paragraphs>
  <Slides>20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Meiryo</vt:lpstr>
      <vt:lpstr>黑体</vt:lpstr>
      <vt:lpstr>楷体_GB2312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第一PPT模板网-WWW.1PPT.COM </vt:lpstr>
      <vt:lpstr>第一PPT模板网-WWW.1PPT.COM</vt:lpstr>
      <vt:lpstr>Office Theme</vt:lpstr>
      <vt:lpstr>15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多样的传统新年</vt:lpstr>
      <vt:lpstr>PowerPoint 演示文稿</vt:lpstr>
      <vt:lpstr>PowerPoint 演示文稿</vt:lpstr>
      <vt:lpstr>PowerPoint 演示文稿</vt:lpstr>
      <vt:lpstr>PowerPoint 演示文稿</vt:lpstr>
      <vt:lpstr>     “那达慕”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</cp:revision>
  <dcterms:created xsi:type="dcterms:W3CDTF">2015-05-05T08:02:00Z</dcterms:created>
  <dcterms:modified xsi:type="dcterms:W3CDTF">2022-03-04T07:49:57Z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