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8" r:id="rId2"/>
  </p:sldMasterIdLst>
  <p:notesMasterIdLst>
    <p:notesMasterId r:id="rId30"/>
  </p:notesMasterIdLst>
  <p:handoutMasterIdLst>
    <p:handoutMasterId r:id="rId31"/>
  </p:handoutMasterIdLst>
  <p:sldIdLst>
    <p:sldId id="315" r:id="rId3"/>
    <p:sldId id="316" r:id="rId4"/>
    <p:sldId id="317" r:id="rId5"/>
    <p:sldId id="261" r:id="rId6"/>
    <p:sldId id="259" r:id="rId7"/>
    <p:sldId id="321" r:id="rId8"/>
    <p:sldId id="262" r:id="rId9"/>
    <p:sldId id="271" r:id="rId10"/>
    <p:sldId id="270" r:id="rId11"/>
    <p:sldId id="269" r:id="rId12"/>
    <p:sldId id="268" r:id="rId13"/>
    <p:sldId id="324" r:id="rId14"/>
    <p:sldId id="267" r:id="rId15"/>
    <p:sldId id="272" r:id="rId16"/>
    <p:sldId id="266" r:id="rId17"/>
    <p:sldId id="279" r:id="rId18"/>
    <p:sldId id="265" r:id="rId19"/>
    <p:sldId id="274" r:id="rId20"/>
    <p:sldId id="280" r:id="rId21"/>
    <p:sldId id="281" r:id="rId22"/>
    <p:sldId id="277" r:id="rId23"/>
    <p:sldId id="282" r:id="rId24"/>
    <p:sldId id="283" r:id="rId25"/>
    <p:sldId id="326" r:id="rId26"/>
    <p:sldId id="276" r:id="rId27"/>
    <p:sldId id="275" r:id="rId28"/>
    <p:sldId id="32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2" clrIdx="0"/>
  <p:cmAuthor id="1" name="www.xkb1.com" initials="w" lastIdx="2" clrIdx="0"/>
  <p:cmAuthor id="2" name="walkinnet" initials="w" lastIdx="0" clrIdx="0"/>
  <p:cmAuthor id="3" name="新课标第一网" initials="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0D53F-793B-4917-B02B-7AE011C1A570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A62DD-BA3F-446C-A43D-8D29B4EAB1A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589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10EB7-00B6-4F7F-9A9A-FAA929AEB8D9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16A8E-D730-46C3-BA8E-D2B6BD70EB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293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16A8E-D730-46C3-BA8E-D2B6BD70EB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122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91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8846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21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11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6699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6308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11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293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797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168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5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1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圆角矩形 1"/>
          <p:cNvSpPr/>
          <p:nvPr userDrawn="1"/>
        </p:nvSpPr>
        <p:spPr>
          <a:xfrm>
            <a:off x="312420" y="357505"/>
            <a:ext cx="11567160" cy="6143625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9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94685" y="2212340"/>
            <a:ext cx="5935345" cy="11068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快乐过新年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548890" y="2713990"/>
            <a:ext cx="494030" cy="102870"/>
            <a:chOff x="4899" y="4275"/>
            <a:chExt cx="778" cy="162"/>
          </a:xfrm>
        </p:grpSpPr>
        <p:sp>
          <p:nvSpPr>
            <p:cNvPr id="7" name="椭圆 6"/>
            <p:cNvSpPr/>
            <p:nvPr/>
          </p:nvSpPr>
          <p:spPr>
            <a:xfrm>
              <a:off x="489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0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51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16390" y="2714625"/>
            <a:ext cx="494030" cy="102870"/>
            <a:chOff x="13689" y="4275"/>
            <a:chExt cx="778" cy="162"/>
          </a:xfrm>
        </p:grpSpPr>
        <p:sp>
          <p:nvSpPr>
            <p:cNvPr id="10" name="椭圆 9"/>
            <p:cNvSpPr/>
            <p:nvPr/>
          </p:nvSpPr>
          <p:spPr>
            <a:xfrm>
              <a:off x="1368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99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30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08195" y="3760470"/>
            <a:ext cx="4521835" cy="3987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sz="2000" b="1" dirty="0">
                <a:solidFill>
                  <a:schemeClr val="bg1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人教版一年级上册道德与法治课件</a:t>
            </a:r>
            <a:endParaRPr lang="zh-CN" altLang="en-US" sz="2000" b="1" dirty="0">
              <a:solidFill>
                <a:schemeClr val="bg1"/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33775" y="1612265"/>
            <a:ext cx="3379470" cy="3987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  <a:sym typeface="微软雅黑" panose="020B0503020204020204" pitchFamily="34" charset="-122"/>
              </a:rPr>
              <a:t>第四单元  天气虽冷又温暖</a:t>
            </a:r>
          </a:p>
        </p:txBody>
      </p:sp>
      <p:sp>
        <p:nvSpPr>
          <p:cNvPr id="18" name="矩形 17"/>
          <p:cNvSpPr/>
          <p:nvPr/>
        </p:nvSpPr>
        <p:spPr>
          <a:xfrm>
            <a:off x="5486530" y="515719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://img5.imgtn.bdimg.com/it/u=2484106726,1803481921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67608" y="1052736"/>
            <a:ext cx="6696744" cy="4464496"/>
            <a:chOff x="1043608" y="1052736"/>
            <a:chExt cx="6696744" cy="4464496"/>
          </a:xfrm>
        </p:grpSpPr>
        <p:sp>
          <p:nvSpPr>
            <p:cNvPr id="3" name="TextBox 2"/>
            <p:cNvSpPr txBox="1"/>
            <p:nvPr/>
          </p:nvSpPr>
          <p:spPr>
            <a:xfrm>
              <a:off x="1043608" y="2852936"/>
              <a:ext cx="504056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cs typeface="+mn-ea"/>
                  <a:sym typeface="+mn-lt"/>
                </a:rPr>
                <a:t>日本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  <p:pic>
          <p:nvPicPr>
            <p:cNvPr id="26628" name="Picture 4" descr="http://img382.ph.126.net/fiYO2QT9c3xAgq9sKhKKnA==/2443202797849658534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1052736"/>
              <a:ext cx="6048672" cy="44644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://img3.imgtn.bdimg.com/it/u=802279624,3760294107&amp;fm=23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652" name="AutoShape 4" descr="http://img3.imgtn.bdimg.com/it/u=802279624,3760294107&amp;fm=23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495600" y="1052736"/>
            <a:ext cx="6778342" cy="4608512"/>
            <a:chOff x="971600" y="1052736"/>
            <a:chExt cx="6778342" cy="4608512"/>
          </a:xfrm>
        </p:grpSpPr>
        <p:sp>
          <p:nvSpPr>
            <p:cNvPr id="3" name="TextBox 2"/>
            <p:cNvSpPr txBox="1"/>
            <p:nvPr/>
          </p:nvSpPr>
          <p:spPr>
            <a:xfrm>
              <a:off x="971600" y="2780928"/>
              <a:ext cx="504056" cy="138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cs typeface="+mn-ea"/>
                  <a:sym typeface="+mn-lt"/>
                </a:rPr>
                <a:t>西班牙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  <p:pic>
          <p:nvPicPr>
            <p:cNvPr id="27654" name="Picture 6" descr="http://www.qmvisa.com/userfiles/20151009/201510091740084488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91680" y="1052736"/>
              <a:ext cx="6058262" cy="460851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3672" y="2852936"/>
            <a:ext cx="5472608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世界其他地方的人们和我们国家的人们庆元旦的方式虽然不同，但是都有一个共同的特点，你们观察到了吗？是什么？</a:t>
            </a:r>
            <a:endParaRPr lang="zh-CN" altLang="en-US" sz="2800" b="1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999656" y="1340768"/>
            <a:ext cx="2160240" cy="936104"/>
            <a:chOff x="1691680" y="980728"/>
            <a:chExt cx="2160240" cy="936104"/>
          </a:xfrm>
        </p:grpSpPr>
        <p:sp>
          <p:nvSpPr>
            <p:cNvPr id="5" name="云形 4"/>
            <p:cNvSpPr/>
            <p:nvPr/>
          </p:nvSpPr>
          <p:spPr>
            <a:xfrm>
              <a:off x="1691680" y="980728"/>
              <a:ext cx="2160240" cy="93610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35696" y="1124744"/>
              <a:ext cx="187220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讨论交流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8585" y="1124744"/>
            <a:ext cx="109728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rPr>
              <a:t>小结</a:t>
            </a:r>
            <a:endParaRPr lang="zh-CN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67608" y="1988840"/>
            <a:ext cx="7128792" cy="3312368"/>
            <a:chOff x="1043608" y="1988840"/>
            <a:chExt cx="7128792" cy="3312368"/>
          </a:xfrm>
        </p:grpSpPr>
        <p:sp>
          <p:nvSpPr>
            <p:cNvPr id="4" name="云形 3"/>
            <p:cNvSpPr/>
            <p:nvPr/>
          </p:nvSpPr>
          <p:spPr>
            <a:xfrm>
              <a:off x="1043608" y="1988840"/>
              <a:ext cx="7128792" cy="331236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35696" y="2550383"/>
              <a:ext cx="5760640" cy="2245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cs typeface="+mn-ea"/>
                  <a:sym typeface="+mn-lt"/>
                </a:rPr>
                <a:t>         旧的一年过去了，新的一年到来了，人们都向往着更加美好的生活，都希望在新的一年里能够幸福，自己的愿望能够实现。让我们祝福所有的人！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83632" y="910461"/>
            <a:ext cx="43540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cs typeface="+mn-ea"/>
                <a:sym typeface="+mn-lt"/>
              </a:rPr>
              <a:t>我为元旦联欢会加油</a:t>
            </a:r>
            <a:endParaRPr lang="zh-CN" alt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3672" y="2852936"/>
            <a:ext cx="583264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cs typeface="+mn-ea"/>
                <a:sym typeface="+mn-lt"/>
              </a:rPr>
              <a:t>         利用废旧物品制作各种服装、头饰，准备庆元旦联欢会的材料。</a:t>
            </a:r>
            <a:endParaRPr lang="zh-CN" altLang="en-US" sz="2800" b="1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15680" y="1484784"/>
            <a:ext cx="2088232" cy="792088"/>
            <a:chOff x="1691680" y="1124744"/>
            <a:chExt cx="2088232" cy="792088"/>
          </a:xfrm>
        </p:grpSpPr>
        <p:sp>
          <p:nvSpPr>
            <p:cNvPr id="4" name="云形 3"/>
            <p:cNvSpPr/>
            <p:nvPr/>
          </p:nvSpPr>
          <p:spPr>
            <a:xfrm>
              <a:off x="1691680" y="1124744"/>
              <a:ext cx="2016224" cy="792088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63688" y="1196752"/>
              <a:ext cx="2016224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活动准备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5640" y="908720"/>
            <a:ext cx="475488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cs typeface="+mn-ea"/>
                <a:sym typeface="+mn-lt"/>
              </a:rPr>
              <a:t>四、深刻了解传统新年</a:t>
            </a:r>
            <a:endParaRPr lang="zh-CN" alt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7848" y="5445224"/>
            <a:ext cx="208823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cs typeface="+mn-ea"/>
                <a:sym typeface="+mn-lt"/>
              </a:rPr>
              <a:t>过年的来历</a:t>
            </a:r>
            <a:endParaRPr lang="zh-CN" altLang="en-US" sz="28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7688" y="2852936"/>
            <a:ext cx="547260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在过年的时候，你感觉怎么过才更有意思呢？</a:t>
            </a:r>
            <a:endParaRPr lang="en-US" altLang="zh-CN" sz="2800" b="1" dirty="0" smtClean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15680" y="1484784"/>
            <a:ext cx="2016224" cy="936104"/>
            <a:chOff x="1691680" y="1628800"/>
            <a:chExt cx="2016224" cy="936104"/>
          </a:xfrm>
        </p:grpSpPr>
        <p:sp>
          <p:nvSpPr>
            <p:cNvPr id="5" name="云形 4"/>
            <p:cNvSpPr/>
            <p:nvPr/>
          </p:nvSpPr>
          <p:spPr>
            <a:xfrm>
              <a:off x="1691680" y="1628800"/>
              <a:ext cx="2016224" cy="93610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63688" y="1772816"/>
              <a:ext cx="1944216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交流感受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.USER-20170329DU\Desktop\QQ图片201705031525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704" y="620688"/>
            <a:ext cx="5832648" cy="53527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0782" y="626479"/>
            <a:ext cx="6858000" cy="5231757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6432295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27898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23501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52640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748243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43846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91335" y="2212771"/>
            <a:ext cx="2096894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8" name="iSľidé"/>
          <p:cNvSpPr/>
          <p:nvPr/>
        </p:nvSpPr>
        <p:spPr>
          <a:xfrm>
            <a:off x="5935181" y="3406432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</a:t>
            </a:r>
            <a:r>
              <a:rPr lang="en-US" altLang="zh-CN" sz="100" b="1" dirty="0"/>
              <a:t>  </a:t>
            </a:r>
            <a:r>
              <a:rPr lang="en-US" altLang="zh-CN" sz="1800" b="1" dirty="0"/>
              <a:t>1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39944" y="3424769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</a:p>
        </p:txBody>
      </p:sp>
      <p:sp>
        <p:nvSpPr>
          <p:cNvPr id="20" name="iSľidé"/>
          <p:cNvSpPr/>
          <p:nvPr/>
        </p:nvSpPr>
        <p:spPr>
          <a:xfrm>
            <a:off x="8332221" y="3388095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936984" y="3406432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</a:p>
        </p:txBody>
      </p:sp>
      <p:sp>
        <p:nvSpPr>
          <p:cNvPr id="22" name="iSľidé"/>
          <p:cNvSpPr/>
          <p:nvPr/>
        </p:nvSpPr>
        <p:spPr>
          <a:xfrm>
            <a:off x="5956335" y="4204283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03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561098" y="4222620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24" name="iSľidé"/>
          <p:cNvSpPr/>
          <p:nvPr/>
        </p:nvSpPr>
        <p:spPr>
          <a:xfrm>
            <a:off x="8353375" y="4185946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04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958138" y="4204283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pic>
        <p:nvPicPr>
          <p:cNvPr id="2" name="图片 1" descr="37ce3c5c-df49-4e07-a9b3-36f0336286c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5" y="1846580"/>
            <a:ext cx="3505200" cy="47732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19736" y="332656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D5E7F3"/>
                </a:solidFill>
              </a:rPr>
              <a:t>https://www.ypppt.com/</a:t>
            </a:r>
            <a:endParaRPr lang="zh-CN" altLang="en-US" sz="1200" dirty="0">
              <a:solidFill>
                <a:srgbClr val="D5E7F3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/>
      <p:bldP spid="18" grpId="0" bldLvl="0" animBg="1"/>
      <p:bldP spid="19" grpId="0"/>
      <p:bldP spid="20" grpId="0" bldLvl="0" animBg="1"/>
      <p:bldP spid="21" grpId="0"/>
      <p:bldP spid="22" grpId="0" bldLvl="0" animBg="1"/>
      <p:bldP spid="23" grpId="0"/>
      <p:bldP spid="24" grpId="0" bldLvl="0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5680" y="2852936"/>
            <a:ext cx="54006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过年期间高兴的事，记忆深刻的事。</a:t>
            </a:r>
            <a:endParaRPr lang="en-US" altLang="zh-CN" sz="2800" b="1" dirty="0" smtClean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43672" y="1412776"/>
            <a:ext cx="2088232" cy="864096"/>
            <a:chOff x="1835696" y="1412776"/>
            <a:chExt cx="2088232" cy="864096"/>
          </a:xfrm>
        </p:grpSpPr>
        <p:sp>
          <p:nvSpPr>
            <p:cNvPr id="4" name="云形 3"/>
            <p:cNvSpPr/>
            <p:nvPr/>
          </p:nvSpPr>
          <p:spPr>
            <a:xfrm>
              <a:off x="1835696" y="1412776"/>
              <a:ext cx="2088232" cy="864096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07704" y="1556792"/>
              <a:ext cx="2016224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讨论交流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9696" y="2852936"/>
            <a:ext cx="547260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模仿拜年场景，为亲朋好友准备礼物，看谁最有礼貌。</a:t>
            </a:r>
            <a:endParaRPr lang="en-US" altLang="zh-CN" sz="2800" b="1" dirty="0" smtClean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15680" y="1484784"/>
            <a:ext cx="2016224" cy="864096"/>
            <a:chOff x="2051720" y="1556792"/>
            <a:chExt cx="2016224" cy="864096"/>
          </a:xfrm>
        </p:grpSpPr>
        <p:sp>
          <p:nvSpPr>
            <p:cNvPr id="5" name="云形 4"/>
            <p:cNvSpPr/>
            <p:nvPr/>
          </p:nvSpPr>
          <p:spPr>
            <a:xfrm>
              <a:off x="2051720" y="1556792"/>
              <a:ext cx="2016224" cy="864096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23728" y="1700808"/>
              <a:ext cx="1944216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活动展示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5680" y="2852936"/>
            <a:ext cx="547260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你们知道还有什么有意思的活动吗？</a:t>
            </a:r>
            <a:endParaRPr lang="en-US" altLang="zh-CN" sz="2800" b="1" dirty="0" smtClean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43672" y="1484784"/>
            <a:ext cx="2304256" cy="936104"/>
            <a:chOff x="1619672" y="1484784"/>
            <a:chExt cx="2304256" cy="936104"/>
          </a:xfrm>
        </p:grpSpPr>
        <p:sp>
          <p:nvSpPr>
            <p:cNvPr id="4" name="云形 3"/>
            <p:cNvSpPr/>
            <p:nvPr/>
          </p:nvSpPr>
          <p:spPr>
            <a:xfrm>
              <a:off x="1619672" y="1484784"/>
              <a:ext cx="2304256" cy="936104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51720" y="1628800"/>
              <a:ext cx="1728192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说一说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3672" y="2708920"/>
            <a:ext cx="57606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         </a:t>
            </a:r>
            <a:r>
              <a:rPr lang="zh-CN" altLang="en-US" sz="2800" b="1" dirty="0" smtClean="0">
                <a:cs typeface="+mn-ea"/>
                <a:sym typeface="+mn-lt"/>
              </a:rPr>
              <a:t>回忆自己家是如何过年的，参看教材第</a:t>
            </a:r>
            <a:r>
              <a:rPr lang="en-US" altLang="zh-CN" sz="2800" b="1" dirty="0" smtClean="0">
                <a:cs typeface="+mn-ea"/>
                <a:sym typeface="+mn-lt"/>
              </a:rPr>
              <a:t>62</a:t>
            </a:r>
            <a:r>
              <a:rPr lang="zh-CN" altLang="en-US" sz="2800" b="1" dirty="0" smtClean="0">
                <a:cs typeface="+mn-ea"/>
                <a:sym typeface="+mn-lt"/>
              </a:rPr>
              <a:t>～</a:t>
            </a:r>
            <a:r>
              <a:rPr lang="en-US" altLang="zh-CN" sz="2800" b="1" dirty="0" smtClean="0">
                <a:cs typeface="+mn-ea"/>
                <a:sym typeface="+mn-lt"/>
              </a:rPr>
              <a:t>65</a:t>
            </a:r>
            <a:r>
              <a:rPr lang="zh-CN" altLang="en-US" sz="2800" b="1" dirty="0" smtClean="0">
                <a:cs typeface="+mn-ea"/>
                <a:sym typeface="+mn-lt"/>
              </a:rPr>
              <a:t>页下方组图，在小组内交流。</a:t>
            </a:r>
            <a:endParaRPr lang="en-US" altLang="zh-CN" sz="2800" b="1" dirty="0" smtClean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15680" y="1268760"/>
            <a:ext cx="2160240" cy="864096"/>
            <a:chOff x="1763688" y="1484784"/>
            <a:chExt cx="2160240" cy="864096"/>
          </a:xfrm>
        </p:grpSpPr>
        <p:sp>
          <p:nvSpPr>
            <p:cNvPr id="5" name="云形 4"/>
            <p:cNvSpPr/>
            <p:nvPr/>
          </p:nvSpPr>
          <p:spPr>
            <a:xfrm>
              <a:off x="1763688" y="1484784"/>
              <a:ext cx="2160240" cy="864096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07704" y="1620089"/>
              <a:ext cx="187220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回忆交流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34609" y="1124744"/>
            <a:ext cx="109728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rPr>
              <a:t>小结</a:t>
            </a:r>
            <a:endParaRPr lang="zh-CN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39616" y="1772816"/>
            <a:ext cx="6912768" cy="3384376"/>
            <a:chOff x="1115616" y="1772816"/>
            <a:chExt cx="6912768" cy="3384376"/>
          </a:xfrm>
        </p:grpSpPr>
        <p:sp>
          <p:nvSpPr>
            <p:cNvPr id="5" name="云形 4"/>
            <p:cNvSpPr/>
            <p:nvPr/>
          </p:nvSpPr>
          <p:spPr>
            <a:xfrm>
              <a:off x="1115616" y="1772816"/>
              <a:ext cx="6912768" cy="3384376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63688" y="2621230"/>
              <a:ext cx="5760640" cy="181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cs typeface="+mn-ea"/>
                  <a:sym typeface="+mn-lt"/>
                </a:rPr>
                <a:t>         </a:t>
              </a:r>
              <a:r>
                <a:rPr lang="zh-CN" altLang="en-US" sz="2800" b="1" dirty="0" smtClean="0">
                  <a:cs typeface="+mn-ea"/>
                  <a:sym typeface="+mn-lt"/>
                </a:rPr>
                <a:t>在新年之际，大家都喜气洋洋，一家人其乐融融，我们一定要做一个讲文明、懂礼貌的小学生，敬重长辈，爱护家里每一个人。</a:t>
              </a:r>
              <a:endParaRPr lang="en-US" altLang="zh-CN" sz="2800" b="1" dirty="0" smtClean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1624" y="1052736"/>
            <a:ext cx="429768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cs typeface="+mn-ea"/>
                <a:sym typeface="+mn-lt"/>
              </a:rPr>
              <a:t>五、多样的传统新年</a:t>
            </a:r>
            <a:endParaRPr lang="zh-CN" alt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27648" y="1772816"/>
            <a:ext cx="6120680" cy="2952328"/>
            <a:chOff x="1403648" y="1772816"/>
            <a:chExt cx="6120680" cy="2952328"/>
          </a:xfrm>
        </p:grpSpPr>
        <p:sp>
          <p:nvSpPr>
            <p:cNvPr id="3" name="TextBox 2"/>
            <p:cNvSpPr txBox="1"/>
            <p:nvPr/>
          </p:nvSpPr>
          <p:spPr>
            <a:xfrm>
              <a:off x="2051720" y="2762925"/>
              <a:ext cx="5472608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cs typeface="+mn-ea"/>
                  <a:sym typeface="+mn-lt"/>
                </a:rPr>
                <a:t>       </a:t>
              </a:r>
              <a:r>
                <a:rPr lang="zh-CN" altLang="en-US" sz="2800" b="1" dirty="0" smtClean="0">
                  <a:cs typeface="+mn-ea"/>
                  <a:sym typeface="+mn-lt"/>
                </a:rPr>
                <a:t>整理资料，说一说我国各个民族是如何欢度新年的。</a:t>
              </a:r>
              <a:endParaRPr lang="en-US" altLang="zh-CN" sz="2800" b="1" dirty="0" smtClean="0">
                <a:cs typeface="+mn-ea"/>
                <a:sym typeface="+mn-lt"/>
              </a:endParaRPr>
            </a:p>
          </p:txBody>
        </p:sp>
        <p:sp>
          <p:nvSpPr>
            <p:cNvPr id="4" name="横卷形 3"/>
            <p:cNvSpPr/>
            <p:nvPr/>
          </p:nvSpPr>
          <p:spPr>
            <a:xfrm>
              <a:off x="1403648" y="1772816"/>
              <a:ext cx="6048672" cy="2952328"/>
            </a:xfrm>
            <a:prstGeom prst="horizontalScroll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87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15680" y="2780928"/>
            <a:ext cx="597666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cs typeface="+mn-ea"/>
                <a:sym typeface="+mn-lt"/>
              </a:rPr>
              <a:t>         在日历上找出元旦的日期，并在组内交流自己的发现。</a:t>
            </a:r>
            <a:endParaRPr lang="zh-CN" altLang="en-US" sz="2800" b="1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15680" y="1268760"/>
            <a:ext cx="1872208" cy="864096"/>
            <a:chOff x="1547664" y="1268760"/>
            <a:chExt cx="1872208" cy="864096"/>
          </a:xfrm>
        </p:grpSpPr>
        <p:sp>
          <p:nvSpPr>
            <p:cNvPr id="7" name="云形 6"/>
            <p:cNvSpPr/>
            <p:nvPr/>
          </p:nvSpPr>
          <p:spPr>
            <a:xfrm>
              <a:off x="1547664" y="1268760"/>
              <a:ext cx="1872208" cy="864096"/>
            </a:xfrm>
            <a:prstGeom prst="clou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47664" y="1412776"/>
              <a:ext cx="187220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cs typeface="+mn-ea"/>
                  <a:sym typeface="+mn-lt"/>
                </a:rPr>
                <a:t>动手操作</a:t>
              </a:r>
              <a:endParaRPr lang="zh-CN" altLang="en-US" sz="32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34609" y="1124744"/>
            <a:ext cx="109728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rPr>
              <a:t>小结</a:t>
            </a:r>
            <a:endParaRPr lang="zh-CN" alt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711624" y="2060848"/>
            <a:ext cx="6840760" cy="2808312"/>
            <a:chOff x="1331640" y="1700808"/>
            <a:chExt cx="6840760" cy="2808312"/>
          </a:xfrm>
        </p:grpSpPr>
        <p:sp>
          <p:nvSpPr>
            <p:cNvPr id="3" name="TextBox 2"/>
            <p:cNvSpPr txBox="1"/>
            <p:nvPr/>
          </p:nvSpPr>
          <p:spPr>
            <a:xfrm>
              <a:off x="2123728" y="2476053"/>
              <a:ext cx="5472608" cy="1383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cs typeface="+mn-ea"/>
                  <a:sym typeface="+mn-lt"/>
                </a:rPr>
                <a:t>         </a:t>
              </a:r>
              <a:r>
                <a:rPr lang="zh-CN" altLang="en-US" sz="2800" b="1" dirty="0" smtClean="0">
                  <a:cs typeface="+mn-ea"/>
                  <a:sym typeface="+mn-lt"/>
                </a:rPr>
                <a:t>新年快到了，让我们大家一起来迎新年，这一天也就是我们所说的“元旦”。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  <p:sp>
          <p:nvSpPr>
            <p:cNvPr id="4" name="云形 3"/>
            <p:cNvSpPr/>
            <p:nvPr/>
          </p:nvSpPr>
          <p:spPr>
            <a:xfrm>
              <a:off x="1331640" y="1700808"/>
              <a:ext cx="6840760" cy="2808312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23592" y="764704"/>
            <a:ext cx="38908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cs typeface="+mn-ea"/>
                <a:sym typeface="+mn-lt"/>
              </a:rPr>
              <a:t>世界各地欢度元旦</a:t>
            </a:r>
            <a:endParaRPr lang="zh-CN" alt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39616" y="1772816"/>
            <a:ext cx="6684670" cy="4032448"/>
            <a:chOff x="1115616" y="1772816"/>
            <a:chExt cx="6684670" cy="4032448"/>
          </a:xfrm>
        </p:grpSpPr>
        <p:sp>
          <p:nvSpPr>
            <p:cNvPr id="3" name="TextBox 2"/>
            <p:cNvSpPr txBox="1"/>
            <p:nvPr/>
          </p:nvSpPr>
          <p:spPr>
            <a:xfrm>
              <a:off x="1115616" y="3356992"/>
              <a:ext cx="504056" cy="181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cs typeface="+mn-ea"/>
                  <a:sym typeface="+mn-lt"/>
                </a:rPr>
                <a:t>中国</a:t>
              </a:r>
              <a:endParaRPr lang="en-US" altLang="zh-CN" sz="2800" b="1" dirty="0" smtClean="0">
                <a:cs typeface="+mn-ea"/>
                <a:sym typeface="+mn-lt"/>
              </a:endParaRPr>
            </a:p>
            <a:p>
              <a:endParaRPr lang="en-US" altLang="zh-CN" sz="2800" dirty="0">
                <a:cs typeface="+mn-ea"/>
                <a:sym typeface="+mn-lt"/>
              </a:endParaRPr>
            </a:p>
            <a:p>
              <a:endParaRPr lang="zh-CN" altLang="en-US" sz="2800" dirty="0">
                <a:cs typeface="+mn-ea"/>
                <a:sym typeface="+mn-lt"/>
              </a:endParaRPr>
            </a:p>
          </p:txBody>
        </p:sp>
        <p:pic>
          <p:nvPicPr>
            <p:cNvPr id="23554" name="Picture 2" descr="http://img.zjol.com.cn/pic/0/02/12/15/2121595_48993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772816"/>
              <a:ext cx="6036598" cy="403244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54273" y="1160939"/>
            <a:ext cx="6678205" cy="4536504"/>
            <a:chOff x="1043608" y="1124744"/>
            <a:chExt cx="6678205" cy="4536504"/>
          </a:xfrm>
        </p:grpSpPr>
        <p:sp>
          <p:nvSpPr>
            <p:cNvPr id="3" name="TextBox 2"/>
            <p:cNvSpPr txBox="1"/>
            <p:nvPr/>
          </p:nvSpPr>
          <p:spPr>
            <a:xfrm>
              <a:off x="1043608" y="2996952"/>
              <a:ext cx="504056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cs typeface="+mn-ea"/>
                  <a:sym typeface="+mn-lt"/>
                </a:rPr>
                <a:t>德国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  <p:pic>
          <p:nvPicPr>
            <p:cNvPr id="24578" name="Picture 2" descr="http://f1.diyitui.com/4b/56/8c/5f/e3/0e/ab/7f/0e/d9/39/28/94/ed/c1/3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124744"/>
              <a:ext cx="5958125" cy="453650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67608" y="1124744"/>
            <a:ext cx="6768752" cy="4536504"/>
            <a:chOff x="1043608" y="1124744"/>
            <a:chExt cx="6768752" cy="4536504"/>
          </a:xfrm>
        </p:grpSpPr>
        <p:sp>
          <p:nvSpPr>
            <p:cNvPr id="3" name="TextBox 2"/>
            <p:cNvSpPr txBox="1"/>
            <p:nvPr/>
          </p:nvSpPr>
          <p:spPr>
            <a:xfrm>
              <a:off x="1043608" y="2924944"/>
              <a:ext cx="504056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cs typeface="+mn-ea"/>
                  <a:sym typeface="+mn-lt"/>
                </a:rPr>
                <a:t>巴西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  <p:pic>
          <p:nvPicPr>
            <p:cNvPr id="25602" name="Picture 2" descr="http://www.ebuick.com.cn/upload/2014-06-27/700/images/145161735497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1124744"/>
              <a:ext cx="6120680" cy="453650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442</Words>
  <Application>Microsoft Office PowerPoint</Application>
  <PresentationFormat>宽屏</PresentationFormat>
  <Paragraphs>62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等线</vt:lpstr>
      <vt:lpstr>等线 Light</vt:lpstr>
      <vt:lpstr>宋体</vt:lpstr>
      <vt:lpstr>微软雅黑</vt:lpstr>
      <vt:lpstr>字魂36号-正文宋楷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2017-02-06T06:51:00Z</dcterms:created>
  <dcterms:modified xsi:type="dcterms:W3CDTF">2022-03-04T07:40:30Z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