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34" r:id="rId2"/>
  </p:sldMasterIdLst>
  <p:notesMasterIdLst>
    <p:notesMasterId r:id="rId29"/>
  </p:notesMasterIdLst>
  <p:sldIdLst>
    <p:sldId id="257" r:id="rId3"/>
    <p:sldId id="264" r:id="rId4"/>
    <p:sldId id="268" r:id="rId5"/>
    <p:sldId id="281" r:id="rId6"/>
    <p:sldId id="286" r:id="rId7"/>
    <p:sldId id="285" r:id="rId8"/>
    <p:sldId id="267" r:id="rId9"/>
    <p:sldId id="280" r:id="rId10"/>
    <p:sldId id="287" r:id="rId11"/>
    <p:sldId id="272" r:id="rId12"/>
    <p:sldId id="288" r:id="rId13"/>
    <p:sldId id="261" r:id="rId14"/>
    <p:sldId id="259" r:id="rId15"/>
    <p:sldId id="262" r:id="rId16"/>
    <p:sldId id="307" r:id="rId17"/>
    <p:sldId id="270" r:id="rId18"/>
    <p:sldId id="275" r:id="rId19"/>
    <p:sldId id="276" r:id="rId20"/>
    <p:sldId id="277" r:id="rId21"/>
    <p:sldId id="278" r:id="rId22"/>
    <p:sldId id="266" r:id="rId23"/>
    <p:sldId id="265" r:id="rId24"/>
    <p:sldId id="283" r:id="rId25"/>
    <p:sldId id="282" r:id="rId26"/>
    <p:sldId id="269" r:id="rId27"/>
    <p:sldId id="308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1E616B0-88F8-42F8-AA4E-306D8464C9CA}" type="datetimeFigureOut">
              <a:rPr lang="zh-CN" altLang="en-US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5B9D85-4297-4507-BE4F-1B2B3D1204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655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EB44BF-EADF-4E44-B828-2072F85A325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387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5B9D85-4297-4507-BE4F-1B2B3D1204D6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740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5B9D85-4297-4507-BE4F-1B2B3D1204D6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193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5862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7FA47-898C-41C0-9068-D609A45541ED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55662-BA9D-4FA6-9BE3-12C7E9C0CB4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1D5F47-17A3-42F5-A1C1-B7F95DE266A3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AF90E-3CC4-45BC-8DC2-829993CC7CA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96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25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2532D22-7E57-4DE6-A3A1-4731F8983C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470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70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00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397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14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12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41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1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C9F199-E52E-4F67-B3AA-42D6241BCB57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A829F-F23B-4BE3-A8ED-0AE0A79D8BE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196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025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299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486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64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93DE35-C23A-4B11-A3F8-DC3C8A1F88D6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63EB7-2053-4CC0-90EE-AA2BC7DDB6F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70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ED9298-0A19-4072-B629-12AA4057F345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4C8D7-A85E-4EA8-AB3F-C636165488A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2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A5EE98-AEEC-4E61-AD34-D58BECDA224E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3D28B-7CB8-4EFE-8F4A-295F4FD3144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4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723218-F5D3-4E2E-8994-A7B0E00B806F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A59F15-BFF6-4C1E-ACE4-11ECBAEEE2D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5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7DCA4A-F211-47E4-9225-4F989D3452AA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29BF4-6418-46CA-849E-7E2159E6965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89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6560AD-46C8-464B-9182-0BA47319FA66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E3CF4-53C4-4386-A833-C6A03386BEB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59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CB18BE-2BB8-4D40-9B97-123DCA50302A}" type="datetimeFigureOut">
              <a:rPr lang="zh-CN" altLang="en-US" smtClean="0"/>
              <a:pPr>
                <a:defRPr/>
              </a:pPr>
              <a:t>2022/3/3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5CD11-2AD2-428B-BF1A-561F504F45B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44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2" y="1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/>
          </p:cNvGrpSpPr>
          <p:nvPr userDrawn="1"/>
        </p:nvGrpSpPr>
        <p:grpSpPr bwMode="auto">
          <a:xfrm rot="10800000">
            <a:off x="8039101" y="3810001"/>
            <a:ext cx="3924300" cy="2949575"/>
            <a:chOff x="2876550" y="1000126"/>
            <a:chExt cx="2943225" cy="2949574"/>
          </a:xfrm>
        </p:grpSpPr>
        <p:sp>
          <p:nvSpPr>
            <p:cNvPr id="9" name="任意多边形 8"/>
            <p:cNvSpPr/>
            <p:nvPr userDrawn="1"/>
          </p:nvSpPr>
          <p:spPr>
            <a:xfrm>
              <a:off x="2876550" y="1000126"/>
              <a:ext cx="2876550" cy="2638424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651500" y="1009651"/>
              <a:ext cx="171450" cy="267652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2889250" y="3248025"/>
              <a:ext cx="2743200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 userDrawn="1"/>
        </p:nvGrpSpPr>
        <p:grpSpPr bwMode="auto">
          <a:xfrm>
            <a:off x="228601" y="522289"/>
            <a:ext cx="3924300" cy="2941637"/>
            <a:chOff x="2876550" y="1008439"/>
            <a:chExt cx="2943225" cy="2941261"/>
          </a:xfrm>
        </p:grpSpPr>
        <p:sp>
          <p:nvSpPr>
            <p:cNvPr id="13" name="任意多边形 12"/>
            <p:cNvSpPr/>
            <p:nvPr userDrawn="1"/>
          </p:nvSpPr>
          <p:spPr>
            <a:xfrm>
              <a:off x="2876550" y="1008439"/>
              <a:ext cx="2876550" cy="2638088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5648325" y="1027487"/>
              <a:ext cx="171450" cy="2676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2895600" y="3248115"/>
              <a:ext cx="2743200" cy="7015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圆角矩形 15"/>
          <p:cNvSpPr/>
          <p:nvPr userDrawn="1"/>
        </p:nvSpPr>
        <p:spPr>
          <a:xfrm>
            <a:off x="361951" y="609601"/>
            <a:ext cx="11468100" cy="6067425"/>
          </a:xfrm>
          <a:prstGeom prst="roundRect">
            <a:avLst>
              <a:gd name="adj" fmla="val 3474"/>
            </a:avLst>
          </a:prstGeom>
          <a:solidFill>
            <a:sysClr val="window" lastClr="FFFFFF"/>
          </a:solidFill>
          <a:ln w="28575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ysClr val="window" lastClr="FFFFFF">
              <a:alpha val="36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722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056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slide" Target="slide19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968500" y="622430"/>
            <a:ext cx="825500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第四单元 天气虽冷有温暖</a:t>
            </a:r>
            <a:endParaRPr lang="zh-CN" altLang="en-US" sz="3600" b="1" u="sng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14220" y="1595292"/>
            <a:ext cx="1185637" cy="1185637"/>
          </a:xfrm>
          <a:prstGeom prst="ellipse">
            <a:avLst/>
          </a:prstGeom>
          <a:solidFill>
            <a:srgbClr val="70AD4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ea typeface="楷体" panose="02010609060101010101" pitchFamily="49" charset="-122"/>
            </a:endParaRPr>
          </a:p>
        </p:txBody>
      </p:sp>
      <p:sp>
        <p:nvSpPr>
          <p:cNvPr id="14342" name="矩形 7"/>
          <p:cNvSpPr>
            <a:spLocks noChangeArrowheads="1"/>
          </p:cNvSpPr>
          <p:nvPr/>
        </p:nvSpPr>
        <p:spPr bwMode="auto">
          <a:xfrm>
            <a:off x="3702502" y="1641574"/>
            <a:ext cx="505779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5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　</a:t>
            </a:r>
            <a:r>
              <a:rPr lang="zh-CN" altLang="en-US" sz="5400" b="1" dirty="0">
                <a:solidFill>
                  <a:srgbClr val="70AD47"/>
                </a:solidFill>
                <a:latin typeface="楷体" pitchFamily="49" charset="-122"/>
                <a:ea typeface="楷体" pitchFamily="49" charset="-122"/>
              </a:rPr>
              <a:t>美丽的冬天</a:t>
            </a:r>
          </a:p>
        </p:txBody>
      </p:sp>
      <p:sp>
        <p:nvSpPr>
          <p:cNvPr id="8" name="矩形 7"/>
          <p:cNvSpPr/>
          <p:nvPr/>
        </p:nvSpPr>
        <p:spPr>
          <a:xfrm>
            <a:off x="1524000" y="5335008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换毛过冬</a:t>
            </a:r>
          </a:p>
        </p:txBody>
      </p:sp>
      <p:pic>
        <p:nvPicPr>
          <p:cNvPr id="23555" name="图片 4" descr="小狗冬天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613"/>
          <a:stretch>
            <a:fillRect/>
          </a:stretch>
        </p:blipFill>
        <p:spPr bwMode="auto">
          <a:xfrm>
            <a:off x="2027239" y="2386013"/>
            <a:ext cx="8137525" cy="288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迁徙过冬</a:t>
            </a:r>
          </a:p>
        </p:txBody>
      </p:sp>
      <p:pic>
        <p:nvPicPr>
          <p:cNvPr id="5" name="图片 4" descr="D:\yq\道德与法治\PPT\燕子冬天.jpg燕子冬天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7980" y="1627094"/>
            <a:ext cx="6416040" cy="4706471"/>
          </a:xfrm>
          <a:prstGeom prst="roundRect">
            <a:avLst>
              <a:gd name="adj" fmla="val 7318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"/>
          <p:cNvGrpSpPr>
            <a:grpSpLocks/>
          </p:cNvGrpSpPr>
          <p:nvPr/>
        </p:nvGrpSpPr>
        <p:grpSpPr bwMode="auto">
          <a:xfrm>
            <a:off x="2135189" y="1706290"/>
            <a:ext cx="7921625" cy="4049712"/>
            <a:chOff x="639073" y="1684808"/>
            <a:chExt cx="7923083" cy="4049606"/>
          </a:xfrm>
        </p:grpSpPr>
        <p:pic>
          <p:nvPicPr>
            <p:cNvPr id="43010" name="图片 7" descr="123893_12436483420HoO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2074" y="1684808"/>
              <a:ext cx="5400082" cy="404960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3012" name="图片 4" descr="Screenshot_2014-12-01-08-59-38-83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073" y="1684808"/>
              <a:ext cx="2376924" cy="404960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5603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哈尔滨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北京</a:t>
            </a:r>
          </a:p>
        </p:txBody>
      </p:sp>
      <p:grpSp>
        <p:nvGrpSpPr>
          <p:cNvPr id="26627" name="组合 1"/>
          <p:cNvGrpSpPr>
            <a:grpSpLocks/>
          </p:cNvGrpSpPr>
          <p:nvPr/>
        </p:nvGrpSpPr>
        <p:grpSpPr bwMode="auto">
          <a:xfrm>
            <a:off x="2703514" y="1700214"/>
            <a:ext cx="6784975" cy="4471987"/>
            <a:chOff x="617081" y="1700808"/>
            <a:chExt cx="6784891" cy="4471650"/>
          </a:xfrm>
        </p:grpSpPr>
        <p:pic>
          <p:nvPicPr>
            <p:cNvPr id="41986" name="图片 8" descr="wKgB3FEfUGmAAp5EAAsapfzAtM484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445" y="1732556"/>
              <a:ext cx="3838527" cy="443990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988" name="图片 6" descr="Screenshot_2014-12-01-08-58-53-731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81" y="1700808"/>
              <a:ext cx="2625692" cy="44716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"/>
          <p:cNvGrpSpPr>
            <a:grpSpLocks/>
          </p:cNvGrpSpPr>
          <p:nvPr/>
        </p:nvGrpSpPr>
        <p:grpSpPr bwMode="auto">
          <a:xfrm>
            <a:off x="1995489" y="1714501"/>
            <a:ext cx="8201025" cy="4035425"/>
            <a:chOff x="561205" y="1713792"/>
            <a:chExt cx="8200656" cy="4036622"/>
          </a:xfrm>
        </p:grpSpPr>
        <p:pic>
          <p:nvPicPr>
            <p:cNvPr id="44034" name="图片 10" descr="20111230050129460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839" y="1713792"/>
              <a:ext cx="5629022" cy="403662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036" name="图片 9" descr="Screenshot_2014-12-01-09-00-39-54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205" y="1713792"/>
              <a:ext cx="2370030" cy="403662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2225">
              <a:solidFill>
                <a:schemeClr val="bg1"/>
              </a:solidFill>
            </a:ln>
            <a:effectLst>
              <a:outerShdw blurRad="1905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7651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海口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9"/>
          <p:cNvGrpSpPr>
            <a:grpSpLocks/>
          </p:cNvGrpSpPr>
          <p:nvPr/>
        </p:nvGrpSpPr>
        <p:grpSpPr bwMode="auto">
          <a:xfrm>
            <a:off x="2697163" y="1119188"/>
            <a:ext cx="5630862" cy="5492750"/>
            <a:chOff x="640319" y="23042"/>
            <a:chExt cx="7159460" cy="6983752"/>
          </a:xfrm>
        </p:grpSpPr>
        <p:pic>
          <p:nvPicPr>
            <p:cNvPr id="28676" name="图片 6" descr="D:\yq\道德与法治\PPT\图片1.png图片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9033" y="448642"/>
              <a:ext cx="5600746" cy="655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直接箭头连接符 11"/>
            <p:cNvCxnSpPr/>
            <p:nvPr/>
          </p:nvCxnSpPr>
          <p:spPr>
            <a:xfrm>
              <a:off x="640319" y="1098862"/>
              <a:ext cx="1429066" cy="201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rot="5400000" flipH="1" flipV="1">
              <a:off x="783637" y="1119048"/>
              <a:ext cx="114242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79" name="TextBox 15"/>
            <p:cNvSpPr txBox="1">
              <a:spLocks noChangeArrowheads="1"/>
            </p:cNvSpPr>
            <p:nvPr/>
          </p:nvSpPr>
          <p:spPr bwMode="auto">
            <a:xfrm>
              <a:off x="1014281" y="23042"/>
              <a:ext cx="1143000" cy="66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Calibri" pitchFamily="34" charset="0"/>
                  <a:ea typeface="幼圆" pitchFamily="49" charset="-122"/>
                </a:rPr>
                <a:t>北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6713850" y="1290613"/>
              <a:ext cx="431949" cy="2765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6011428" y="2085873"/>
              <a:ext cx="431949" cy="2745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5720770" y="4328343"/>
              <a:ext cx="431949" cy="2745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/>
            </a:p>
          </p:txBody>
        </p:sp>
      </p:grpSp>
      <p:sp>
        <p:nvSpPr>
          <p:cNvPr id="28675" name="内容占位符 2"/>
          <p:cNvSpPr txBox="1">
            <a:spLocks noChangeArrowheads="1"/>
          </p:cNvSpPr>
          <p:nvPr/>
        </p:nvSpPr>
        <p:spPr bwMode="auto">
          <a:xfrm>
            <a:off x="2928939" y="531814"/>
            <a:ext cx="6480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你有什么发现吗？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11"/>
          <p:cNvSpPr>
            <a:spLocks noChangeArrowheads="1" noChangeShapeType="1" noTextEdit="1"/>
          </p:cNvSpPr>
          <p:nvPr/>
        </p:nvSpPr>
        <p:spPr bwMode="auto">
          <a:xfrm>
            <a:off x="2111376" y="812801"/>
            <a:ext cx="1381125" cy="498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3600" b="1" kern="10" spc="-360" dirty="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5C945D"/>
                </a:solidFill>
                <a:effectLst>
                  <a:outerShdw dist="38100" dir="18900000" algn="ctr" rotWithShape="0">
                    <a:srgbClr val="DBE9DB"/>
                  </a:outerShdw>
                </a:effectLst>
                <a:latin typeface="楷体"/>
                <a:ea typeface="楷体"/>
              </a:rPr>
              <a:t>猜一猜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863975" y="2135188"/>
            <a:ext cx="4464050" cy="3021012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 indent="180975"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小小白花天上栽，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一夜北风花盛开。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千变万化六个瓣，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飘呀飘呀落下来。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0" y="601664"/>
            <a:ext cx="8591550" cy="608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内容占位符 2"/>
          <p:cNvSpPr txBox="1">
            <a:spLocks noChangeArrowheads="1"/>
          </p:cNvSpPr>
          <p:nvPr/>
        </p:nvSpPr>
        <p:spPr bwMode="auto">
          <a:xfrm>
            <a:off x="2927351" y="1817688"/>
            <a:ext cx="64817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冬天有哪些好玩的活动呢？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溜冰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55" y="1628801"/>
            <a:ext cx="6286500" cy="4714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50" y="769170"/>
            <a:ext cx="6191250" cy="5819775"/>
          </a:xfrm>
          <a:prstGeom prst="rect">
            <a:avLst/>
          </a:prstGeom>
        </p:spPr>
      </p:pic>
      <p:sp>
        <p:nvSpPr>
          <p:cNvPr id="32771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堆 雪 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2"/>
          <p:cNvSpPr txBox="1">
            <a:spLocks noChangeArrowheads="1"/>
          </p:cNvSpPr>
          <p:nvPr/>
        </p:nvSpPr>
        <p:spPr bwMode="auto">
          <a:xfrm>
            <a:off x="2927351" y="779463"/>
            <a:ext cx="6481763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曰春夏，曰秋冬，此四时，运不穷。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——《</a:t>
            </a:r>
            <a:r>
              <a:rPr lang="zh-CN" altLang="en-US" sz="24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三字经</a:t>
            </a:r>
            <a:r>
              <a:rPr lang="en-US" altLang="zh-CN" sz="24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》</a:t>
            </a:r>
          </a:p>
        </p:txBody>
      </p:sp>
      <p:pic>
        <p:nvPicPr>
          <p:cNvPr id="4" name="图片 3" descr="春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48826" y="3373042"/>
            <a:ext cx="1810918" cy="1822904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 descr="冬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30192" y="3344622"/>
            <a:ext cx="1812982" cy="1824278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 descr="秋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7788" y="3357708"/>
            <a:ext cx="1823794" cy="1824278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:\Users\Candy\Desktop\0722\ppt整理\夏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8353" y="3356436"/>
            <a:ext cx="1810826" cy="1824278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487488" y="223837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795" name="内容占位符 2"/>
          <p:cNvSpPr txBox="1">
            <a:spLocks noChangeArrowheads="1"/>
          </p:cNvSpPr>
          <p:nvPr/>
        </p:nvSpPr>
        <p:spPr bwMode="auto">
          <a:xfrm>
            <a:off x="2927351" y="1412876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打雪仗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4ed5637bh6d04ce206012&amp;690[1]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74778" y="670834"/>
            <a:ext cx="4862289" cy="6017303"/>
          </a:xfrm>
          <a:prstGeom prst="roundRect">
            <a:avLst>
              <a:gd name="adj" fmla="val 8617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34819" name="TextBox 1"/>
          <p:cNvSpPr txBox="1">
            <a:spLocks noChangeArrowheads="1"/>
          </p:cNvSpPr>
          <p:nvPr/>
        </p:nvSpPr>
        <p:spPr bwMode="auto">
          <a:xfrm>
            <a:off x="8958263" y="1844676"/>
            <a:ext cx="79216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吃糖葫芦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2014070316025347534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884" y="1549401"/>
            <a:ext cx="2416833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2986088" y="3506788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莲藕</a:t>
            </a:r>
          </a:p>
        </p:txBody>
      </p:sp>
      <p:pic>
        <p:nvPicPr>
          <p:cNvPr id="40964" name="Picture 10" descr="xinxianshanyao_350305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746" y="1549401"/>
            <a:ext cx="2416833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845" name="Text Box 11"/>
          <p:cNvSpPr txBox="1">
            <a:spLocks noChangeArrowheads="1"/>
          </p:cNvSpPr>
          <p:nvPr/>
        </p:nvSpPr>
        <p:spPr bwMode="auto">
          <a:xfrm>
            <a:off x="5716588" y="3506788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山药</a:t>
            </a:r>
          </a:p>
        </p:txBody>
      </p:sp>
      <p:pic>
        <p:nvPicPr>
          <p:cNvPr id="40966" name="Picture 13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883" y="4133703"/>
            <a:ext cx="2416834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67" name="Picture 15" descr="145135306748849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9609" y="1549401"/>
            <a:ext cx="2416833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848" name="Text Box 16"/>
          <p:cNvSpPr txBox="1">
            <a:spLocks noChangeArrowheads="1"/>
          </p:cNvSpPr>
          <p:nvPr/>
        </p:nvSpPr>
        <p:spPr bwMode="auto">
          <a:xfrm>
            <a:off x="8448675" y="3506788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火锅</a:t>
            </a:r>
          </a:p>
        </p:txBody>
      </p:sp>
      <p:pic>
        <p:nvPicPr>
          <p:cNvPr id="40969" name="Picture 18" descr="U10139P1275DT2013120710232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746" y="4133703"/>
            <a:ext cx="2416833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850" name="Text Box 19"/>
          <p:cNvSpPr txBox="1">
            <a:spLocks noChangeArrowheads="1"/>
          </p:cNvSpPr>
          <p:nvPr/>
        </p:nvSpPr>
        <p:spPr bwMode="auto">
          <a:xfrm>
            <a:off x="3140076" y="6086476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梨</a:t>
            </a:r>
          </a:p>
        </p:txBody>
      </p:sp>
      <p:sp>
        <p:nvSpPr>
          <p:cNvPr id="35851" name="Text Box 20"/>
          <p:cNvSpPr txBox="1">
            <a:spLocks noChangeArrowheads="1"/>
          </p:cNvSpPr>
          <p:nvPr/>
        </p:nvSpPr>
        <p:spPr bwMode="auto">
          <a:xfrm>
            <a:off x="5716588" y="6086476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红薯</a:t>
            </a:r>
          </a:p>
        </p:txBody>
      </p:sp>
      <p:pic>
        <p:nvPicPr>
          <p:cNvPr id="40972" name="Picture 22" descr="9034141_162903562182_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9609" y="4133703"/>
            <a:ext cx="2416833" cy="1919287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853" name="Text Box 23"/>
          <p:cNvSpPr txBox="1">
            <a:spLocks noChangeArrowheads="1"/>
          </p:cNvSpPr>
          <p:nvPr/>
        </p:nvSpPr>
        <p:spPr bwMode="auto">
          <a:xfrm>
            <a:off x="8448675" y="6086476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24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红枣</a:t>
            </a:r>
          </a:p>
        </p:txBody>
      </p:sp>
      <p:sp>
        <p:nvSpPr>
          <p:cNvPr id="35854" name="内容占位符 2"/>
          <p:cNvSpPr txBox="1">
            <a:spLocks noChangeArrowheads="1"/>
          </p:cNvSpPr>
          <p:nvPr/>
        </p:nvSpPr>
        <p:spPr bwMode="auto">
          <a:xfrm>
            <a:off x="2279651" y="779463"/>
            <a:ext cx="7777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冬天我们应该多吃些什么食物呢？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891" name="内容占位符 2"/>
          <p:cNvSpPr txBox="1">
            <a:spLocks noChangeArrowheads="1"/>
          </p:cNvSpPr>
          <p:nvPr/>
        </p:nvSpPr>
        <p:spPr bwMode="auto">
          <a:xfrm>
            <a:off x="3503713" y="692697"/>
            <a:ext cx="6346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        冬天可以做的好玩的事情真多。冬天多运动可以提高身体的抗寒能力，还可以磨炼我们的意志。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11"/>
          <p:cNvSpPr>
            <a:spLocks noChangeArrowheads="1" noChangeShapeType="1" noTextEdit="1"/>
          </p:cNvSpPr>
          <p:nvPr/>
        </p:nvSpPr>
        <p:spPr bwMode="auto">
          <a:xfrm>
            <a:off x="2111376" y="812801"/>
            <a:ext cx="1031875" cy="498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3600" b="1" kern="10" spc="-360" dirty="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5C945D"/>
                </a:solidFill>
                <a:effectLst>
                  <a:outerShdw dist="38100" dir="18900000" algn="ctr" rotWithShape="0">
                    <a:srgbClr val="DBE9DB"/>
                  </a:outerShdw>
                </a:effectLst>
                <a:latin typeface="楷体"/>
                <a:ea typeface="楷体"/>
              </a:rPr>
              <a:t>讨 论</a:t>
            </a:r>
          </a:p>
        </p:txBody>
      </p:sp>
      <p:sp>
        <p:nvSpPr>
          <p:cNvPr id="5" name="云形 4"/>
          <p:cNvSpPr/>
          <p:nvPr/>
        </p:nvSpPr>
        <p:spPr>
          <a:xfrm>
            <a:off x="3041650" y="1916113"/>
            <a:ext cx="6108700" cy="3168650"/>
          </a:xfrm>
          <a:prstGeom prst="cloud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sp>
        <p:nvSpPr>
          <p:cNvPr id="38916" name="矩形 5"/>
          <p:cNvSpPr>
            <a:spLocks noChangeArrowheads="1"/>
          </p:cNvSpPr>
          <p:nvPr/>
        </p:nvSpPr>
        <p:spPr bwMode="auto">
          <a:xfrm>
            <a:off x="3892550" y="2624139"/>
            <a:ext cx="47307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同学们，你们喜欢冬天吗？你们对冬天都有哪些了解？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4205289" y="1766541"/>
            <a:ext cx="3781425" cy="4451350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冬天很美丽，</a:t>
            </a:r>
            <a:endParaRPr lang="en-US" altLang="zh-CN" dirty="0"/>
          </a:p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安全要注意。</a:t>
            </a:r>
          </a:p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寒风里，雪花飘，</a:t>
            </a:r>
          </a:p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冰天雪地易摔倒，</a:t>
            </a:r>
          </a:p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迈小步，不快跑，</a:t>
            </a:r>
          </a:p>
          <a:p>
            <a:pPr indent="1860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冬天安全要做好。 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4849814" y="980729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冬天的安全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77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585" y="2347321"/>
            <a:ext cx="2671026" cy="1899714"/>
          </a:xfrm>
          <a:prstGeom prst="roundRect">
            <a:avLst>
              <a:gd name="adj" fmla="val 8617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900256" y="500359"/>
            <a:ext cx="6391493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>
            <a:defPPr>
              <a:defRPr lang="zh-CN"/>
            </a:defPPr>
            <a:lvl1pPr algn="ctr">
              <a:defRPr sz="3200" kern="0">
                <a:solidFill>
                  <a:prstClr val="black"/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+mn-lt"/>
              </a:rPr>
              <a:t>冬天在哪里，</a:t>
            </a:r>
            <a:r>
              <a:rPr lang="zh-CN" altLang="en-US" sz="4400" dirty="0">
                <a:latin typeface="楷体" panose="02010609060101010101" pitchFamily="49" charset="-122"/>
              </a:rPr>
              <a:t>我去问</a:t>
            </a:r>
            <a:r>
              <a:rPr lang="en-US" altLang="zh-CN" sz="4400" dirty="0">
                <a:latin typeface="楷体" panose="02010609060101010101" pitchFamily="49" charset="-122"/>
              </a:rPr>
              <a:t>……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505" y="3932725"/>
            <a:ext cx="2005081" cy="1652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雪花"/>
          <p:cNvSpPr/>
          <p:nvPr/>
        </p:nvSpPr>
        <p:spPr bwMode="auto">
          <a:xfrm>
            <a:off x="2405064" y="5432425"/>
            <a:ext cx="1411287" cy="1411288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05897" y="5864746"/>
            <a:ext cx="100540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black"/>
                </a:solidFill>
                <a:latin typeface="+mn-lt"/>
                <a:ea typeface="楷体" panose="02010609060101010101" pitchFamily="49" charset="-122"/>
              </a:rPr>
              <a:t>河流</a:t>
            </a:r>
          </a:p>
        </p:txBody>
      </p:sp>
      <p:sp>
        <p:nvSpPr>
          <p:cNvPr id="11" name="雪花"/>
          <p:cNvSpPr/>
          <p:nvPr/>
        </p:nvSpPr>
        <p:spPr bwMode="auto">
          <a:xfrm>
            <a:off x="8769350" y="1371600"/>
            <a:ext cx="1214438" cy="1214438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雪花"/>
          <p:cNvSpPr/>
          <p:nvPr/>
        </p:nvSpPr>
        <p:spPr bwMode="auto">
          <a:xfrm>
            <a:off x="4946651" y="2492376"/>
            <a:ext cx="1044575" cy="1046163"/>
          </a:xfrm>
          <a:custGeom>
            <a:avLst/>
            <a:gdLst>
              <a:gd name="T0" fmla="*/ 2147483646 w 5135"/>
              <a:gd name="T1" fmla="*/ 2147483646 h 5902"/>
              <a:gd name="T2" fmla="*/ 2147483646 w 5135"/>
              <a:gd name="T3" fmla="*/ 2147483646 h 5902"/>
              <a:gd name="T4" fmla="*/ 2147483646 w 5135"/>
              <a:gd name="T5" fmla="*/ 2147483646 h 5902"/>
              <a:gd name="T6" fmla="*/ 2147483646 w 5135"/>
              <a:gd name="T7" fmla="*/ 2147483646 h 5902"/>
              <a:gd name="T8" fmla="*/ 2147483646 w 5135"/>
              <a:gd name="T9" fmla="*/ 2147483646 h 5902"/>
              <a:gd name="T10" fmla="*/ 2147483646 w 5135"/>
              <a:gd name="T11" fmla="*/ 2147483646 h 5902"/>
              <a:gd name="T12" fmla="*/ 2147483646 w 5135"/>
              <a:gd name="T13" fmla="*/ 2147483646 h 5902"/>
              <a:gd name="T14" fmla="*/ 2147483646 w 5135"/>
              <a:gd name="T15" fmla="*/ 2147483646 h 5902"/>
              <a:gd name="T16" fmla="*/ 2147483646 w 5135"/>
              <a:gd name="T17" fmla="*/ 2147483646 h 5902"/>
              <a:gd name="T18" fmla="*/ 2147483646 w 5135"/>
              <a:gd name="T19" fmla="*/ 2147483646 h 5902"/>
              <a:gd name="T20" fmla="*/ 2147483646 w 5135"/>
              <a:gd name="T21" fmla="*/ 2147483646 h 5902"/>
              <a:gd name="T22" fmla="*/ 2147483646 w 5135"/>
              <a:gd name="T23" fmla="*/ 0 h 5902"/>
              <a:gd name="T24" fmla="*/ 2147483646 w 5135"/>
              <a:gd name="T25" fmla="*/ 2147483646 h 5902"/>
              <a:gd name="T26" fmla="*/ 2147483646 w 5135"/>
              <a:gd name="T27" fmla="*/ 2147483646 h 5902"/>
              <a:gd name="T28" fmla="*/ 2147483646 w 5135"/>
              <a:gd name="T29" fmla="*/ 2147483646 h 5902"/>
              <a:gd name="T30" fmla="*/ 2147483646 w 5135"/>
              <a:gd name="T31" fmla="*/ 2147483646 h 5902"/>
              <a:gd name="T32" fmla="*/ 2147483646 w 5135"/>
              <a:gd name="T33" fmla="*/ 2147483646 h 5902"/>
              <a:gd name="T34" fmla="*/ 0 w 5135"/>
              <a:gd name="T35" fmla="*/ 2147483646 h 5902"/>
              <a:gd name="T36" fmla="*/ 2147483646 w 5135"/>
              <a:gd name="T37" fmla="*/ 2147483646 h 5902"/>
              <a:gd name="T38" fmla="*/ 2147483646 w 5135"/>
              <a:gd name="T39" fmla="*/ 2147483646 h 5902"/>
              <a:gd name="T40" fmla="*/ 2147483646 w 5135"/>
              <a:gd name="T41" fmla="*/ 2147483646 h 5902"/>
              <a:gd name="T42" fmla="*/ 2147483646 w 5135"/>
              <a:gd name="T43" fmla="*/ 2147483646 h 5902"/>
              <a:gd name="T44" fmla="*/ 2147483646 w 5135"/>
              <a:gd name="T45" fmla="*/ 2147483646 h 5902"/>
              <a:gd name="T46" fmla="*/ 0 w 5135"/>
              <a:gd name="T47" fmla="*/ 2147483646 h 5902"/>
              <a:gd name="T48" fmla="*/ 2147483646 w 5135"/>
              <a:gd name="T49" fmla="*/ 2147483646 h 5902"/>
              <a:gd name="T50" fmla="*/ 2147483646 w 5135"/>
              <a:gd name="T51" fmla="*/ 2147483646 h 5902"/>
              <a:gd name="T52" fmla="*/ 2147483646 w 5135"/>
              <a:gd name="T53" fmla="*/ 2147483646 h 5902"/>
              <a:gd name="T54" fmla="*/ 2147483646 w 5135"/>
              <a:gd name="T55" fmla="*/ 2147483646 h 5902"/>
              <a:gd name="T56" fmla="*/ 2147483646 w 5135"/>
              <a:gd name="T57" fmla="*/ 2147483646 h 5902"/>
              <a:gd name="T58" fmla="*/ 2147483646 w 5135"/>
              <a:gd name="T59" fmla="*/ 2147483646 h 5902"/>
              <a:gd name="T60" fmla="*/ 2147483646 w 5135"/>
              <a:gd name="T61" fmla="*/ 2147483646 h 5902"/>
              <a:gd name="T62" fmla="*/ 2147483646 w 5135"/>
              <a:gd name="T63" fmla="*/ 2147483646 h 5902"/>
              <a:gd name="T64" fmla="*/ 2147483646 w 5135"/>
              <a:gd name="T65" fmla="*/ 2147483646 h 5902"/>
              <a:gd name="T66" fmla="*/ 2147483646 w 5135"/>
              <a:gd name="T67" fmla="*/ 2147483646 h 5902"/>
              <a:gd name="T68" fmla="*/ 2147483646 w 5135"/>
              <a:gd name="T69" fmla="*/ 2147483646 h 5902"/>
              <a:gd name="T70" fmla="*/ 2147483646 w 5135"/>
              <a:gd name="T71" fmla="*/ 2147483646 h 5902"/>
              <a:gd name="T72" fmla="*/ 2147483646 w 5135"/>
              <a:gd name="T73" fmla="*/ 2147483646 h 5902"/>
              <a:gd name="T74" fmla="*/ 2147483646 w 5135"/>
              <a:gd name="T75" fmla="*/ 2147483646 h 5902"/>
              <a:gd name="T76" fmla="*/ 2147483646 w 5135"/>
              <a:gd name="T77" fmla="*/ 2147483646 h 5902"/>
              <a:gd name="T78" fmla="*/ 2147483646 w 5135"/>
              <a:gd name="T79" fmla="*/ 2147483646 h 5902"/>
              <a:gd name="T80" fmla="*/ 2147483646 w 5135"/>
              <a:gd name="T81" fmla="*/ 2147483646 h 5902"/>
              <a:gd name="T82" fmla="*/ 2147483646 w 5135"/>
              <a:gd name="T83" fmla="*/ 2147483646 h 5902"/>
              <a:gd name="T84" fmla="*/ 2147483646 w 5135"/>
              <a:gd name="T85" fmla="*/ 2147483646 h 5902"/>
              <a:gd name="T86" fmla="*/ 2147483646 w 5135"/>
              <a:gd name="T87" fmla="*/ 2147483646 h 5902"/>
              <a:gd name="T88" fmla="*/ 2147483646 w 5135"/>
              <a:gd name="T89" fmla="*/ 2147483646 h 5902"/>
              <a:gd name="T90" fmla="*/ 2147483646 w 5135"/>
              <a:gd name="T91" fmla="*/ 2147483646 h 5902"/>
              <a:gd name="T92" fmla="*/ 2147483646 w 5135"/>
              <a:gd name="T93" fmla="*/ 2147483646 h 5902"/>
              <a:gd name="T94" fmla="*/ 2147483646 w 5135"/>
              <a:gd name="T95" fmla="*/ 2147483646 h 5902"/>
              <a:gd name="T96" fmla="*/ 2147483646 w 5135"/>
              <a:gd name="T97" fmla="*/ 2147483646 h 5902"/>
              <a:gd name="T98" fmla="*/ 2147483646 w 5135"/>
              <a:gd name="T99" fmla="*/ 2147483646 h 5902"/>
              <a:gd name="T100" fmla="*/ 2147483646 w 5135"/>
              <a:gd name="T101" fmla="*/ 2147483646 h 5902"/>
              <a:gd name="T102" fmla="*/ 2147483646 w 5135"/>
              <a:gd name="T103" fmla="*/ 2147483646 h 590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35" h="5902">
                <a:moveTo>
                  <a:pt x="5066" y="4173"/>
                </a:moveTo>
                <a:lnTo>
                  <a:pt x="4828" y="4036"/>
                </a:lnTo>
                <a:lnTo>
                  <a:pt x="5058" y="3910"/>
                </a:lnTo>
                <a:lnTo>
                  <a:pt x="4735" y="3725"/>
                </a:lnTo>
                <a:lnTo>
                  <a:pt x="4498" y="3846"/>
                </a:lnTo>
                <a:lnTo>
                  <a:pt x="4379" y="3779"/>
                </a:lnTo>
                <a:lnTo>
                  <a:pt x="4780" y="3561"/>
                </a:lnTo>
                <a:lnTo>
                  <a:pt x="4457" y="3375"/>
                </a:lnTo>
                <a:lnTo>
                  <a:pt x="4049" y="3588"/>
                </a:lnTo>
                <a:lnTo>
                  <a:pt x="3859" y="3477"/>
                </a:lnTo>
                <a:lnTo>
                  <a:pt x="3859" y="3121"/>
                </a:lnTo>
                <a:lnTo>
                  <a:pt x="4297" y="2969"/>
                </a:lnTo>
                <a:lnTo>
                  <a:pt x="3859" y="2783"/>
                </a:lnTo>
                <a:lnTo>
                  <a:pt x="3859" y="2417"/>
                </a:lnTo>
                <a:lnTo>
                  <a:pt x="4049" y="2315"/>
                </a:lnTo>
                <a:lnTo>
                  <a:pt x="4457" y="2529"/>
                </a:lnTo>
                <a:lnTo>
                  <a:pt x="4780" y="2343"/>
                </a:lnTo>
                <a:lnTo>
                  <a:pt x="4379" y="2124"/>
                </a:lnTo>
                <a:lnTo>
                  <a:pt x="4498" y="2057"/>
                </a:lnTo>
                <a:lnTo>
                  <a:pt x="4735" y="2178"/>
                </a:lnTo>
                <a:lnTo>
                  <a:pt x="5058" y="1993"/>
                </a:lnTo>
                <a:lnTo>
                  <a:pt x="4828" y="1866"/>
                </a:lnTo>
                <a:lnTo>
                  <a:pt x="5067" y="1730"/>
                </a:lnTo>
                <a:lnTo>
                  <a:pt x="5135" y="1475"/>
                </a:lnTo>
                <a:lnTo>
                  <a:pt x="4880" y="1408"/>
                </a:lnTo>
                <a:lnTo>
                  <a:pt x="4641" y="1545"/>
                </a:lnTo>
                <a:lnTo>
                  <a:pt x="4647" y="1283"/>
                </a:lnTo>
                <a:lnTo>
                  <a:pt x="4323" y="1470"/>
                </a:lnTo>
                <a:lnTo>
                  <a:pt x="4312" y="1735"/>
                </a:lnTo>
                <a:lnTo>
                  <a:pt x="4193" y="1802"/>
                </a:lnTo>
                <a:lnTo>
                  <a:pt x="4203" y="1347"/>
                </a:lnTo>
                <a:lnTo>
                  <a:pt x="3880" y="1534"/>
                </a:lnTo>
                <a:lnTo>
                  <a:pt x="3863" y="1992"/>
                </a:lnTo>
                <a:lnTo>
                  <a:pt x="3646" y="2110"/>
                </a:lnTo>
                <a:lnTo>
                  <a:pt x="3353" y="1942"/>
                </a:lnTo>
                <a:lnTo>
                  <a:pt x="3444" y="1471"/>
                </a:lnTo>
                <a:lnTo>
                  <a:pt x="3048" y="1767"/>
                </a:lnTo>
                <a:lnTo>
                  <a:pt x="2754" y="1598"/>
                </a:lnTo>
                <a:lnTo>
                  <a:pt x="2754" y="1355"/>
                </a:lnTo>
                <a:lnTo>
                  <a:pt x="3144" y="1111"/>
                </a:lnTo>
                <a:lnTo>
                  <a:pt x="3144" y="740"/>
                </a:lnTo>
                <a:lnTo>
                  <a:pt x="2754" y="976"/>
                </a:lnTo>
                <a:lnTo>
                  <a:pt x="2754" y="839"/>
                </a:lnTo>
                <a:lnTo>
                  <a:pt x="2979" y="696"/>
                </a:lnTo>
                <a:lnTo>
                  <a:pt x="2979" y="325"/>
                </a:lnTo>
                <a:lnTo>
                  <a:pt x="2754" y="460"/>
                </a:lnTo>
                <a:lnTo>
                  <a:pt x="2754" y="186"/>
                </a:lnTo>
                <a:lnTo>
                  <a:pt x="2567" y="0"/>
                </a:lnTo>
                <a:lnTo>
                  <a:pt x="2381" y="186"/>
                </a:lnTo>
                <a:lnTo>
                  <a:pt x="2381" y="460"/>
                </a:lnTo>
                <a:lnTo>
                  <a:pt x="2156" y="325"/>
                </a:lnTo>
                <a:lnTo>
                  <a:pt x="2156" y="696"/>
                </a:lnTo>
                <a:lnTo>
                  <a:pt x="2381" y="839"/>
                </a:lnTo>
                <a:lnTo>
                  <a:pt x="2381" y="976"/>
                </a:lnTo>
                <a:lnTo>
                  <a:pt x="1990" y="740"/>
                </a:lnTo>
                <a:lnTo>
                  <a:pt x="1990" y="1111"/>
                </a:lnTo>
                <a:lnTo>
                  <a:pt x="2381" y="1355"/>
                </a:lnTo>
                <a:lnTo>
                  <a:pt x="2381" y="1615"/>
                </a:lnTo>
                <a:lnTo>
                  <a:pt x="2091" y="1782"/>
                </a:lnTo>
                <a:lnTo>
                  <a:pt x="1714" y="1458"/>
                </a:lnTo>
                <a:lnTo>
                  <a:pt x="1774" y="1963"/>
                </a:lnTo>
                <a:lnTo>
                  <a:pt x="1506" y="2118"/>
                </a:lnTo>
                <a:lnTo>
                  <a:pt x="1272" y="1992"/>
                </a:lnTo>
                <a:lnTo>
                  <a:pt x="1254" y="1534"/>
                </a:lnTo>
                <a:lnTo>
                  <a:pt x="931" y="1347"/>
                </a:lnTo>
                <a:lnTo>
                  <a:pt x="943" y="1802"/>
                </a:lnTo>
                <a:lnTo>
                  <a:pt x="823" y="1734"/>
                </a:lnTo>
                <a:lnTo>
                  <a:pt x="811" y="1470"/>
                </a:lnTo>
                <a:lnTo>
                  <a:pt x="488" y="1283"/>
                </a:lnTo>
                <a:lnTo>
                  <a:pt x="494" y="1544"/>
                </a:lnTo>
                <a:lnTo>
                  <a:pt x="256" y="1408"/>
                </a:lnTo>
                <a:lnTo>
                  <a:pt x="0" y="1475"/>
                </a:lnTo>
                <a:lnTo>
                  <a:pt x="69" y="1729"/>
                </a:lnTo>
                <a:lnTo>
                  <a:pt x="306" y="1866"/>
                </a:lnTo>
                <a:lnTo>
                  <a:pt x="77" y="1992"/>
                </a:lnTo>
                <a:lnTo>
                  <a:pt x="400" y="2178"/>
                </a:lnTo>
                <a:lnTo>
                  <a:pt x="636" y="2057"/>
                </a:lnTo>
                <a:lnTo>
                  <a:pt x="755" y="2124"/>
                </a:lnTo>
                <a:lnTo>
                  <a:pt x="354" y="2343"/>
                </a:lnTo>
                <a:lnTo>
                  <a:pt x="679" y="2529"/>
                </a:lnTo>
                <a:lnTo>
                  <a:pt x="1085" y="2315"/>
                </a:lnTo>
                <a:lnTo>
                  <a:pt x="1306" y="2433"/>
                </a:lnTo>
                <a:lnTo>
                  <a:pt x="1306" y="2780"/>
                </a:lnTo>
                <a:lnTo>
                  <a:pt x="836" y="2944"/>
                </a:lnTo>
                <a:lnTo>
                  <a:pt x="1306" y="3143"/>
                </a:lnTo>
                <a:lnTo>
                  <a:pt x="1306" y="3460"/>
                </a:lnTo>
                <a:lnTo>
                  <a:pt x="1085" y="3588"/>
                </a:lnTo>
                <a:lnTo>
                  <a:pt x="678" y="3373"/>
                </a:lnTo>
                <a:lnTo>
                  <a:pt x="354" y="3560"/>
                </a:lnTo>
                <a:lnTo>
                  <a:pt x="755" y="3778"/>
                </a:lnTo>
                <a:lnTo>
                  <a:pt x="636" y="3846"/>
                </a:lnTo>
                <a:lnTo>
                  <a:pt x="400" y="3724"/>
                </a:lnTo>
                <a:lnTo>
                  <a:pt x="77" y="3910"/>
                </a:lnTo>
                <a:lnTo>
                  <a:pt x="306" y="4036"/>
                </a:lnTo>
                <a:lnTo>
                  <a:pt x="69" y="4172"/>
                </a:lnTo>
                <a:lnTo>
                  <a:pt x="0" y="4427"/>
                </a:lnTo>
                <a:lnTo>
                  <a:pt x="255" y="4494"/>
                </a:lnTo>
                <a:lnTo>
                  <a:pt x="494" y="4358"/>
                </a:lnTo>
                <a:lnTo>
                  <a:pt x="488" y="4619"/>
                </a:lnTo>
                <a:lnTo>
                  <a:pt x="811" y="4434"/>
                </a:lnTo>
                <a:lnTo>
                  <a:pt x="823" y="4169"/>
                </a:lnTo>
                <a:lnTo>
                  <a:pt x="941" y="4100"/>
                </a:lnTo>
                <a:lnTo>
                  <a:pt x="931" y="4555"/>
                </a:lnTo>
                <a:lnTo>
                  <a:pt x="1254" y="4369"/>
                </a:lnTo>
                <a:lnTo>
                  <a:pt x="1272" y="3910"/>
                </a:lnTo>
                <a:lnTo>
                  <a:pt x="1472" y="3796"/>
                </a:lnTo>
                <a:lnTo>
                  <a:pt x="1780" y="3973"/>
                </a:lnTo>
                <a:lnTo>
                  <a:pt x="1691" y="4442"/>
                </a:lnTo>
                <a:lnTo>
                  <a:pt x="2084" y="4148"/>
                </a:lnTo>
                <a:lnTo>
                  <a:pt x="2380" y="4317"/>
                </a:lnTo>
                <a:lnTo>
                  <a:pt x="2380" y="4548"/>
                </a:lnTo>
                <a:lnTo>
                  <a:pt x="1990" y="4791"/>
                </a:lnTo>
                <a:lnTo>
                  <a:pt x="1990" y="5164"/>
                </a:lnTo>
                <a:lnTo>
                  <a:pt x="2380" y="4927"/>
                </a:lnTo>
                <a:lnTo>
                  <a:pt x="2380" y="5063"/>
                </a:lnTo>
                <a:lnTo>
                  <a:pt x="2156" y="5206"/>
                </a:lnTo>
                <a:lnTo>
                  <a:pt x="2156" y="5579"/>
                </a:lnTo>
                <a:lnTo>
                  <a:pt x="2380" y="5443"/>
                </a:lnTo>
                <a:lnTo>
                  <a:pt x="2380" y="5717"/>
                </a:lnTo>
                <a:lnTo>
                  <a:pt x="2567" y="5902"/>
                </a:lnTo>
                <a:lnTo>
                  <a:pt x="2754" y="5717"/>
                </a:lnTo>
                <a:lnTo>
                  <a:pt x="2754" y="5443"/>
                </a:lnTo>
                <a:lnTo>
                  <a:pt x="2979" y="5579"/>
                </a:lnTo>
                <a:lnTo>
                  <a:pt x="2979" y="5206"/>
                </a:lnTo>
                <a:lnTo>
                  <a:pt x="2754" y="5063"/>
                </a:lnTo>
                <a:lnTo>
                  <a:pt x="2754" y="4927"/>
                </a:lnTo>
                <a:lnTo>
                  <a:pt x="3144" y="5164"/>
                </a:lnTo>
                <a:lnTo>
                  <a:pt x="3144" y="4791"/>
                </a:lnTo>
                <a:lnTo>
                  <a:pt x="2754" y="4548"/>
                </a:lnTo>
                <a:lnTo>
                  <a:pt x="2754" y="4336"/>
                </a:lnTo>
                <a:lnTo>
                  <a:pt x="3071" y="4154"/>
                </a:lnTo>
                <a:lnTo>
                  <a:pt x="3421" y="4454"/>
                </a:lnTo>
                <a:lnTo>
                  <a:pt x="3364" y="3986"/>
                </a:lnTo>
                <a:lnTo>
                  <a:pt x="3680" y="3804"/>
                </a:lnTo>
                <a:lnTo>
                  <a:pt x="3863" y="3912"/>
                </a:lnTo>
                <a:lnTo>
                  <a:pt x="3880" y="4369"/>
                </a:lnTo>
                <a:lnTo>
                  <a:pt x="4203" y="4555"/>
                </a:lnTo>
                <a:lnTo>
                  <a:pt x="4193" y="4101"/>
                </a:lnTo>
                <a:lnTo>
                  <a:pt x="4311" y="4169"/>
                </a:lnTo>
                <a:lnTo>
                  <a:pt x="4323" y="4434"/>
                </a:lnTo>
                <a:lnTo>
                  <a:pt x="4647" y="4620"/>
                </a:lnTo>
                <a:lnTo>
                  <a:pt x="4641" y="4358"/>
                </a:lnTo>
                <a:lnTo>
                  <a:pt x="4880" y="4495"/>
                </a:lnTo>
                <a:lnTo>
                  <a:pt x="5135" y="4427"/>
                </a:lnTo>
                <a:lnTo>
                  <a:pt x="5066" y="4173"/>
                </a:lnTo>
                <a:close/>
                <a:moveTo>
                  <a:pt x="2754" y="1987"/>
                </a:moveTo>
                <a:lnTo>
                  <a:pt x="2754" y="1987"/>
                </a:lnTo>
                <a:lnTo>
                  <a:pt x="3297" y="2299"/>
                </a:lnTo>
                <a:lnTo>
                  <a:pt x="2969" y="2478"/>
                </a:lnTo>
                <a:lnTo>
                  <a:pt x="2754" y="2354"/>
                </a:lnTo>
                <a:lnTo>
                  <a:pt x="2754" y="1987"/>
                </a:lnTo>
                <a:close/>
                <a:moveTo>
                  <a:pt x="2381" y="2004"/>
                </a:moveTo>
                <a:lnTo>
                  <a:pt x="2381" y="2371"/>
                </a:lnTo>
                <a:lnTo>
                  <a:pt x="2332" y="2399"/>
                </a:lnTo>
                <a:lnTo>
                  <a:pt x="2183" y="2484"/>
                </a:lnTo>
                <a:lnTo>
                  <a:pt x="1855" y="2306"/>
                </a:lnTo>
                <a:lnTo>
                  <a:pt x="2381" y="2004"/>
                </a:lnTo>
                <a:close/>
                <a:moveTo>
                  <a:pt x="1644" y="2617"/>
                </a:moveTo>
                <a:lnTo>
                  <a:pt x="1964" y="2788"/>
                </a:lnTo>
                <a:lnTo>
                  <a:pt x="1964" y="3082"/>
                </a:lnTo>
                <a:lnTo>
                  <a:pt x="1644" y="3266"/>
                </a:lnTo>
                <a:lnTo>
                  <a:pt x="1644" y="2617"/>
                </a:lnTo>
                <a:close/>
                <a:moveTo>
                  <a:pt x="2380" y="3929"/>
                </a:moveTo>
                <a:lnTo>
                  <a:pt x="2380" y="3929"/>
                </a:lnTo>
                <a:lnTo>
                  <a:pt x="1810" y="3601"/>
                </a:lnTo>
                <a:lnTo>
                  <a:pt x="2129" y="3418"/>
                </a:lnTo>
                <a:lnTo>
                  <a:pt x="2380" y="3562"/>
                </a:lnTo>
                <a:lnTo>
                  <a:pt x="2380" y="3929"/>
                </a:lnTo>
                <a:close/>
                <a:moveTo>
                  <a:pt x="2582" y="3297"/>
                </a:moveTo>
                <a:lnTo>
                  <a:pt x="2582" y="3297"/>
                </a:lnTo>
                <a:lnTo>
                  <a:pt x="2439" y="3215"/>
                </a:lnTo>
                <a:lnTo>
                  <a:pt x="2295" y="3132"/>
                </a:lnTo>
                <a:lnTo>
                  <a:pt x="2295" y="2801"/>
                </a:lnTo>
                <a:lnTo>
                  <a:pt x="2467" y="2703"/>
                </a:lnTo>
                <a:lnTo>
                  <a:pt x="2582" y="2636"/>
                </a:lnTo>
                <a:lnTo>
                  <a:pt x="2870" y="2801"/>
                </a:lnTo>
                <a:lnTo>
                  <a:pt x="2870" y="3132"/>
                </a:lnTo>
                <a:lnTo>
                  <a:pt x="2727" y="3215"/>
                </a:lnTo>
                <a:lnTo>
                  <a:pt x="2582" y="3297"/>
                </a:lnTo>
                <a:close/>
                <a:moveTo>
                  <a:pt x="2754" y="3580"/>
                </a:moveTo>
                <a:lnTo>
                  <a:pt x="2754" y="3580"/>
                </a:lnTo>
                <a:lnTo>
                  <a:pt x="3029" y="3423"/>
                </a:lnTo>
                <a:lnTo>
                  <a:pt x="3344" y="3608"/>
                </a:lnTo>
                <a:lnTo>
                  <a:pt x="2754" y="3946"/>
                </a:lnTo>
                <a:lnTo>
                  <a:pt x="2754" y="3580"/>
                </a:lnTo>
                <a:close/>
                <a:moveTo>
                  <a:pt x="3521" y="3279"/>
                </a:moveTo>
                <a:lnTo>
                  <a:pt x="3203" y="3092"/>
                </a:lnTo>
                <a:lnTo>
                  <a:pt x="3203" y="2775"/>
                </a:lnTo>
                <a:lnTo>
                  <a:pt x="3521" y="2602"/>
                </a:lnTo>
                <a:lnTo>
                  <a:pt x="3521" y="32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07500" y="4527363"/>
            <a:ext cx="100540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black"/>
                </a:solidFill>
                <a:latin typeface="+mn-lt"/>
                <a:ea typeface="楷体" panose="02010609060101010101" pitchFamily="49" charset="-122"/>
              </a:rPr>
              <a:t>青蛙</a:t>
            </a:r>
          </a:p>
        </p:txBody>
      </p:sp>
      <p:sp>
        <p:nvSpPr>
          <p:cNvPr id="23" name="矩形 22"/>
          <p:cNvSpPr/>
          <p:nvPr/>
        </p:nvSpPr>
        <p:spPr>
          <a:xfrm>
            <a:off x="5583405" y="3004791"/>
            <a:ext cx="100540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60000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black"/>
                </a:solidFill>
                <a:latin typeface="+mn-lt"/>
                <a:ea typeface="楷体" panose="02010609060101010101" pitchFamily="49" charset="-122"/>
              </a:rPr>
              <a:t>妈妈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223792" y="350100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7410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大河封冻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975" y="1527473"/>
            <a:ext cx="6496050" cy="487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冬眠过冬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91" y="1628801"/>
            <a:ext cx="5968538" cy="4771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ndy\Desktop\0722\ppt整理\熊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915" y="808588"/>
            <a:ext cx="2700000" cy="216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C:\Users\Candy\Desktop\0722\ppt整理\刺猬过冬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915" y="3854425"/>
            <a:ext cx="2880000" cy="216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7" name="Picture 5" descr="C:\Users\Candy\Desktop\0722\ppt整理\蛇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086" y="3854425"/>
            <a:ext cx="2700000" cy="216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 descr="蝙蝠过冬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086" y="808588"/>
            <a:ext cx="2880000" cy="216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462" name="内容占位符 2"/>
          <p:cNvSpPr txBox="1">
            <a:spLocks noChangeArrowheads="1"/>
          </p:cNvSpPr>
          <p:nvPr/>
        </p:nvSpPr>
        <p:spPr bwMode="auto">
          <a:xfrm>
            <a:off x="3703638" y="2997200"/>
            <a:ext cx="893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黑熊</a:t>
            </a:r>
          </a:p>
        </p:txBody>
      </p:sp>
      <p:sp>
        <p:nvSpPr>
          <p:cNvPr id="19463" name="内容占位符 2"/>
          <p:cNvSpPr txBox="1">
            <a:spLocks noChangeArrowheads="1"/>
          </p:cNvSpPr>
          <p:nvPr/>
        </p:nvSpPr>
        <p:spPr bwMode="auto">
          <a:xfrm>
            <a:off x="7594601" y="2997200"/>
            <a:ext cx="893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蝙蝠</a:t>
            </a:r>
          </a:p>
        </p:txBody>
      </p:sp>
      <p:sp>
        <p:nvSpPr>
          <p:cNvPr id="19464" name="内容占位符 2"/>
          <p:cNvSpPr txBox="1">
            <a:spLocks noChangeArrowheads="1"/>
          </p:cNvSpPr>
          <p:nvPr/>
        </p:nvSpPr>
        <p:spPr bwMode="auto">
          <a:xfrm>
            <a:off x="3703638" y="6049963"/>
            <a:ext cx="893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刺猬</a:t>
            </a:r>
          </a:p>
        </p:txBody>
      </p:sp>
      <p:sp>
        <p:nvSpPr>
          <p:cNvPr id="19465" name="内容占位符 2"/>
          <p:cNvSpPr txBox="1">
            <a:spLocks noChangeArrowheads="1"/>
          </p:cNvSpPr>
          <p:nvPr/>
        </p:nvSpPr>
        <p:spPr bwMode="auto">
          <a:xfrm>
            <a:off x="7799388" y="6049963"/>
            <a:ext cx="48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厚厚的冬装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51" y="1772816"/>
            <a:ext cx="6276975" cy="44577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 txBox="1">
            <a:spLocks noChangeArrowheads="1"/>
          </p:cNvSpPr>
          <p:nvPr/>
        </p:nvSpPr>
        <p:spPr bwMode="auto">
          <a:xfrm>
            <a:off x="2279651" y="1174750"/>
            <a:ext cx="77771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冬天在哪里，</a:t>
            </a:r>
            <a:r>
              <a:rPr lang="zh-CN" altLang="en-US" sz="32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我还可以问</a:t>
            </a:r>
            <a:r>
              <a:rPr lang="en-US" altLang="zh-CN" sz="32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pic>
        <p:nvPicPr>
          <p:cNvPr id="7" name="图片 6" descr="松鼠冬天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72" t="11730" r="39777" b="53079"/>
          <a:stretch>
            <a:fillRect/>
          </a:stretch>
        </p:blipFill>
        <p:spPr>
          <a:xfrm>
            <a:off x="2102606" y="2635206"/>
            <a:ext cx="2244000" cy="198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 descr="小狗冬天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65" t="58651" r="62145" b="10850"/>
          <a:stretch>
            <a:fillRect/>
          </a:stretch>
        </p:blipFill>
        <p:spPr>
          <a:xfrm>
            <a:off x="4674394" y="2635206"/>
            <a:ext cx="2132308" cy="198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 descr="燕子冬天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52" t="12463" r="44838" b="64076"/>
          <a:stretch>
            <a:fillRect/>
          </a:stretch>
        </p:blipFill>
        <p:spPr>
          <a:xfrm>
            <a:off x="7134491" y="2635206"/>
            <a:ext cx="2970000" cy="1980000"/>
          </a:xfrm>
          <a:prstGeom prst="roundRect">
            <a:avLst>
              <a:gd name="adj" fmla="val 6677"/>
            </a:avLst>
          </a:prstGeom>
          <a:solidFill>
            <a:srgbClr val="FFFFFF">
              <a:shade val="85000"/>
            </a:srgbClr>
          </a:solidFill>
          <a:ln w="22225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510" name="内容占位符 2"/>
          <p:cNvSpPr txBox="1">
            <a:spLocks noChangeArrowheads="1"/>
          </p:cNvSpPr>
          <p:nvPr/>
        </p:nvSpPr>
        <p:spPr bwMode="auto">
          <a:xfrm>
            <a:off x="2778126" y="4629150"/>
            <a:ext cx="893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松鼠</a:t>
            </a:r>
          </a:p>
        </p:txBody>
      </p:sp>
      <p:sp>
        <p:nvSpPr>
          <p:cNvPr id="21511" name="内容占位符 2"/>
          <p:cNvSpPr txBox="1">
            <a:spLocks noChangeArrowheads="1"/>
          </p:cNvSpPr>
          <p:nvPr/>
        </p:nvSpPr>
        <p:spPr bwMode="auto">
          <a:xfrm>
            <a:off x="5499100" y="4629150"/>
            <a:ext cx="48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狗</a:t>
            </a:r>
          </a:p>
        </p:txBody>
      </p:sp>
      <p:sp>
        <p:nvSpPr>
          <p:cNvPr id="21512" name="内容占位符 2"/>
          <p:cNvSpPr txBox="1">
            <a:spLocks noChangeArrowheads="1"/>
          </p:cNvSpPr>
          <p:nvPr/>
        </p:nvSpPr>
        <p:spPr bwMode="auto">
          <a:xfrm>
            <a:off x="8172451" y="4629150"/>
            <a:ext cx="893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燕子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内容占位符 2"/>
          <p:cNvSpPr txBox="1">
            <a:spLocks noChangeArrowheads="1"/>
          </p:cNvSpPr>
          <p:nvPr/>
        </p:nvSpPr>
        <p:spPr bwMode="auto">
          <a:xfrm>
            <a:off x="2927351" y="779464"/>
            <a:ext cx="6481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储藏过冬</a:t>
            </a:r>
          </a:p>
        </p:txBody>
      </p:sp>
      <p:pic>
        <p:nvPicPr>
          <p:cNvPr id="22531" name="图片 5" descr="松鼠冬天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89"/>
          <a:stretch>
            <a:fillRect/>
          </a:stretch>
        </p:blipFill>
        <p:spPr bwMode="auto">
          <a:xfrm>
            <a:off x="3540125" y="1700213"/>
            <a:ext cx="5111750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408</Words>
  <Application>Microsoft Office PowerPoint</Application>
  <PresentationFormat>宽屏</PresentationFormat>
  <Paragraphs>80</Paragraphs>
  <Slides>26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楷体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2017-05-31T04:18:00Z</dcterms:created>
  <dcterms:modified xsi:type="dcterms:W3CDTF">2022-03-03T09:19:12Z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