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notesMasterIdLst>
    <p:notesMasterId r:id="rId21"/>
  </p:notesMasterIdLst>
  <p:sldIdLst>
    <p:sldId id="319" r:id="rId3"/>
    <p:sldId id="320" r:id="rId4"/>
    <p:sldId id="321" r:id="rId5"/>
    <p:sldId id="301" r:id="rId6"/>
    <p:sldId id="325" r:id="rId7"/>
    <p:sldId id="258" r:id="rId8"/>
    <p:sldId id="259" r:id="rId9"/>
    <p:sldId id="257" r:id="rId10"/>
    <p:sldId id="328" r:id="rId11"/>
    <p:sldId id="276" r:id="rId12"/>
    <p:sldId id="261" r:id="rId13"/>
    <p:sldId id="262" r:id="rId14"/>
    <p:sldId id="300" r:id="rId15"/>
    <p:sldId id="278" r:id="rId16"/>
    <p:sldId id="299" r:id="rId17"/>
    <p:sldId id="330" r:id="rId18"/>
    <p:sldId id="265" r:id="rId19"/>
    <p:sldId id="331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oBVT" initials="" lastIdx="4" clrIdx="0"/>
  <p:cmAuthor id="1" name="www.xkb1.com" initials="w" lastIdx="2" clrIdx="0"/>
  <p:cmAuthor id="2" name="walkinnet" initials="w" lastIdx="0" clrIdx="0"/>
  <p:cmAuthor id="3" name="新课标第一网" initials="新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3"/>
    <a:srgbClr val="0000FF"/>
    <a:srgbClr val="CCECFF"/>
    <a:srgbClr val="99FFCC"/>
    <a:srgbClr val="FF0000"/>
    <a:srgbClr val="0000CC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7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DDAFD39D-BE77-49B0-A37D-F053289305C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635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FD39D-BE77-49B0-A37D-F053289305C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584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8928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617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470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88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02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313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700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54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7247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1927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33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23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圆角矩形 1"/>
          <p:cNvSpPr/>
          <p:nvPr userDrawn="1"/>
        </p:nvSpPr>
        <p:spPr>
          <a:xfrm>
            <a:off x="312420" y="357505"/>
            <a:ext cx="11567160" cy="6143625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slow" advClick="0" advTm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5857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94685" y="2212340"/>
            <a:ext cx="5935345" cy="11068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上</a:t>
            </a:r>
            <a:r>
              <a:rPr lang="zh-CN" altLang="en-US" sz="6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课</a:t>
            </a:r>
            <a:r>
              <a:rPr lang="zh-CN" altLang="en-US" sz="6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了</a:t>
            </a:r>
            <a:endParaRPr lang="zh-CN" altLang="en-US" sz="6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48890" y="2713990"/>
            <a:ext cx="494030" cy="102870"/>
            <a:chOff x="4899" y="4275"/>
            <a:chExt cx="778" cy="162"/>
          </a:xfrm>
        </p:grpSpPr>
        <p:sp>
          <p:nvSpPr>
            <p:cNvPr id="7" name="椭圆 6"/>
            <p:cNvSpPr/>
            <p:nvPr/>
          </p:nvSpPr>
          <p:spPr>
            <a:xfrm>
              <a:off x="4899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207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515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16390" y="2714625"/>
            <a:ext cx="494030" cy="102870"/>
            <a:chOff x="13689" y="4275"/>
            <a:chExt cx="778" cy="162"/>
          </a:xfrm>
        </p:grpSpPr>
        <p:sp>
          <p:nvSpPr>
            <p:cNvPr id="10" name="椭圆 9"/>
            <p:cNvSpPr/>
            <p:nvPr/>
          </p:nvSpPr>
          <p:spPr>
            <a:xfrm>
              <a:off x="13689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3997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4305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91670" y="3672205"/>
            <a:ext cx="4624720" cy="575945"/>
            <a:chOff x="6294" y="6233"/>
            <a:chExt cx="9080" cy="907"/>
          </a:xfrm>
          <a:solidFill>
            <a:schemeClr val="accent1">
              <a:lumMod val="75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6294" y="6233"/>
              <a:ext cx="8878" cy="907"/>
            </a:xfrm>
            <a:prstGeom prst="rect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496" y="6372"/>
              <a:ext cx="8878" cy="62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sz="2000" b="1" dirty="0">
                  <a:solidFill>
                    <a:schemeClr val="bg1"/>
                  </a:solidFill>
                  <a:latin typeface="字魂36号-正文宋楷" panose="02000000000000000000" charset="-122"/>
                  <a:ea typeface="字魂36号-正文宋楷" panose="02000000000000000000" charset="-122"/>
                  <a:sym typeface="+mn-ea"/>
                </a:rPr>
                <a:t>人教版一年级上册道德与法治课件</a:t>
              </a:r>
              <a:endParaRPr lang="zh-CN" altLang="en-US" sz="2000" b="1" dirty="0">
                <a:solidFill>
                  <a:schemeClr val="bg1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87532" y="1414145"/>
            <a:ext cx="3416935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第二单</a:t>
            </a:r>
            <a:r>
              <a:rPr lang="zh-CN" altLang="en-US" sz="20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元  </a:t>
            </a:r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校园生活真快乐</a:t>
            </a:r>
          </a:p>
        </p:txBody>
      </p:sp>
      <p:sp>
        <p:nvSpPr>
          <p:cNvPr id="18" name="矩形 17"/>
          <p:cNvSpPr/>
          <p:nvPr/>
        </p:nvSpPr>
        <p:spPr>
          <a:xfrm>
            <a:off x="5486532" y="5097562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FOfficeDoc1"/>
          <p:cNvPicPr>
            <a:picLocks noChangeAspect="1" noChangeArrowheads="1" noChangeShapeType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03388" y="333375"/>
            <a:ext cx="882015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7"/>
          <p:cNvSpPr/>
          <p:nvPr/>
        </p:nvSpPr>
        <p:spPr>
          <a:xfrm>
            <a:off x="2640013" y="4508500"/>
            <a:ext cx="727233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0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这些同学的听讲状态好不好？应该怎样做？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19288" y="836613"/>
            <a:ext cx="3311525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24338" y="2420938"/>
            <a:ext cx="403225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59600" y="836613"/>
            <a:ext cx="3063875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2640013" y="2619619"/>
            <a:ext cx="7200900" cy="2980838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>
              <a:lnSpc>
                <a:spcPct val="115000"/>
              </a:lnSpc>
            </a:pPr>
            <a:r>
              <a:rPr lang="zh-CN" altLang="en-US" sz="36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　　课前不仅要</a:t>
            </a:r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准备好课本等学习用具</a:t>
            </a:r>
            <a:r>
              <a:rPr lang="zh-CN" altLang="en-US" sz="36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，还要在</a:t>
            </a:r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精神状态上做好准备</a:t>
            </a:r>
            <a:r>
              <a:rPr lang="zh-CN" altLang="en-US" sz="36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，不要让其他事情打扰到听讲。</a:t>
            </a:r>
          </a:p>
        </p:txBody>
      </p:sp>
      <p:sp>
        <p:nvSpPr>
          <p:cNvPr id="22531" name="矩形 7"/>
          <p:cNvSpPr/>
          <p:nvPr/>
        </p:nvSpPr>
        <p:spPr>
          <a:xfrm>
            <a:off x="3287713" y="1125538"/>
            <a:ext cx="5903912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0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综合来看，课前准备包括哪些方面？</a:t>
            </a:r>
          </a:p>
        </p:txBody>
      </p:sp>
    </p:spTree>
  </p:cSld>
  <p:clrMapOvr>
    <a:masterClrMapping/>
  </p:clrMapOvr>
  <p:transition spd="slow" advClick="0" advTm="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7066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8" r="2701"/>
          <a:stretch>
            <a:fillRect/>
          </a:stretch>
        </p:blipFill>
        <p:spPr bwMode="auto">
          <a:xfrm>
            <a:off x="1919288" y="1700213"/>
            <a:ext cx="8353425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2" name="矩形标注 70661"/>
          <p:cNvSpPr/>
          <p:nvPr/>
        </p:nvSpPr>
        <p:spPr>
          <a:xfrm>
            <a:off x="3432175" y="260350"/>
            <a:ext cx="4105275" cy="1295400"/>
          </a:xfrm>
          <a:prstGeom prst="wedgeRectCallout">
            <a:avLst>
              <a:gd name="adj1" fmla="val -7463"/>
              <a:gd name="adj2" fmla="val 152574"/>
            </a:avLst>
          </a:prstGeom>
          <a:solidFill>
            <a:srgbClr val="CCEC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小朋友们来献计，快速安静出高招。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FOfficeDoc1"/>
          <p:cNvPicPr>
            <a:picLocks noChangeAspect="1" noChangeArrowheads="1" noChangeShapeType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35188" y="231775"/>
            <a:ext cx="7920037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 txBox="1"/>
          <p:nvPr/>
        </p:nvSpPr>
        <p:spPr>
          <a:xfrm>
            <a:off x="2208213" y="4941888"/>
            <a:ext cx="7777162" cy="9531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         讨论：这些同学举手发言的表现，你喜欢谁？为什么？</a:t>
            </a:r>
          </a:p>
        </p:txBody>
      </p:sp>
    </p:spTree>
  </p:cSld>
  <p:clrMapOvr>
    <a:masterClrMapping/>
  </p:clrMapOvr>
  <p:transition spd="slow" advClick="0" advTm="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88523" y="981075"/>
            <a:ext cx="272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4000" dirty="0">
                <a:latin typeface="+mn-lt"/>
                <a:ea typeface="+mn-ea"/>
                <a:cs typeface="+mn-ea"/>
                <a:sym typeface="+mn-lt"/>
              </a:rPr>
              <a:t>举手发言歌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992313" y="1823190"/>
            <a:ext cx="8351837" cy="3841858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lnSpc>
                <a:spcPct val="150000"/>
              </a:lnSpc>
            </a:pPr>
            <a:r>
              <a:rPr lang="zh-CN" altLang="en-US" sz="36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铃声响，进课堂，安静坐好等老师。</a:t>
            </a:r>
          </a:p>
          <a:p>
            <a:pPr algn="ctr">
              <a:lnSpc>
                <a:spcPct val="150000"/>
              </a:lnSpc>
            </a:pPr>
            <a:r>
              <a:rPr lang="zh-CN" altLang="en-US" sz="36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起立坐下把课上，专心听讲勤思考。</a:t>
            </a:r>
          </a:p>
          <a:p>
            <a:pPr algn="ctr">
              <a:lnSpc>
                <a:spcPct val="150000"/>
              </a:lnSpc>
            </a:pPr>
            <a:r>
              <a:rPr lang="zh-CN" altLang="en-US" sz="36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想发言，先举手，得到允许再开口。 </a:t>
            </a:r>
          </a:p>
          <a:p>
            <a:pPr algn="ctr">
              <a:lnSpc>
                <a:spcPct val="150000"/>
              </a:lnSpc>
            </a:pPr>
            <a:r>
              <a:rPr lang="zh-CN" altLang="en-US" sz="36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发言声音清又亮，老师夸我真正棒！</a:t>
            </a:r>
          </a:p>
        </p:txBody>
      </p:sp>
    </p:spTree>
  </p:cSld>
  <p:clrMapOvr>
    <a:masterClrMapping/>
  </p:clrMapOvr>
  <p:transition spd="slow" advClick="0" advTm="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16613" y="1125538"/>
            <a:ext cx="294322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图片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89638" y="3632200"/>
            <a:ext cx="2808287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28825" y="1460500"/>
            <a:ext cx="199072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24000" y="3860800"/>
            <a:ext cx="3078163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 txBox="1">
            <a:spLocks noChangeArrowheads="1"/>
          </p:cNvSpPr>
          <p:nvPr/>
        </p:nvSpPr>
        <p:spPr bwMode="auto">
          <a:xfrm>
            <a:off x="1847850" y="908050"/>
            <a:ext cx="77771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看图说故事</a:t>
            </a:r>
            <a:r>
              <a:rPr lang="en-US" altLang="zh-CN" sz="32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——《</a:t>
            </a:r>
            <a:r>
              <a:rPr lang="zh-CN" altLang="en-US" sz="32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小熊在课堂上</a:t>
            </a:r>
            <a:r>
              <a:rPr lang="en-US" altLang="zh-CN" sz="32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endParaRPr lang="zh-CN" altLang="en-US" sz="3200" b="1" dirty="0">
              <a:solidFill>
                <a:srgbClr val="0000C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631" name="椭圆形标注 7"/>
          <p:cNvSpPr/>
          <p:nvPr/>
        </p:nvSpPr>
        <p:spPr>
          <a:xfrm>
            <a:off x="4044950" y="2036763"/>
            <a:ext cx="1871663" cy="1295400"/>
          </a:xfrm>
          <a:prstGeom prst="wedgeEllipseCallout">
            <a:avLst>
              <a:gd name="adj1" fmla="val -76463"/>
              <a:gd name="adj2" fmla="val 1718"/>
            </a:avLst>
          </a:prstGeom>
          <a:solidFill>
            <a:srgbClr val="FFFF00"/>
          </a:solidFill>
          <a:ln w="25400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noProof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可是我不会提问题呀</a:t>
            </a:r>
          </a:p>
        </p:txBody>
      </p:sp>
      <p:pic>
        <p:nvPicPr>
          <p:cNvPr id="30727" name="矩形 9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08775" y="1531938"/>
            <a:ext cx="6492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矩形 10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725" y="42211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矩形 11"/>
          <p:cNvPicPr>
            <a:picLocks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45175" y="4048125"/>
            <a:ext cx="50482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矩形 12"/>
          <p:cNvPicPr>
            <a:picLocks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05313" y="6038850"/>
            <a:ext cx="20891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文本框 26636"/>
          <p:cNvSpPr txBox="1"/>
          <p:nvPr/>
        </p:nvSpPr>
        <p:spPr>
          <a:xfrm>
            <a:off x="8966835" y="1268413"/>
            <a:ext cx="1167765" cy="47513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怎样才能做到“多提问题勤举手”？快来帮小熊吧!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6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29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10782" y="626479"/>
            <a:ext cx="6858000" cy="5231757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6432295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27898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823501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552640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748243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943846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91335" y="2212771"/>
            <a:ext cx="2096894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8" name="iSľidé"/>
          <p:cNvSpPr/>
          <p:nvPr/>
        </p:nvSpPr>
        <p:spPr>
          <a:xfrm>
            <a:off x="5935181" y="3406432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</a:t>
            </a:r>
            <a:r>
              <a:rPr lang="en-US" altLang="zh-CN" sz="100" b="1" dirty="0"/>
              <a:t>  </a:t>
            </a:r>
            <a:r>
              <a:rPr lang="en-US" altLang="zh-CN" sz="1800" b="1" dirty="0"/>
              <a:t>1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539944" y="3424769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背景介绍</a:t>
            </a:r>
          </a:p>
        </p:txBody>
      </p:sp>
      <p:sp>
        <p:nvSpPr>
          <p:cNvPr id="20" name="iSľidé"/>
          <p:cNvSpPr/>
          <p:nvPr/>
        </p:nvSpPr>
        <p:spPr>
          <a:xfrm>
            <a:off x="8332221" y="3388095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936984" y="3406432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新知导入</a:t>
            </a:r>
          </a:p>
        </p:txBody>
      </p:sp>
      <p:sp>
        <p:nvSpPr>
          <p:cNvPr id="22" name="iSľidé"/>
          <p:cNvSpPr/>
          <p:nvPr/>
        </p:nvSpPr>
        <p:spPr>
          <a:xfrm>
            <a:off x="5956335" y="4204283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03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561098" y="4222620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24" name="iSľidé"/>
          <p:cNvSpPr/>
          <p:nvPr/>
        </p:nvSpPr>
        <p:spPr>
          <a:xfrm>
            <a:off x="8353375" y="4185946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04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958138" y="4204283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</a:p>
        </p:txBody>
      </p:sp>
      <p:pic>
        <p:nvPicPr>
          <p:cNvPr id="2" name="图片 1" descr="37ce3c5c-df49-4e07-a9b3-36f0336286c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275" y="1846580"/>
            <a:ext cx="3505200" cy="47732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51584" y="332656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D5E7F3"/>
                </a:solidFill>
              </a:rPr>
              <a:t>https://www.ypppt.com/</a:t>
            </a:r>
            <a:endParaRPr lang="zh-CN" altLang="en-US" sz="1200" dirty="0">
              <a:solidFill>
                <a:srgbClr val="D5E7F3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/>
      <p:bldP spid="18" grpId="0" bldLvl="0" animBg="1"/>
      <p:bldP spid="19" grpId="0"/>
      <p:bldP spid="20" grpId="0" bldLvl="0" animBg="1"/>
      <p:bldP spid="21" grpId="0"/>
      <p:bldP spid="22" grpId="0" bldLvl="0" animBg="1"/>
      <p:bldP spid="23" grpId="0"/>
      <p:bldP spid="24" grpId="0" bldLvl="0" animBg="1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背景介绍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标题 71681"/>
          <p:cNvSpPr>
            <a:spLocks noGrp="1" noChangeArrowheads="1"/>
          </p:cNvSpPr>
          <p:nvPr>
            <p:ph type="title"/>
          </p:nvPr>
        </p:nvSpPr>
        <p:spPr bwMode="auto">
          <a:xfrm>
            <a:off x="1919288" y="1052513"/>
            <a:ext cx="8229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algn="l"/>
            <a:r>
              <a:rPr lang="zh-CN" altLang="en-US" sz="3600" b="1" dirty="0" smtClean="0">
                <a:latin typeface="+mn-lt"/>
                <a:ea typeface="+mn-ea"/>
                <a:cs typeface="+mn-ea"/>
                <a:sym typeface="+mn-lt"/>
              </a:rPr>
              <a:t>猜猜它是谁？</a:t>
            </a:r>
          </a:p>
        </p:txBody>
      </p:sp>
      <p:sp>
        <p:nvSpPr>
          <p:cNvPr id="71683" name="文本占位符 71682"/>
          <p:cNvSpPr>
            <a:spLocks noGrp="1"/>
          </p:cNvSpPr>
          <p:nvPr>
            <p:ph type="body" idx="1"/>
          </p:nvPr>
        </p:nvSpPr>
        <p:spPr>
          <a:xfrm>
            <a:off x="2207568" y="1960563"/>
            <a:ext cx="7570787" cy="3197225"/>
          </a:xfrm>
        </p:spPr>
        <p:txBody>
          <a:bodyPr/>
          <a:lstStyle/>
          <a:p>
            <a:pPr marL="171450" indent="-171450" fontAlgn="auto"/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cs typeface="+mn-ea"/>
                <a:sym typeface="+mn-lt"/>
              </a:rPr>
              <a:t>小个头，本事大，</a:t>
            </a:r>
          </a:p>
          <a:p>
            <a:pPr marL="171450" indent="-171450" fontAlgn="auto"/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cs typeface="+mn-ea"/>
                <a:sym typeface="+mn-lt"/>
              </a:rPr>
              <a:t>所有课程都装下。</a:t>
            </a:r>
          </a:p>
          <a:p>
            <a:pPr marL="171450" indent="-171450" fontAlgn="auto"/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cs typeface="+mn-ea"/>
                <a:sym typeface="+mn-lt"/>
              </a:rPr>
              <a:t>啥时该上什么课，</a:t>
            </a:r>
          </a:p>
          <a:p>
            <a:pPr marL="171450" indent="-171450" fontAlgn="auto"/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cs typeface="+mn-ea"/>
                <a:sym typeface="+mn-lt"/>
              </a:rPr>
              <a:t>看它一眼就知道。</a:t>
            </a:r>
          </a:p>
        </p:txBody>
      </p:sp>
      <p:sp>
        <p:nvSpPr>
          <p:cNvPr id="71684" name="矩形 71683"/>
          <p:cNvSpPr>
            <a:spLocks noChangeArrowheads="1"/>
          </p:cNvSpPr>
          <p:nvPr/>
        </p:nvSpPr>
        <p:spPr bwMode="auto">
          <a:xfrm>
            <a:off x="4511675" y="5157788"/>
            <a:ext cx="3095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课程表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  <p:bldP spid="716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新知导入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 txBox="1"/>
          <p:nvPr/>
        </p:nvSpPr>
        <p:spPr>
          <a:xfrm>
            <a:off x="2279650" y="836613"/>
            <a:ext cx="7777163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在学习中，你有过这样的经历吗？你是怎样解决的？</a:t>
            </a:r>
          </a:p>
        </p:txBody>
      </p:sp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2888" y="3429000"/>
            <a:ext cx="148748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/>
          <p:nvPr/>
        </p:nvGrpSpPr>
        <p:grpSpPr bwMode="auto">
          <a:xfrm>
            <a:off x="5664200" y="2997200"/>
            <a:ext cx="5219700" cy="2808288"/>
            <a:chOff x="4211960" y="1437037"/>
            <a:chExt cx="3818336" cy="1712563"/>
          </a:xfrm>
        </p:grpSpPr>
        <p:sp>
          <p:nvSpPr>
            <p:cNvPr id="15" name="云形标注 14"/>
            <p:cNvSpPr/>
            <p:nvPr/>
          </p:nvSpPr>
          <p:spPr>
            <a:xfrm>
              <a:off x="4211960" y="1437037"/>
              <a:ext cx="3099495" cy="1712563"/>
            </a:xfrm>
            <a:prstGeom prst="cloudCallout">
              <a:avLst>
                <a:gd name="adj1" fmla="val -67877"/>
                <a:gd name="adj2" fmla="val -14723"/>
              </a:avLst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sz="2800" b="1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" name="Rectangle 3"/>
            <p:cNvSpPr/>
            <p:nvPr/>
          </p:nvSpPr>
          <p:spPr>
            <a:xfrm>
              <a:off x="4676478" y="1809754"/>
              <a:ext cx="3353818" cy="806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哎，</a:t>
              </a:r>
              <a:r>
                <a:rPr lang="en-US" altLang="zh-CN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_</a:t>
              </a:r>
              <a:r>
                <a:rPr lang="en-US" altLang="zh-CN" sz="4000" b="1" u="sng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  </a:t>
              </a:r>
              <a:r>
                <a:rPr lang="en-US" altLang="zh-CN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___</a:t>
              </a:r>
              <a:r>
                <a:rPr lang="zh-CN" altLang="en-US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课</a:t>
              </a:r>
            </a:p>
            <a:p>
              <a:r>
                <a:rPr lang="zh-CN" altLang="en-US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忘记带</a:t>
              </a:r>
              <a:r>
                <a:rPr lang="en-US" altLang="zh-CN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____</a:t>
              </a:r>
              <a:r>
                <a:rPr lang="zh-CN" altLang="en-US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了。</a:t>
              </a:r>
            </a:p>
          </p:txBody>
        </p:sp>
      </p:grpSp>
      <p:pic>
        <p:nvPicPr>
          <p:cNvPr id="17414" name="Picture 3" descr="C:\Users\Candy\Desktop\0722\ppt整理\蜡笔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95550" y="1844675"/>
            <a:ext cx="20113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4" descr="C:\Users\Candy\Desktop\0722\ppt整理\尺子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32400" y="1916113"/>
            <a:ext cx="2012950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5" descr="C:\Users\Candy\Desktop\0722\ppt整理\跳绳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29575" y="1773238"/>
            <a:ext cx="2027238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 txBox="1"/>
          <p:nvPr/>
        </p:nvSpPr>
        <p:spPr>
          <a:xfrm>
            <a:off x="2279650" y="980728"/>
            <a:ext cx="7777163" cy="13220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40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上课时没准备好学具会有什么影响？因此我们要注意什么？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279650" y="2336664"/>
            <a:ext cx="7632700" cy="3291160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>
              <a:lnSpc>
                <a:spcPct val="115000"/>
              </a:lnSpc>
            </a:pPr>
            <a:r>
              <a:rPr lang="zh-CN" altLang="en-US" sz="32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没准备好学具</a:t>
            </a:r>
            <a:r>
              <a:rPr lang="zh-CN" altLang="en-US" sz="3200" b="1" noProof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不仅</a:t>
            </a:r>
            <a:r>
              <a:rPr lang="zh-CN" altLang="en-US" sz="32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会影响自己学习，</a:t>
            </a:r>
            <a:r>
              <a:rPr lang="zh-CN" altLang="en-US" sz="3200" b="1" noProof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还</a:t>
            </a:r>
            <a:r>
              <a:rPr lang="zh-CN" altLang="en-US" sz="32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会影响到别的同学学习，影响到班级纪律，甚至还会影响老师的教学。同学们，</a:t>
            </a:r>
            <a:r>
              <a:rPr lang="zh-CN" altLang="en-US" sz="3200" b="1" noProof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带齐学具并准备好</a:t>
            </a:r>
            <a:r>
              <a:rPr lang="zh-CN" altLang="en-US" sz="32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多重要，一定要记得哦！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409" r="2913"/>
          <a:stretch>
            <a:fillRect/>
          </a:stretch>
        </p:blipFill>
        <p:spPr>
          <a:xfrm>
            <a:off x="1998370" y="1753688"/>
            <a:ext cx="8053980" cy="4955956"/>
          </a:xfrm>
          <a:prstGeom prst="roundRect">
            <a:avLst>
              <a:gd name="adj" fmla="val 7318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19458" name="图片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3613" y="2349500"/>
            <a:ext cx="446087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内容占位符 2"/>
          <p:cNvSpPr txBox="1"/>
          <p:nvPr/>
        </p:nvSpPr>
        <p:spPr>
          <a:xfrm>
            <a:off x="1992313" y="981075"/>
            <a:ext cx="77771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4000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课前准备好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424113" y="1820819"/>
            <a:ext cx="7416800" cy="3910101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lnSpc>
                <a:spcPct val="125000"/>
              </a:lnSpc>
            </a:pPr>
            <a:r>
              <a:rPr lang="zh-CN" altLang="en-US" sz="44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上学上课前，</a:t>
            </a:r>
          </a:p>
          <a:p>
            <a:pPr algn="ctr">
              <a:lnSpc>
                <a:spcPct val="125000"/>
              </a:lnSpc>
            </a:pPr>
            <a:r>
              <a:rPr lang="zh-CN" altLang="en-US" sz="44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学具准备好。</a:t>
            </a:r>
          </a:p>
          <a:p>
            <a:pPr algn="ctr">
              <a:lnSpc>
                <a:spcPct val="125000"/>
              </a:lnSpc>
            </a:pPr>
            <a:r>
              <a:rPr lang="zh-CN" altLang="en-US" sz="44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摆放要有序，</a:t>
            </a:r>
          </a:p>
          <a:p>
            <a:pPr algn="ctr">
              <a:lnSpc>
                <a:spcPct val="125000"/>
              </a:lnSpc>
            </a:pPr>
            <a:r>
              <a:rPr lang="zh-CN" altLang="en-US" sz="44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用时方便找。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355</Words>
  <Application>Microsoft Office PowerPoint</Application>
  <PresentationFormat>宽屏</PresentationFormat>
  <Paragraphs>58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等线</vt:lpstr>
      <vt:lpstr>等线 Light</vt:lpstr>
      <vt:lpstr>宋体</vt:lpstr>
      <vt:lpstr>微软雅黑</vt:lpstr>
      <vt:lpstr>字魂36号-正文宋楷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猜猜它是谁？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2017-05-31T08:46:00Z</dcterms:created>
  <dcterms:modified xsi:type="dcterms:W3CDTF">2022-03-01T04:13:25Z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