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  <p:sldMasterId id="2147483728" r:id="rId2"/>
  </p:sldMasterIdLst>
  <p:notesMasterIdLst>
    <p:notesMasterId r:id="rId39"/>
  </p:notesMasterIdLst>
  <p:sldIdLst>
    <p:sldId id="256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57" r:id="rId13"/>
    <p:sldId id="258" r:id="rId14"/>
    <p:sldId id="259" r:id="rId15"/>
    <p:sldId id="260" r:id="rId16"/>
    <p:sldId id="274" r:id="rId17"/>
    <p:sldId id="261" r:id="rId18"/>
    <p:sldId id="262" r:id="rId19"/>
    <p:sldId id="302" r:id="rId20"/>
    <p:sldId id="263" r:id="rId21"/>
    <p:sldId id="269" r:id="rId22"/>
    <p:sldId id="295" r:id="rId23"/>
    <p:sldId id="266" r:id="rId24"/>
    <p:sldId id="303" r:id="rId25"/>
    <p:sldId id="265" r:id="rId26"/>
    <p:sldId id="304" r:id="rId27"/>
    <p:sldId id="305" r:id="rId28"/>
    <p:sldId id="301" r:id="rId29"/>
    <p:sldId id="273" r:id="rId30"/>
    <p:sldId id="296" r:id="rId31"/>
    <p:sldId id="297" r:id="rId32"/>
    <p:sldId id="298" r:id="rId33"/>
    <p:sldId id="299" r:id="rId34"/>
    <p:sldId id="300" r:id="rId35"/>
    <p:sldId id="268" r:id="rId36"/>
    <p:sldId id="270" r:id="rId37"/>
    <p:sldId id="306" r:id="rId3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98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576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758DCC5-5D82-4A5F-A864-75928C58D0F0}" type="datetimeFigureOut">
              <a:rPr lang="zh-CN" altLang="en-US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C398510-A53E-4DDE-959F-351F004E44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53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61D205-3CBA-46C8-8FA1-36A12D6A4089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369325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398510-A53E-4DDE-959F-351F004E44A6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840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398510-A53E-4DDE-959F-351F004E44A6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566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2589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FDFCA1-5DA5-405A-8238-4064E23BCF0A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4063A-3933-445D-9391-837B1DC6535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578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8480FB-2BB5-433F-9BFD-AB68B317469B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E06C6-2D45-470C-BB7A-45F40A4E2DE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123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2C8D52-7787-4260-A966-64D60A925DA0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5B2C6C-28AF-4B29-A86D-32C779A63D5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890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871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127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268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10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356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6206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9322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45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690590-1435-417E-807E-98BF0E1018FB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E7BBE-F73E-4D4E-8109-209AA905BCB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7215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25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1522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232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0229AA-6561-40A5-ACA1-C3C016F86487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C97B2B-48E9-4D74-873E-758C962FD242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343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D6C52D-6E5F-4C8E-AA8D-5F099C77E47D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629167-0F3C-46F9-9EA9-BE3A8993D781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06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C54D6-5114-4947-BD5F-60653E6EB16B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6CBDD-ABB7-4B38-B439-A314C905B24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616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79039F-1461-4387-9331-0E8938E7F690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0B662-2B79-44EE-BB5E-8A9D26468D6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46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7197A0-31B4-4C69-B062-C5B58CC38091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4E9A5A-A277-4AE0-AE7A-1D168CFC7E77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3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A82ED0-A770-49F7-983C-EB0A5B293E83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A772AF-19CD-4036-ABDF-DED2E39CA84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921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61F46B-BE9D-4D8A-950A-CB093CA1104C}" type="datetimeFigureOut">
              <a:rPr lang="zh-CN" altLang="en-US" smtClean="0"/>
              <a:pPr>
                <a:defRPr/>
              </a:pPr>
              <a:t>2022/3/1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92D88-637E-47CA-BF30-C07CD21985EF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675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7952" y="1"/>
            <a:ext cx="2635249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>
            <a:grpSpLocks/>
          </p:cNvGrpSpPr>
          <p:nvPr userDrawn="1"/>
        </p:nvGrpSpPr>
        <p:grpSpPr bwMode="auto">
          <a:xfrm rot="10800000">
            <a:off x="8039101" y="3810001"/>
            <a:ext cx="3924300" cy="2949575"/>
            <a:chOff x="2876550" y="1000126"/>
            <a:chExt cx="2943225" cy="2949574"/>
          </a:xfrm>
        </p:grpSpPr>
        <p:sp>
          <p:nvSpPr>
            <p:cNvPr id="9" name="任意多边形 8"/>
            <p:cNvSpPr/>
            <p:nvPr userDrawn="1"/>
          </p:nvSpPr>
          <p:spPr>
            <a:xfrm>
              <a:off x="2876550" y="1000126"/>
              <a:ext cx="2876550" cy="2638424"/>
            </a:xfrm>
            <a:custGeom>
              <a:avLst/>
              <a:gdLst>
                <a:gd name="connsiteX0" fmla="*/ 217069 w 2876550"/>
                <a:gd name="connsiteY0" fmla="*/ 0 h 2638425"/>
                <a:gd name="connsiteX1" fmla="*/ 2876550 w 2876550"/>
                <a:gd name="connsiteY1" fmla="*/ 0 h 2638425"/>
                <a:gd name="connsiteX2" fmla="*/ 2876550 w 2876550"/>
                <a:gd name="connsiteY2" fmla="*/ 2638425 h 2638425"/>
                <a:gd name="connsiteX3" fmla="*/ 0 w 2876550"/>
                <a:gd name="connsiteY3" fmla="*/ 2638425 h 2638425"/>
                <a:gd name="connsiteX4" fmla="*/ 0 w 2876550"/>
                <a:gd name="connsiteY4" fmla="*/ 217069 h 2638425"/>
                <a:gd name="connsiteX5" fmla="*/ 217069 w 2876550"/>
                <a:gd name="connsiteY5" fmla="*/ 0 h 263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651500" y="1009651"/>
              <a:ext cx="171450" cy="267652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2889250" y="3248025"/>
              <a:ext cx="2743200" cy="7016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 userDrawn="1"/>
        </p:nvGrpSpPr>
        <p:grpSpPr bwMode="auto">
          <a:xfrm>
            <a:off x="228601" y="522289"/>
            <a:ext cx="3924300" cy="2941637"/>
            <a:chOff x="2876550" y="1008439"/>
            <a:chExt cx="2943225" cy="2941261"/>
          </a:xfrm>
        </p:grpSpPr>
        <p:sp>
          <p:nvSpPr>
            <p:cNvPr id="13" name="任意多边形 12"/>
            <p:cNvSpPr/>
            <p:nvPr userDrawn="1"/>
          </p:nvSpPr>
          <p:spPr>
            <a:xfrm>
              <a:off x="2876550" y="1008439"/>
              <a:ext cx="2876550" cy="2638088"/>
            </a:xfrm>
            <a:custGeom>
              <a:avLst/>
              <a:gdLst>
                <a:gd name="connsiteX0" fmla="*/ 217069 w 2876550"/>
                <a:gd name="connsiteY0" fmla="*/ 0 h 2638425"/>
                <a:gd name="connsiteX1" fmla="*/ 2876550 w 2876550"/>
                <a:gd name="connsiteY1" fmla="*/ 0 h 2638425"/>
                <a:gd name="connsiteX2" fmla="*/ 2876550 w 2876550"/>
                <a:gd name="connsiteY2" fmla="*/ 2638425 h 2638425"/>
                <a:gd name="connsiteX3" fmla="*/ 0 w 2876550"/>
                <a:gd name="connsiteY3" fmla="*/ 2638425 h 2638425"/>
                <a:gd name="connsiteX4" fmla="*/ 0 w 2876550"/>
                <a:gd name="connsiteY4" fmla="*/ 217069 h 2638425"/>
                <a:gd name="connsiteX5" fmla="*/ 217069 w 2876550"/>
                <a:gd name="connsiteY5" fmla="*/ 0 h 263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" name="矩形 13"/>
            <p:cNvSpPr/>
            <p:nvPr userDrawn="1"/>
          </p:nvSpPr>
          <p:spPr>
            <a:xfrm>
              <a:off x="5648325" y="1027487"/>
              <a:ext cx="171450" cy="2676183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2895600" y="3248115"/>
              <a:ext cx="2743200" cy="70158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6" name="圆角矩形 15"/>
          <p:cNvSpPr/>
          <p:nvPr userDrawn="1"/>
        </p:nvSpPr>
        <p:spPr>
          <a:xfrm>
            <a:off x="361951" y="609601"/>
            <a:ext cx="11468100" cy="6067425"/>
          </a:xfrm>
          <a:prstGeom prst="roundRect">
            <a:avLst>
              <a:gd name="adj" fmla="val 3474"/>
            </a:avLst>
          </a:prstGeom>
          <a:solidFill>
            <a:sysClr val="window" lastClr="FFFFFF"/>
          </a:solidFill>
          <a:ln w="28575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ysClr val="window" lastClr="FFFFFF">
              <a:alpha val="36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2009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14671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ED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5680" y="772100"/>
            <a:ext cx="7237412" cy="576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968500" y="369531"/>
            <a:ext cx="8255000" cy="584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第二单元 校园生活真快乐</a:t>
            </a:r>
          </a:p>
        </p:txBody>
      </p:sp>
      <p:sp>
        <p:nvSpPr>
          <p:cNvPr id="10" name="椭圆 9"/>
          <p:cNvSpPr/>
          <p:nvPr/>
        </p:nvSpPr>
        <p:spPr>
          <a:xfrm>
            <a:off x="2290573" y="2301411"/>
            <a:ext cx="671513" cy="671513"/>
          </a:xfrm>
          <a:prstGeom prst="ellipse">
            <a:avLst/>
          </a:prstGeom>
          <a:solidFill>
            <a:srgbClr val="70AD4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ea typeface="楷体" panose="02010609060101010101" pitchFamily="49" charset="-122"/>
            </a:endParaRPr>
          </a:p>
        </p:txBody>
      </p:sp>
      <p:sp>
        <p:nvSpPr>
          <p:cNvPr id="13318" name="矩形 10"/>
          <p:cNvSpPr>
            <a:spLocks noChangeArrowheads="1"/>
          </p:cNvSpPr>
          <p:nvPr/>
        </p:nvSpPr>
        <p:spPr bwMode="auto">
          <a:xfrm>
            <a:off x="2351584" y="2227512"/>
            <a:ext cx="273344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8  </a:t>
            </a:r>
            <a:r>
              <a:rPr lang="zh-CN" altLang="en-US" sz="4400" b="1" dirty="0">
                <a:solidFill>
                  <a:srgbClr val="70AD47"/>
                </a:solidFill>
                <a:latin typeface="楷体" pitchFamily="49" charset="-122"/>
                <a:ea typeface="楷体" pitchFamily="49" charset="-122"/>
              </a:rPr>
              <a:t>上课了</a:t>
            </a:r>
          </a:p>
        </p:txBody>
      </p:sp>
      <p:sp>
        <p:nvSpPr>
          <p:cNvPr id="8" name="矩形 7"/>
          <p:cNvSpPr/>
          <p:nvPr/>
        </p:nvSpPr>
        <p:spPr>
          <a:xfrm>
            <a:off x="3069731" y="5949280"/>
            <a:ext cx="1257075" cy="464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0000"/>
              </a:lnSpc>
            </a:pPr>
            <a:r>
              <a:rPr lang="zh-CN" altLang="en-US" sz="22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2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 bwMode="auto">
          <a:xfrm>
            <a:off x="3943350" y="838200"/>
            <a:ext cx="4362450" cy="979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>
                <a:latin typeface="华文楷体" pitchFamily="2" charset="-122"/>
                <a:ea typeface="华文楷体" pitchFamily="2" charset="-122"/>
              </a:rPr>
              <a:t>老师告诉你</a:t>
            </a: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4468813" y="2038351"/>
            <a:ext cx="4267200" cy="424656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rgbClr val="C0C0C0">
                <a:alpha val="80000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6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>眼睛注意看；</a:t>
            </a:r>
            <a:r>
              <a:rPr lang="en-US" altLang="en-US" sz="36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/>
            </a:r>
            <a:br>
              <a:rPr lang="en-US" altLang="en-US" sz="36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</a:br>
            <a:r>
              <a:rPr lang="zh-CN" altLang="en-US" sz="36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>耳朵注意听；</a:t>
            </a:r>
            <a:r>
              <a:rPr lang="en-US" altLang="en-US" sz="36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/>
            </a:r>
            <a:br>
              <a:rPr lang="en-US" altLang="en-US" sz="36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</a:br>
            <a:r>
              <a:rPr lang="zh-CN" altLang="en-US" sz="36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>脑子跟着想；</a:t>
            </a:r>
            <a:r>
              <a:rPr lang="en-US" altLang="en-US" sz="36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/>
            </a:r>
            <a:br>
              <a:rPr lang="en-US" altLang="en-US" sz="36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</a:br>
            <a:r>
              <a:rPr lang="zh-CN" altLang="en-US" sz="36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>精神要集中。</a:t>
            </a:r>
            <a:r>
              <a:rPr lang="en-US" altLang="en-US" sz="3600" b="1" dirty="0">
                <a:solidFill>
                  <a:srgbClr val="515151"/>
                </a:solidFill>
                <a:latin typeface="+mn-lt"/>
                <a:ea typeface="+mn-ea"/>
              </a:rPr>
              <a:t/>
            </a:r>
            <a:br>
              <a:rPr lang="en-US" altLang="en-US" sz="3600" b="1" dirty="0">
                <a:solidFill>
                  <a:srgbClr val="515151"/>
                </a:solidFill>
                <a:latin typeface="+mn-lt"/>
                <a:ea typeface="+mn-ea"/>
              </a:rPr>
            </a:br>
            <a:endParaRPr lang="zh-CN" altLang="en-US" sz="3600" b="1" dirty="0">
              <a:solidFill>
                <a:srgbClr val="515151"/>
              </a:solidFill>
              <a:latin typeface="+mn-lt"/>
              <a:ea typeface="+mn-ea"/>
            </a:endParaRPr>
          </a:p>
        </p:txBody>
      </p:sp>
      <p:pic>
        <p:nvPicPr>
          <p:cNvPr id="22532" name="图片 6" descr="图片6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7000" y="5105400"/>
            <a:ext cx="2921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409" r="2913"/>
          <a:stretch>
            <a:fillRect/>
          </a:stretch>
        </p:blipFill>
        <p:spPr>
          <a:xfrm>
            <a:off x="1805104" y="647701"/>
            <a:ext cx="8596197" cy="5288357"/>
          </a:xfrm>
          <a:prstGeom prst="roundRect">
            <a:avLst>
              <a:gd name="adj" fmla="val 7318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23555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7126" y="1868488"/>
            <a:ext cx="4460875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内容占位符 2"/>
          <p:cNvSpPr txBox="1">
            <a:spLocks noChangeArrowheads="1"/>
          </p:cNvSpPr>
          <p:nvPr/>
        </p:nvSpPr>
        <p:spPr bwMode="auto">
          <a:xfrm>
            <a:off x="2279651" y="5910263"/>
            <a:ext cx="77771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Calibri" pitchFamily="34" charset="0"/>
                <a:ea typeface="楷体" pitchFamily="49" charset="-122"/>
              </a:rPr>
              <a:t>课前准备好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内容占位符 2"/>
          <p:cNvSpPr txBox="1"/>
          <p:nvPr/>
        </p:nvSpPr>
        <p:spPr>
          <a:xfrm>
            <a:off x="2279651" y="836613"/>
            <a:ext cx="7777163" cy="584200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zh-CN" altLang="en-US" sz="3200" kern="0" dirty="0">
                <a:solidFill>
                  <a:prstClr val="black"/>
                </a:solidFill>
                <a:ea typeface="楷体" panose="02010609060101010101" pitchFamily="49" charset="-122"/>
              </a:rPr>
              <a:t>在学习中，你有过这样的经历吗？</a:t>
            </a:r>
          </a:p>
        </p:txBody>
      </p:sp>
      <p:pic>
        <p:nvPicPr>
          <p:cNvPr id="24579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1" y="3721101"/>
            <a:ext cx="1679575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5591175" y="4211638"/>
            <a:ext cx="3100388" cy="1712912"/>
            <a:chOff x="4211960" y="1437037"/>
            <a:chExt cx="3099474" cy="1712563"/>
          </a:xfrm>
        </p:grpSpPr>
        <p:sp>
          <p:nvSpPr>
            <p:cNvPr id="15" name="云形标注 14"/>
            <p:cNvSpPr/>
            <p:nvPr/>
          </p:nvSpPr>
          <p:spPr>
            <a:xfrm>
              <a:off x="4211960" y="1437037"/>
              <a:ext cx="3099474" cy="1712563"/>
            </a:xfrm>
            <a:prstGeom prst="cloudCallout">
              <a:avLst>
                <a:gd name="adj1" fmla="val -67877"/>
                <a:gd name="adj2" fmla="val -14723"/>
              </a:avLst>
            </a:prstGeom>
            <a:solidFill>
              <a:srgbClr val="70AD47"/>
            </a:solidFill>
            <a:ln w="12700" cap="flat" cmpd="sng" algn="ctr">
              <a:solidFill>
                <a:srgbClr val="70AD4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prstClr val="white"/>
                </a:solidFill>
                <a:latin typeface="Calibri" panose="020F0502020204030204"/>
                <a:ea typeface="楷体" panose="02010609060101010101" pitchFamily="49" charset="-122"/>
              </a:endParaRPr>
            </a:p>
          </p:txBody>
        </p:sp>
        <p:sp>
          <p:nvSpPr>
            <p:cNvPr id="24585" name="Rectangle 3"/>
            <p:cNvSpPr>
              <a:spLocks noChangeArrowheads="1"/>
            </p:cNvSpPr>
            <p:nvPr/>
          </p:nvSpPr>
          <p:spPr bwMode="auto">
            <a:xfrm>
              <a:off x="4677183" y="1809762"/>
              <a:ext cx="2339102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FFFFFF"/>
                  </a:solidFill>
                  <a:latin typeface="楷体" pitchFamily="49" charset="-122"/>
                  <a:ea typeface="楷体" pitchFamily="49" charset="-122"/>
                </a:rPr>
                <a:t>哎，</a:t>
              </a:r>
              <a:r>
                <a:rPr lang="en-US" altLang="zh-CN" sz="2400">
                  <a:solidFill>
                    <a:srgbClr val="FFFFFF"/>
                  </a:solidFill>
                  <a:latin typeface="楷体" pitchFamily="49" charset="-122"/>
                  <a:ea typeface="楷体" pitchFamily="49" charset="-122"/>
                </a:rPr>
                <a:t>____</a:t>
              </a:r>
              <a:r>
                <a:rPr lang="zh-CN" altLang="en-US" sz="2400">
                  <a:solidFill>
                    <a:srgbClr val="FFFFFF"/>
                  </a:solidFill>
                  <a:latin typeface="楷体" pitchFamily="49" charset="-122"/>
                  <a:ea typeface="楷体" pitchFamily="49" charset="-122"/>
                </a:rPr>
                <a:t>课</a:t>
              </a:r>
            </a:p>
            <a:p>
              <a:r>
                <a:rPr lang="zh-CN" altLang="en-US" sz="2400">
                  <a:solidFill>
                    <a:srgbClr val="FFFFFF"/>
                  </a:solidFill>
                  <a:latin typeface="楷体" pitchFamily="49" charset="-122"/>
                  <a:ea typeface="楷体" pitchFamily="49" charset="-122"/>
                </a:rPr>
                <a:t>忘记带</a:t>
              </a:r>
              <a:r>
                <a:rPr lang="en-US" altLang="zh-CN" sz="2400">
                  <a:solidFill>
                    <a:srgbClr val="FFFFFF"/>
                  </a:solidFill>
                  <a:latin typeface="楷体" pitchFamily="49" charset="-122"/>
                  <a:ea typeface="楷体" pitchFamily="49" charset="-122"/>
                </a:rPr>
                <a:t>____</a:t>
              </a:r>
              <a:r>
                <a:rPr lang="zh-CN" altLang="en-US" sz="2400">
                  <a:solidFill>
                    <a:srgbClr val="FFFFFF"/>
                  </a:solidFill>
                  <a:latin typeface="楷体" pitchFamily="49" charset="-122"/>
                  <a:ea typeface="楷体" pitchFamily="49" charset="-122"/>
                </a:rPr>
                <a:t>了。</a:t>
              </a:r>
            </a:p>
          </p:txBody>
        </p:sp>
      </p:grpSp>
      <p:pic>
        <p:nvPicPr>
          <p:cNvPr id="24581" name="Picture 3" descr="C:\Users\Candy\Desktop\0722\ppt整理\蜡笔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1263" y="1844676"/>
            <a:ext cx="2011362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4" descr="C:\Users\Candy\Desktop\0722\ppt整理\尺子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0" y="1916113"/>
            <a:ext cx="2012950" cy="161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3" name="Picture 5" descr="C:\Users\Candy\Desktop\0722\ppt整理\跳绳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9575" y="1773239"/>
            <a:ext cx="2027238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2"/>
          <p:cNvSpPr txBox="1"/>
          <p:nvPr/>
        </p:nvSpPr>
        <p:spPr>
          <a:xfrm>
            <a:off x="2279651" y="836613"/>
            <a:ext cx="7777163" cy="584200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zh-CN" altLang="en-US" sz="3200" kern="0" dirty="0">
                <a:solidFill>
                  <a:prstClr val="black"/>
                </a:solidFill>
                <a:ea typeface="楷体" panose="02010609060101010101" pitchFamily="49" charset="-122"/>
              </a:rPr>
              <a:t>上课时没带学具会有什么影响？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603500" y="2247900"/>
            <a:ext cx="6985000" cy="2305050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　　没带学具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不仅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会影响自己，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会影响到别的同学。同学们，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带齐学具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多重要呀！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云形 3"/>
          <p:cNvSpPr/>
          <p:nvPr/>
        </p:nvSpPr>
        <p:spPr>
          <a:xfrm>
            <a:off x="3195639" y="2146300"/>
            <a:ext cx="5800725" cy="2636838"/>
          </a:xfrm>
          <a:prstGeom prst="cloud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white"/>
              </a:solidFill>
              <a:latin typeface="Calibri" panose="020F0502020204030204"/>
              <a:ea typeface="楷体" panose="02010609060101010101" pitchFamily="49" charset="-122"/>
            </a:endParaRPr>
          </a:p>
        </p:txBody>
      </p:sp>
      <p:sp>
        <p:nvSpPr>
          <p:cNvPr id="26627" name="矩形 6"/>
          <p:cNvSpPr>
            <a:spLocks noChangeArrowheads="1"/>
          </p:cNvSpPr>
          <p:nvPr/>
        </p:nvSpPr>
        <p:spPr bwMode="auto">
          <a:xfrm>
            <a:off x="3605214" y="3040064"/>
            <a:ext cx="49815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40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创意课表</a:t>
            </a:r>
            <a:r>
              <a:rPr lang="en-US" altLang="zh-CN" sz="440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440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我来做！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2" descr="kebiao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0875" y="1047751"/>
            <a:ext cx="8351838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矩形 3"/>
          <p:cNvSpPr>
            <a:spLocks noChangeArrowheads="1"/>
          </p:cNvSpPr>
          <p:nvPr/>
        </p:nvSpPr>
        <p:spPr bwMode="auto">
          <a:xfrm>
            <a:off x="3503614" y="5845176"/>
            <a:ext cx="5519737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32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把你的创意课表进行展示吧！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7"/>
          <p:cNvSpPr>
            <a:spLocks noChangeArrowheads="1"/>
          </p:cNvSpPr>
          <p:nvPr/>
        </p:nvSpPr>
        <p:spPr bwMode="auto">
          <a:xfrm>
            <a:off x="2271713" y="5373689"/>
            <a:ext cx="798195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32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这些同学的听讲状态好不好，应该怎样做？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0901" y="1341439"/>
            <a:ext cx="2879725" cy="16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41663"/>
            <a:ext cx="30480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5963" y="1196975"/>
            <a:ext cx="299085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2640013" y="2290764"/>
            <a:ext cx="7200900" cy="2306637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　　课前不仅要</a:t>
            </a:r>
            <a:r>
              <a:rPr lang="zh-CN" altLang="en-US" dirty="0">
                <a:solidFill>
                  <a:srgbClr val="FF0000"/>
                </a:solidFill>
              </a:rPr>
              <a:t>准备好课本等学习用具</a:t>
            </a:r>
            <a:r>
              <a:rPr lang="zh-CN" altLang="en-US" dirty="0"/>
              <a:t>，还要在</a:t>
            </a:r>
            <a:r>
              <a:rPr lang="zh-CN" altLang="en-US" dirty="0">
                <a:solidFill>
                  <a:srgbClr val="FF0000"/>
                </a:solidFill>
              </a:rPr>
              <a:t>精神状态上做好准备</a:t>
            </a:r>
            <a:r>
              <a:rPr lang="zh-CN" altLang="en-US" dirty="0"/>
              <a:t>，不要让其他事情打扰到听讲。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内容占位符 3" descr="按时上课儿歌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8225" y="838200"/>
            <a:ext cx="7399338" cy="5549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2"/>
          <p:cNvSpPr txBox="1"/>
          <p:nvPr/>
        </p:nvSpPr>
        <p:spPr>
          <a:xfrm>
            <a:off x="2279651" y="1128713"/>
            <a:ext cx="7777163" cy="584200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 eaLnBrk="1" hangingPunct="1">
              <a:buNone/>
              <a:defRPr/>
            </a:pPr>
            <a:r>
              <a:rPr lang="zh-CN" altLang="en-US" sz="3200" kern="0" dirty="0">
                <a:solidFill>
                  <a:prstClr val="black"/>
                </a:solidFill>
                <a:ea typeface="楷体" panose="02010609060101010101" pitchFamily="49" charset="-122"/>
              </a:rPr>
              <a:t>多提问题多举手</a:t>
            </a:r>
          </a:p>
        </p:txBody>
      </p:sp>
      <p:pic>
        <p:nvPicPr>
          <p:cNvPr id="2050" name="Picture 2" descr="C:\Users\Candy\Desktop\0722\ppt整理\规矩举手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9288" y="1567060"/>
            <a:ext cx="8513427" cy="5072584"/>
          </a:xfrm>
          <a:prstGeom prst="roundRect">
            <a:avLst>
              <a:gd name="adj" fmla="val 11751"/>
            </a:avLst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 bwMode="auto">
          <a:xfrm>
            <a:off x="3943350" y="838200"/>
            <a:ext cx="4362450" cy="979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zh-CN" altLang="en-US" dirty="0" smtClean="0">
                <a:latin typeface="华文楷体" pitchFamily="2" charset="-122"/>
                <a:ea typeface="华文楷体" pitchFamily="2" charset="-122"/>
              </a:rPr>
              <a:t>课前准备好</a:t>
            </a:r>
          </a:p>
        </p:txBody>
      </p:sp>
      <p:sp>
        <p:nvSpPr>
          <p:cNvPr id="14339" name="内容占位符 4"/>
          <p:cNvSpPr>
            <a:spLocks noGrp="1"/>
          </p:cNvSpPr>
          <p:nvPr>
            <p:ph idx="1"/>
          </p:nvPr>
        </p:nvSpPr>
        <p:spPr bwMode="auto">
          <a:xfrm>
            <a:off x="2425701" y="2538414"/>
            <a:ext cx="7339013" cy="32718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z="3200" b="1" dirty="0"/>
              <a:t>  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      马上就要上课啦？同学们为下节课都做了哪些准备呀？请大家说一说自己都是怎么准备的。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775520" y="126876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1700" y="2132856"/>
            <a:ext cx="7848600" cy="434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2"/>
          <p:cNvSpPr txBox="1"/>
          <p:nvPr/>
        </p:nvSpPr>
        <p:spPr>
          <a:xfrm>
            <a:off x="2351088" y="836613"/>
            <a:ext cx="7777162" cy="1077912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zh-CN" altLang="en-US" kern="0" dirty="0">
                <a:solidFill>
                  <a:prstClr val="black"/>
                </a:solidFill>
                <a:ea typeface="楷体" panose="02010609060101010101" pitchFamily="49" charset="-122"/>
              </a:rPr>
              <a:t>            </a:t>
            </a:r>
            <a:r>
              <a:rPr lang="zh-CN" altLang="en-US" sz="3200" kern="0" dirty="0">
                <a:solidFill>
                  <a:prstClr val="black"/>
                </a:solidFill>
                <a:ea typeface="楷体" panose="02010609060101010101" pitchFamily="49" charset="-122"/>
              </a:rPr>
              <a:t>讨论：这些同学举手发言的表现，你喜欢谁？为什么？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/>
          </p:cNvSpPr>
          <p:nvPr>
            <p:ph type="title"/>
          </p:nvPr>
        </p:nvSpPr>
        <p:spPr bwMode="auto">
          <a:xfrm>
            <a:off x="3943350" y="838200"/>
            <a:ext cx="4362450" cy="979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zh-CN" altLang="en-US" b="1" smtClean="0">
                <a:latin typeface="华文楷体" pitchFamily="2" charset="-122"/>
                <a:ea typeface="华文楷体" pitchFamily="2" charset="-122"/>
              </a:rPr>
              <a:t>多提问题勤举手</a:t>
            </a:r>
          </a:p>
        </p:txBody>
      </p:sp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2384425" y="2046289"/>
            <a:ext cx="6864350" cy="3273425"/>
          </a:xfr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0" indent="0" algn="just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32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>·</a:t>
            </a:r>
            <a:r>
              <a:rPr lang="zh-CN" altLang="en-US" sz="32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>回答问题要举手，不要争来不要抢。</a:t>
            </a:r>
            <a:endParaRPr lang="en-US" altLang="zh-CN" sz="3200" b="1" dirty="0">
              <a:solidFill>
                <a:srgbClr val="51515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0" algn="just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32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>·</a:t>
            </a:r>
            <a:r>
              <a:rPr lang="zh-CN" altLang="en-US" sz="32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>积极举手非常好，别人讲时要先听。</a:t>
            </a:r>
            <a:endParaRPr lang="en-US" altLang="zh-CN" sz="3200" b="1" dirty="0">
              <a:solidFill>
                <a:srgbClr val="51515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0" algn="just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32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>·</a:t>
            </a:r>
            <a:r>
              <a:rPr lang="zh-CN" altLang="en-US" sz="32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>勤举手，不要怕，回答对了你真棒，        </a:t>
            </a:r>
          </a:p>
          <a:p>
            <a:pPr marL="0" indent="0" algn="just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32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>回答错了没关系。</a:t>
            </a:r>
            <a:endParaRPr lang="en-US" altLang="zh-CN" sz="3200" b="1" dirty="0">
              <a:solidFill>
                <a:srgbClr val="515151"/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 marL="0" indent="0" algn="just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endParaRPr lang="zh-CN" altLang="en-US" sz="1800" dirty="0">
              <a:solidFill>
                <a:srgbClr val="515151"/>
              </a:solidFill>
              <a:latin typeface="+mn-ea"/>
            </a:endParaRPr>
          </a:p>
        </p:txBody>
      </p:sp>
      <p:pic>
        <p:nvPicPr>
          <p:cNvPr id="33796" name="图片 3" descr="235046-1410160J3516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4089" y="4394201"/>
            <a:ext cx="28733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/>
          </p:cNvSpPr>
          <p:nvPr/>
        </p:nvSpPr>
        <p:spPr bwMode="auto">
          <a:xfrm>
            <a:off x="4918076" y="1814513"/>
            <a:ext cx="25003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3600">
                <a:latin typeface="楷体" pitchFamily="49" charset="-122"/>
                <a:ea typeface="楷体" pitchFamily="49" charset="-122"/>
              </a:rPr>
              <a:t>举手发言歌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2798764" y="2596605"/>
            <a:ext cx="6738937" cy="2306143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铃声响，进课堂，等待老师要安静。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想发言，先举手，得到允许再开口。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老师讲课认真听，作业整齐又干净。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内容占位符 3" descr="发言时犯错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577" y="764705"/>
            <a:ext cx="7591425" cy="5694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8464" y="1222376"/>
            <a:ext cx="2943225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725" y="3876675"/>
            <a:ext cx="2808288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7826" y="1824038"/>
            <a:ext cx="1990725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3313" y="3897313"/>
            <a:ext cx="3078162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2"/>
          <p:cNvSpPr txBox="1"/>
          <p:nvPr/>
        </p:nvSpPr>
        <p:spPr>
          <a:xfrm>
            <a:off x="2279651" y="836614"/>
            <a:ext cx="7777163" cy="523875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zh-CN" altLang="en-US" sz="2800" kern="0" dirty="0">
                <a:solidFill>
                  <a:prstClr val="black"/>
                </a:solidFill>
                <a:ea typeface="楷体" panose="02010609060101010101" pitchFamily="49" charset="-122"/>
              </a:rPr>
              <a:t> 请你用自己的话讲一讲“小熊在课堂上”的故事。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/>
          </p:cNvSpPr>
          <p:nvPr>
            <p:ph type="title"/>
          </p:nvPr>
        </p:nvSpPr>
        <p:spPr bwMode="auto">
          <a:xfrm>
            <a:off x="2152650" y="628650"/>
            <a:ext cx="7886700" cy="48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zh-CN" altLang="en-US" b="1" smtClean="0">
                <a:latin typeface="华文楷体" pitchFamily="2" charset="-122"/>
                <a:ea typeface="华文楷体" pitchFamily="2" charset="-122"/>
              </a:rPr>
              <a:t>课堂坏习惯</a:t>
            </a:r>
          </a:p>
        </p:txBody>
      </p:sp>
      <p:pic>
        <p:nvPicPr>
          <p:cNvPr id="4" name="内容占位符 3" descr="课堂坏习惯：上课睡觉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8276" y="1431925"/>
            <a:ext cx="5800725" cy="43513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课堂坏习惯：上课说话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8276" y="1250951"/>
            <a:ext cx="6043613" cy="453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课堂坏习惯：上课玩手机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2514" y="1250950"/>
            <a:ext cx="6815137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/>
          </p:cNvSpPr>
          <p:nvPr>
            <p:ph type="title"/>
          </p:nvPr>
        </p:nvSpPr>
        <p:spPr bwMode="auto">
          <a:xfrm>
            <a:off x="2152650" y="615951"/>
            <a:ext cx="7886700" cy="523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zh-CN" altLang="en-US" b="1" smtClean="0">
                <a:latin typeface="华文楷体" pitchFamily="2" charset="-122"/>
                <a:ea typeface="华文楷体" pitchFamily="2" charset="-122"/>
              </a:rPr>
              <a:t>课堂好习惯</a:t>
            </a:r>
          </a:p>
        </p:txBody>
      </p:sp>
      <p:pic>
        <p:nvPicPr>
          <p:cNvPr id="4" name="内容占位符 3" descr="上课好习惯：不懂就要问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4051" y="1681164"/>
            <a:ext cx="5802313" cy="4351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上课好习惯：积极举手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1301" y="1371600"/>
            <a:ext cx="6215063" cy="466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上课好习惯：勤动手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1601" y="1111250"/>
            <a:ext cx="6907213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 descr="上课好习惯：上课认真听讲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6176" y="1111250"/>
            <a:ext cx="7356475" cy="551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1"/>
          <p:cNvSpPr>
            <a:spLocks noGrp="1"/>
          </p:cNvSpPr>
          <p:nvPr>
            <p:ph type="title"/>
          </p:nvPr>
        </p:nvSpPr>
        <p:spPr bwMode="auto">
          <a:xfrm>
            <a:off x="3943350" y="838200"/>
            <a:ext cx="4362450" cy="979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大家一起学</a:t>
            </a:r>
          </a:p>
        </p:txBody>
      </p:sp>
      <p:sp>
        <p:nvSpPr>
          <p:cNvPr id="4" name="内容占位符 4"/>
          <p:cNvSpPr>
            <a:spLocks noGrp="1"/>
          </p:cNvSpPr>
          <p:nvPr>
            <p:ph idx="1"/>
          </p:nvPr>
        </p:nvSpPr>
        <p:spPr>
          <a:xfrm>
            <a:off x="2043114" y="2278064"/>
            <a:ext cx="5172075" cy="3273425"/>
          </a:xfrm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pPr marL="0" indent="0" algn="just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2800" b="1" dirty="0">
                <a:solidFill>
                  <a:srgbClr val="515151"/>
                </a:solidFill>
                <a:latin typeface="+mn-ea"/>
              </a:rPr>
              <a:t>·</a:t>
            </a:r>
            <a:r>
              <a:rPr lang="zh-CN" altLang="en-US" sz="2800" b="1" dirty="0">
                <a:solidFill>
                  <a:srgbClr val="515151"/>
                </a:solidFill>
                <a:latin typeface="+mn-ea"/>
              </a:rPr>
              <a:t>你觉得一个人独自学习好，还是更愿意和大家一起学习？</a:t>
            </a:r>
            <a:endParaRPr lang="en-US" altLang="zh-CN" sz="2800" b="1" dirty="0">
              <a:solidFill>
                <a:srgbClr val="515151"/>
              </a:solidFill>
              <a:latin typeface="+mn-ea"/>
            </a:endParaRPr>
          </a:p>
          <a:p>
            <a:pPr marL="0" indent="0" algn="just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2800" b="1" dirty="0">
                <a:solidFill>
                  <a:srgbClr val="515151"/>
                </a:solidFill>
                <a:latin typeface="+mn-ea"/>
              </a:rPr>
              <a:t>·</a:t>
            </a:r>
            <a:r>
              <a:rPr lang="zh-CN" altLang="en-US" sz="2800" b="1" dirty="0">
                <a:solidFill>
                  <a:srgbClr val="515151"/>
                </a:solidFill>
                <a:latin typeface="+mn-ea"/>
              </a:rPr>
              <a:t>想一想，大家一起学习的好处有哪些？</a:t>
            </a:r>
            <a:endParaRPr lang="en-US" altLang="zh-CN" sz="2800" b="1" dirty="0">
              <a:solidFill>
                <a:srgbClr val="515151"/>
              </a:solidFill>
              <a:latin typeface="+mn-ea"/>
            </a:endParaRPr>
          </a:p>
          <a:p>
            <a:pPr marL="0" indent="0" algn="just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en-US" altLang="zh-CN" sz="2800" b="1" dirty="0">
                <a:solidFill>
                  <a:srgbClr val="515151"/>
                </a:solidFill>
                <a:latin typeface="+mn-ea"/>
              </a:rPr>
              <a:t>·</a:t>
            </a:r>
            <a:r>
              <a:rPr lang="zh-CN" altLang="en-US" sz="2800" b="1" dirty="0">
                <a:solidFill>
                  <a:srgbClr val="515151"/>
                </a:solidFill>
                <a:latin typeface="+mn-ea"/>
              </a:rPr>
              <a:t>学习过程中同学之间产生了分歧，你会怎么办？</a:t>
            </a:r>
          </a:p>
        </p:txBody>
      </p:sp>
      <p:pic>
        <p:nvPicPr>
          <p:cNvPr id="40963" name="图片 2" descr="图片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0137" y="2618632"/>
            <a:ext cx="2906713" cy="287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内容占位符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6762" y="2220119"/>
            <a:ext cx="3038475" cy="35623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3576" y="1466850"/>
            <a:ext cx="2905125" cy="341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7889" y="2590800"/>
            <a:ext cx="3159125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内容占位符 2"/>
          <p:cNvSpPr txBox="1"/>
          <p:nvPr/>
        </p:nvSpPr>
        <p:spPr>
          <a:xfrm>
            <a:off x="2279651" y="836614"/>
            <a:ext cx="7777163" cy="523875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zh-CN" altLang="en-US" sz="2800" kern="0" dirty="0">
                <a:solidFill>
                  <a:prstClr val="black"/>
                </a:solidFill>
                <a:ea typeface="楷体" panose="02010609060101010101" pitchFamily="49" charset="-122"/>
              </a:rPr>
              <a:t>你认为哪个小组一起学得好？为什么？</a:t>
            </a:r>
          </a:p>
        </p:txBody>
      </p:sp>
      <p:pic>
        <p:nvPicPr>
          <p:cNvPr id="41990" name="图片 7" descr="未命名-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9125" y="1341438"/>
            <a:ext cx="17653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1" name="图片 9" descr="未命名-1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4063" y="2636838"/>
            <a:ext cx="252095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标题 2"/>
          <p:cNvSpPr>
            <a:spLocks noGrp="1"/>
          </p:cNvSpPr>
          <p:nvPr>
            <p:ph type="title"/>
          </p:nvPr>
        </p:nvSpPr>
        <p:spPr bwMode="auto">
          <a:xfrm>
            <a:off x="2152650" y="365126"/>
            <a:ext cx="78867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一起动手</a:t>
            </a:r>
          </a:p>
        </p:txBody>
      </p:sp>
      <p:pic>
        <p:nvPicPr>
          <p:cNvPr id="43011" name="Picture 2" descr="C:\Users\Administrator\Desktop\一年级上册\空文件夹\道德与法治人教一年级上册（2016年新编）\第二单元 校园生活真快乐\8 上课了\素材\学习中的合作（画廊）\学习中的合作：大家一起动手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9288" y="1706563"/>
            <a:ext cx="5816600" cy="436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 bwMode="auto">
          <a:xfrm>
            <a:off x="3943350" y="838200"/>
            <a:ext cx="4362450" cy="979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zh-CN" altLang="en-US" smtClean="0">
                <a:latin typeface="华文楷体" pitchFamily="2" charset="-122"/>
                <a:ea typeface="华文楷体" pitchFamily="2" charset="-122"/>
              </a:rPr>
              <a:t>我有新想法</a:t>
            </a:r>
          </a:p>
        </p:txBody>
      </p:sp>
      <p:sp>
        <p:nvSpPr>
          <p:cNvPr id="3" name="内容占位符 4"/>
          <p:cNvSpPr>
            <a:spLocks noGrp="1"/>
          </p:cNvSpPr>
          <p:nvPr>
            <p:ph idx="1"/>
          </p:nvPr>
        </p:nvSpPr>
        <p:spPr>
          <a:xfrm>
            <a:off x="2493963" y="2497139"/>
            <a:ext cx="7339012" cy="3271837"/>
          </a:xfr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0" indent="0" algn="just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zh-CN" altLang="en-US" sz="3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      </a:t>
            </a:r>
            <a:r>
              <a:rPr lang="zh-CN" altLang="en-US" sz="3200" b="1" dirty="0">
                <a:solidFill>
                  <a:srgbClr val="515151"/>
                </a:solidFill>
                <a:latin typeface="华文楷体" panose="02010600040101010101" charset="-122"/>
                <a:ea typeface="华文楷体" panose="02010600040101010101" charset="-122"/>
              </a:rPr>
              <a:t>同学们现在已经是一年级的小学生啦！也上了一段时间的课了，你更希望我们在课堂上应该怎样上课呢？你有什么样的新主意呢？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标题 1"/>
          <p:cNvSpPr>
            <a:spLocks noGrp="1"/>
          </p:cNvSpPr>
          <p:nvPr>
            <p:ph type="title"/>
          </p:nvPr>
        </p:nvSpPr>
        <p:spPr bwMode="auto">
          <a:xfrm>
            <a:off x="2152650" y="-28575"/>
            <a:ext cx="78867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一起讨论</a:t>
            </a:r>
          </a:p>
        </p:txBody>
      </p:sp>
      <p:pic>
        <p:nvPicPr>
          <p:cNvPr id="44035" name="Picture 5" descr="C:\Users\Administrator\Desktop\一年级上册\空文件夹\道德与法治人教一年级上册（2016年新编）\第二单元 校园生活真快乐\8 上课了\素材\学习中的合作（画廊）\学习中的合作：熟悉地图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5464" y="1566863"/>
            <a:ext cx="5868987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标题 1"/>
          <p:cNvSpPr>
            <a:spLocks noGrp="1"/>
          </p:cNvSpPr>
          <p:nvPr>
            <p:ph type="title"/>
          </p:nvPr>
        </p:nvSpPr>
        <p:spPr bwMode="auto">
          <a:xfrm>
            <a:off x="2160588" y="90488"/>
            <a:ext cx="7886700" cy="1325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一起学习</a:t>
            </a:r>
          </a:p>
        </p:txBody>
      </p:sp>
      <p:pic>
        <p:nvPicPr>
          <p:cNvPr id="45059" name="Picture 3" descr="C:\Users\Administrator\Desktop\一年级上册\空文件夹\道德与法治人教一年级上册（2016年新编）\第二单元 校园生活真快乐\8 上课了\素材\学习中的合作（画廊）\学习中的合作：集体讨论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38" y="1416051"/>
            <a:ext cx="6350000" cy="476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标题 1"/>
          <p:cNvSpPr>
            <a:spLocks noGrp="1"/>
          </p:cNvSpPr>
          <p:nvPr>
            <p:ph type="title"/>
          </p:nvPr>
        </p:nvSpPr>
        <p:spPr bwMode="auto">
          <a:xfrm>
            <a:off x="2152650" y="365126"/>
            <a:ext cx="78867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/>
              <a:t>互帮互助</a:t>
            </a:r>
          </a:p>
        </p:txBody>
      </p:sp>
      <p:pic>
        <p:nvPicPr>
          <p:cNvPr id="46083" name="Picture 2" descr="E:\讯飞兼职\科大讯飞 资源\√首都师范大学出版社\小学\三年级下册\温暖的社会大家庭\4 大家帮助大家\素材\互帮互助-课堂学习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5275" y="1690688"/>
            <a:ext cx="6254750" cy="469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标题 1"/>
          <p:cNvSpPr>
            <a:spLocks noGrp="1"/>
          </p:cNvSpPr>
          <p:nvPr>
            <p:ph type="title"/>
          </p:nvPr>
        </p:nvSpPr>
        <p:spPr bwMode="auto">
          <a:xfrm>
            <a:off x="2568575" y="4016376"/>
            <a:ext cx="7075488" cy="601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mtClean="0"/>
              <a:t>        我们生活在一个大集体中，身为集体中的一份子，我们要一起生活，一起学习，互相鼓励，互相帮助，共同进步。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/>
          <p:nvPr/>
        </p:nvSpPr>
        <p:spPr>
          <a:xfrm>
            <a:off x="2279651" y="836614"/>
            <a:ext cx="7777163" cy="523875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zh-CN" altLang="en-US" sz="2800" kern="0" dirty="0">
                <a:solidFill>
                  <a:prstClr val="black"/>
                </a:solidFill>
                <a:ea typeface="楷体" panose="02010609060101010101" pitchFamily="49" charset="-122"/>
              </a:rPr>
              <a:t>课堂讨论应该怎样做？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2676525" y="1933576"/>
            <a:ext cx="6948488" cy="3021013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180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在我们进行小组讨论时，</a:t>
            </a:r>
          </a:p>
          <a:p>
            <a:pPr indent="180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既要每一个同学都</a:t>
            </a:r>
            <a:r>
              <a:rPr lang="zh-CN" altLang="en-US" dirty="0">
                <a:solidFill>
                  <a:srgbClr val="FF0000"/>
                </a:solidFill>
              </a:rPr>
              <a:t>参与</a:t>
            </a:r>
            <a:r>
              <a:rPr lang="zh-CN" altLang="en-US" dirty="0"/>
              <a:t>，</a:t>
            </a:r>
          </a:p>
          <a:p>
            <a:pPr indent="180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也要保证小组成员间的</a:t>
            </a:r>
            <a:r>
              <a:rPr lang="zh-CN" altLang="en-US" dirty="0">
                <a:solidFill>
                  <a:srgbClr val="FF0000"/>
                </a:solidFill>
              </a:rPr>
              <a:t>友好相处</a:t>
            </a:r>
            <a:r>
              <a:rPr lang="zh-CN" altLang="en-US" dirty="0"/>
              <a:t>，</a:t>
            </a:r>
          </a:p>
          <a:p>
            <a:pPr indent="180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所以一定要</a:t>
            </a:r>
            <a:r>
              <a:rPr lang="zh-CN" altLang="en-US" dirty="0">
                <a:solidFill>
                  <a:srgbClr val="FF0000"/>
                </a:solidFill>
              </a:rPr>
              <a:t>注意倾听</a:t>
            </a:r>
            <a:r>
              <a:rPr lang="zh-CN" altLang="en-US" dirty="0"/>
              <a:t>其他同学的发言。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4008439" y="2276476"/>
            <a:ext cx="4319587" cy="3021013"/>
          </a:xfrm>
          <a:prstGeom prst="round2DiagRect">
            <a:avLst/>
          </a:prstGeom>
          <a:solidFill>
            <a:srgbClr val="D6F0B6"/>
          </a:solidFill>
          <a:ln w="3175">
            <a:solidFill>
              <a:srgbClr val="81C12F"/>
            </a:solidFill>
          </a:ln>
          <a:effectLst>
            <a:outerShdw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52000" tIns="72000" rIns="252000" bIns="7200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小组讨论心要齐，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别人说时要</a:t>
            </a:r>
            <a:r>
              <a:rPr lang="zh-CN" altLang="en-US" dirty="0">
                <a:solidFill>
                  <a:srgbClr val="FF0000"/>
                </a:solidFill>
              </a:rPr>
              <a:t>倾听</a:t>
            </a:r>
            <a:r>
              <a:rPr lang="zh-CN" altLang="en-US" dirty="0"/>
              <a:t>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rgbClr val="FF0000"/>
                </a:solidFill>
              </a:rPr>
              <a:t>团结友爱</a:t>
            </a:r>
            <a:r>
              <a:rPr lang="zh-CN" altLang="en-US" dirty="0"/>
              <a:t>互帮助，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/>
              <a:t>不争不抢要</a:t>
            </a:r>
            <a:r>
              <a:rPr lang="zh-CN" altLang="en-US" dirty="0">
                <a:solidFill>
                  <a:srgbClr val="FF0000"/>
                </a:solidFill>
              </a:rPr>
              <a:t>有序</a:t>
            </a:r>
            <a:r>
              <a:rPr lang="zh-CN" altLang="en-US" dirty="0"/>
              <a:t>。  </a:t>
            </a:r>
          </a:p>
        </p:txBody>
      </p:sp>
      <p:sp>
        <p:nvSpPr>
          <p:cNvPr id="50179" name="Rectangle 1"/>
          <p:cNvSpPr>
            <a:spLocks noChangeArrowheads="1"/>
          </p:cNvSpPr>
          <p:nvPr/>
        </p:nvSpPr>
        <p:spPr bwMode="auto">
          <a:xfrm>
            <a:off x="4691064" y="1525588"/>
            <a:ext cx="2954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zh-CN" altLang="en-US" sz="3600" dirty="0">
                <a:latin typeface="楷体" pitchFamily="49" charset="-122"/>
                <a:ea typeface="楷体" pitchFamily="49" charset="-122"/>
              </a:rPr>
              <a:t>小组讨论儿歌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537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439816" y="306896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16386" name="标题 1"/>
          <p:cNvSpPr>
            <a:spLocks noGrp="1"/>
          </p:cNvSpPr>
          <p:nvPr>
            <p:ph type="title"/>
          </p:nvPr>
        </p:nvSpPr>
        <p:spPr bwMode="auto">
          <a:xfrm>
            <a:off x="3943350" y="838200"/>
            <a:ext cx="4362450" cy="979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zh-CN" altLang="en-US" smtClean="0">
                <a:latin typeface="华文楷体" pitchFamily="2" charset="-122"/>
                <a:ea typeface="华文楷体" pitchFamily="2" charset="-122"/>
              </a:rPr>
              <a:t>上课铃响了</a:t>
            </a:r>
          </a:p>
        </p:txBody>
      </p:sp>
      <p:sp>
        <p:nvSpPr>
          <p:cNvPr id="16387" name="内容占位符 4"/>
          <p:cNvSpPr>
            <a:spLocks noGrp="1"/>
          </p:cNvSpPr>
          <p:nvPr>
            <p:ph idx="1"/>
          </p:nvPr>
        </p:nvSpPr>
        <p:spPr bwMode="auto">
          <a:xfrm>
            <a:off x="2425701" y="2538414"/>
            <a:ext cx="7339013" cy="32718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z="3200" b="1"/>
              <a:t>        </a:t>
            </a:r>
            <a:r>
              <a:rPr lang="zh-CN" altLang="en-US" sz="3200" b="1">
                <a:latin typeface="华文楷体" pitchFamily="2" charset="-122"/>
                <a:ea typeface="华文楷体" pitchFamily="2" charset="-122"/>
              </a:rPr>
              <a:t>铃铃铃，上课铃声响了，我们应该怎么做？看看下面几位同学的做法是否正确？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 bwMode="auto">
          <a:xfrm>
            <a:off x="2574925" y="1139825"/>
            <a:ext cx="7519988" cy="977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zh-CN" altLang="en-US" smtClean="0">
                <a:latin typeface="华文楷体" pitchFamily="2" charset="-122"/>
                <a:ea typeface="华文楷体" pitchFamily="2" charset="-122"/>
              </a:rPr>
              <a:t>铃声响后，赶紧回自己的座位坐好。</a:t>
            </a:r>
            <a:r>
              <a:rPr lang="zh-CN" altLang="en-US" smtClean="0"/>
              <a:t/>
            </a:r>
            <a:br>
              <a:rPr lang="zh-CN" altLang="en-US" smtClean="0"/>
            </a:br>
            <a:endParaRPr lang="zh-CN" altLang="en-US" smtClean="0"/>
          </a:p>
        </p:txBody>
      </p:sp>
      <p:pic>
        <p:nvPicPr>
          <p:cNvPr id="1741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6664" y="2500313"/>
            <a:ext cx="4543425" cy="344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 bwMode="auto">
          <a:xfrm>
            <a:off x="3519488" y="1179514"/>
            <a:ext cx="5702300" cy="9794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zh-CN" altLang="en-US" smtClean="0">
                <a:latin typeface="华文楷体" pitchFamily="2" charset="-122"/>
                <a:ea typeface="华文楷体" pitchFamily="2" charset="-122"/>
              </a:rPr>
              <a:t>上课铃声响后，继续玩。</a:t>
            </a:r>
            <a:r>
              <a:rPr lang="zh-CN" altLang="en-US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/>
            </a:r>
            <a:br>
              <a:rPr lang="zh-CN" altLang="en-US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</a:br>
            <a:endParaRPr lang="zh-CN" altLang="en-US" smtClean="0"/>
          </a:p>
        </p:txBody>
      </p:sp>
      <p:pic>
        <p:nvPicPr>
          <p:cNvPr id="18435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2854326"/>
            <a:ext cx="3467100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 bwMode="auto">
          <a:xfrm>
            <a:off x="3943350" y="838200"/>
            <a:ext cx="4362450" cy="979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zh-CN" altLang="en-US" smtClean="0">
                <a:latin typeface="华文楷体" pitchFamily="2" charset="-122"/>
                <a:ea typeface="华文楷体" pitchFamily="2" charset="-122"/>
              </a:rPr>
              <a:t>上课交头接耳说话</a:t>
            </a:r>
          </a:p>
        </p:txBody>
      </p:sp>
      <p:pic>
        <p:nvPicPr>
          <p:cNvPr id="19459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3601" y="2147889"/>
            <a:ext cx="5338763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 bwMode="auto">
          <a:xfrm>
            <a:off x="3848101" y="1262064"/>
            <a:ext cx="5059363" cy="9794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zh-CN" altLang="en-US" smtClean="0">
                <a:latin typeface="华文楷体" pitchFamily="2" charset="-122"/>
                <a:ea typeface="华文楷体" pitchFamily="2" charset="-122"/>
              </a:rPr>
              <a:t>上课专心听讲有什么好处？</a:t>
            </a:r>
            <a:r>
              <a:rPr lang="zh-CN" altLang="en-US" smtClean="0">
                <a:solidFill>
                  <a:srgbClr val="7030A0"/>
                </a:solidFill>
                <a:latin typeface="Times New Roman" pitchFamily="18" charset="0"/>
              </a:rPr>
              <a:t/>
            </a:r>
            <a:br>
              <a:rPr lang="zh-CN" altLang="en-US" smtClean="0">
                <a:solidFill>
                  <a:srgbClr val="7030A0"/>
                </a:solidFill>
                <a:latin typeface="Times New Roman" pitchFamily="18" charset="0"/>
              </a:rPr>
            </a:br>
            <a:endParaRPr lang="zh-CN" altLang="en-US" smtClean="0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487738" y="2187575"/>
            <a:ext cx="6324600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4400" b="1">
                <a:solidFill>
                  <a:srgbClr val="515151"/>
                </a:solidFill>
                <a:latin typeface="华文楷体" pitchFamily="2" charset="-122"/>
                <a:ea typeface="华文楷体" pitchFamily="2" charset="-122"/>
              </a:rPr>
              <a:t>学会知识；</a:t>
            </a:r>
            <a:endParaRPr lang="en-US" altLang="zh-CN" sz="4400" b="1">
              <a:solidFill>
                <a:srgbClr val="515151"/>
              </a:solidFill>
              <a:latin typeface="华文楷体" pitchFamily="2" charset="-122"/>
              <a:ea typeface="华文楷体" pitchFamily="2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4400" b="1">
                <a:solidFill>
                  <a:srgbClr val="515151"/>
                </a:solidFill>
                <a:latin typeface="华文楷体" pitchFamily="2" charset="-122"/>
                <a:ea typeface="华文楷体" pitchFamily="2" charset="-122"/>
              </a:rPr>
              <a:t>掌握本领</a:t>
            </a:r>
            <a:r>
              <a:rPr lang="zh-CN" altLang="en-US" sz="4400" b="1">
                <a:solidFill>
                  <a:srgbClr val="515151"/>
                </a:solidFill>
                <a:latin typeface="Calibri" pitchFamily="34" charset="0"/>
              </a:rPr>
              <a:t>。</a:t>
            </a:r>
          </a:p>
        </p:txBody>
      </p:sp>
      <p:pic>
        <p:nvPicPr>
          <p:cNvPr id="15364" name="图片 4" descr="b8ac6f24672c171a9d321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7825" y="39243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 bwMode="auto">
          <a:xfrm>
            <a:off x="3943350" y="838200"/>
            <a:ext cx="4362450" cy="979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altLang="en-US" smtClean="0">
                <a:latin typeface="华文楷体" pitchFamily="2" charset="-122"/>
                <a:ea typeface="华文楷体" pitchFamily="2" charset="-122"/>
              </a:rPr>
              <a:t>讨论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905125" y="2257425"/>
            <a:ext cx="6629400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4800">
                <a:ea typeface="黑体" pitchFamily="49" charset="-122"/>
              </a:rPr>
              <a:t>     </a:t>
            </a:r>
            <a:r>
              <a:rPr lang="zh-CN" altLang="en-US" sz="4800"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altLang="en-US" sz="4800" b="1">
                <a:solidFill>
                  <a:srgbClr val="515151"/>
                </a:solidFill>
                <a:latin typeface="华文楷体" pitchFamily="2" charset="-122"/>
                <a:ea typeface="华文楷体" pitchFamily="2" charset="-122"/>
              </a:rPr>
              <a:t>说一说怎样做才能做到专心听讲？</a:t>
            </a:r>
          </a:p>
        </p:txBody>
      </p:sp>
      <p:pic>
        <p:nvPicPr>
          <p:cNvPr id="21508" name="图片 3" descr="660_140825093849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1650" y="4502151"/>
            <a:ext cx="508635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715</Words>
  <Application>Microsoft Office PowerPoint</Application>
  <PresentationFormat>宽屏</PresentationFormat>
  <Paragraphs>88</Paragraphs>
  <Slides>36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49" baseType="lpstr">
      <vt:lpstr>Meiryo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课前准备好</vt:lpstr>
      <vt:lpstr>我有新想法</vt:lpstr>
      <vt:lpstr>上课铃响了</vt:lpstr>
      <vt:lpstr>铃声响后，赶紧回自己的座位坐好。 </vt:lpstr>
      <vt:lpstr>上课铃声响后，继续玩。 </vt:lpstr>
      <vt:lpstr>上课交头接耳说话</vt:lpstr>
      <vt:lpstr>上课专心听讲有什么好处？ </vt:lpstr>
      <vt:lpstr>讨论</vt:lpstr>
      <vt:lpstr>老师告诉你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多提问题勤举手</vt:lpstr>
      <vt:lpstr>PowerPoint 演示文稿</vt:lpstr>
      <vt:lpstr>PowerPoint 演示文稿</vt:lpstr>
      <vt:lpstr>PowerPoint 演示文稿</vt:lpstr>
      <vt:lpstr>课堂坏习惯</vt:lpstr>
      <vt:lpstr>课堂好习惯</vt:lpstr>
      <vt:lpstr>大家一起学</vt:lpstr>
      <vt:lpstr>PowerPoint 演示文稿</vt:lpstr>
      <vt:lpstr>一起动手</vt:lpstr>
      <vt:lpstr>一起讨论</vt:lpstr>
      <vt:lpstr>一起学习</vt:lpstr>
      <vt:lpstr>互帮互助</vt:lpstr>
      <vt:lpstr>        我们生活在一个大集体中，身为集体中的一份子，我们要一起生活，一起学习，互相鼓励，互相帮助，共同进步。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2017-05-31T08:46:00Z</dcterms:created>
  <dcterms:modified xsi:type="dcterms:W3CDTF">2022-03-01T04:01:20Z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