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28" r:id="rId2"/>
    <p:sldMasterId id="2147483740" r:id="rId3"/>
  </p:sldMasterIdLst>
  <p:notesMasterIdLst>
    <p:notesMasterId r:id="rId23"/>
  </p:notesMasterIdLst>
  <p:sldIdLst>
    <p:sldId id="256" r:id="rId4"/>
    <p:sldId id="301" r:id="rId5"/>
    <p:sldId id="302" r:id="rId6"/>
    <p:sldId id="258" r:id="rId7"/>
    <p:sldId id="259" r:id="rId8"/>
    <p:sldId id="257" r:id="rId9"/>
    <p:sldId id="303" r:id="rId10"/>
    <p:sldId id="276" r:id="rId11"/>
    <p:sldId id="304" r:id="rId12"/>
    <p:sldId id="261" r:id="rId13"/>
    <p:sldId id="262" r:id="rId14"/>
    <p:sldId id="300" r:id="rId15"/>
    <p:sldId id="305" r:id="rId16"/>
    <p:sldId id="278" r:id="rId17"/>
    <p:sldId id="299" r:id="rId18"/>
    <p:sldId id="306" r:id="rId19"/>
    <p:sldId id="265" r:id="rId20"/>
    <p:sldId id="298" r:id="rId21"/>
    <p:sldId id="307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oBVT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0000FF"/>
    <a:srgbClr val="CCECFF"/>
    <a:srgbClr val="99FFCC"/>
    <a:srgbClr val="FF0000"/>
    <a:srgbClr val="0000CC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AFD39D-BE77-49B0-A37D-F053289305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3725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32DC7338-9871-4001-9740-ABA1805A98FF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9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FD39D-BE77-49B0-A37D-F053289305C7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707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283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814D1C-ADC0-4DED-8710-B9DA88C425F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980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80DA0D-DE30-432B-A055-987CE256126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28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621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35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391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78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02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05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0156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091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4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A3ABFB3-0663-484C-9FB5-ABE075BFCCE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683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46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50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46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852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33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34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593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744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718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2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DE7EA37-B1E8-4C64-BF8B-C3B25D08F17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177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56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059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0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08A008E-9A2F-4B6D-A02F-6323CFC8096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75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08F4A4-66F9-44A2-922C-7BFCF42AC3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4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8C73AE-7C77-4C4E-8E7F-05C6A3E6E5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741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7ECA97F-30E5-4201-A7DE-CF667BA6F7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69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21AE8D6-2D88-4AA9-B104-43960EBABB4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21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CA4FCC6-0EE2-495E-8A1F-53F9A75D26F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20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3" y="3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组合 7"/>
          <p:cNvGrpSpPr>
            <a:grpSpLocks/>
          </p:cNvGrpSpPr>
          <p:nvPr/>
        </p:nvGrpSpPr>
        <p:grpSpPr bwMode="auto">
          <a:xfrm rot="10800000">
            <a:off x="8039102" y="3810003"/>
            <a:ext cx="3924300" cy="2949575"/>
            <a:chOff x="2876550" y="1000126"/>
            <a:chExt cx="2943225" cy="2949574"/>
          </a:xfrm>
        </p:grpSpPr>
        <p:sp>
          <p:nvSpPr>
            <p:cNvPr id="9" name="任意多边形 8"/>
            <p:cNvSpPr/>
            <p:nvPr/>
          </p:nvSpPr>
          <p:spPr>
            <a:xfrm>
              <a:off x="2876550" y="1000126"/>
              <a:ext cx="2876550" cy="2638424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5649912" y="1009651"/>
              <a:ext cx="171450" cy="267652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887662" y="3248025"/>
              <a:ext cx="2743200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031" name="组合 11"/>
          <p:cNvGrpSpPr>
            <a:grpSpLocks/>
          </p:cNvGrpSpPr>
          <p:nvPr/>
        </p:nvGrpSpPr>
        <p:grpSpPr bwMode="auto">
          <a:xfrm>
            <a:off x="228602" y="522291"/>
            <a:ext cx="3924300" cy="2941637"/>
            <a:chOff x="2876550" y="1008439"/>
            <a:chExt cx="2943225" cy="2941261"/>
          </a:xfrm>
        </p:grpSpPr>
        <p:sp>
          <p:nvSpPr>
            <p:cNvPr id="13" name="任意多边形 12"/>
            <p:cNvSpPr/>
            <p:nvPr/>
          </p:nvSpPr>
          <p:spPr>
            <a:xfrm>
              <a:off x="2876550" y="1008439"/>
              <a:ext cx="2876550" cy="2638088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648325" y="1027487"/>
              <a:ext cx="171450" cy="2676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895600" y="3248115"/>
              <a:ext cx="2743200" cy="7015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361951" y="609603"/>
            <a:ext cx="11468100" cy="6067425"/>
          </a:xfrm>
          <a:prstGeom prst="roundRect">
            <a:avLst>
              <a:gd name="adj" fmla="val 3474"/>
            </a:avLst>
          </a:prstGeom>
          <a:solidFill>
            <a:sysClr val="window" lastClr="FFFFFF"/>
          </a:solidFill>
          <a:ln w="28575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ysClr val="window" lastClr="FFFFFF">
              <a:alpha val="36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8" name="图片 17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3" y="3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18"/>
          <p:cNvGrpSpPr>
            <a:grpSpLocks/>
          </p:cNvGrpSpPr>
          <p:nvPr userDrawn="1"/>
        </p:nvGrpSpPr>
        <p:grpSpPr bwMode="auto">
          <a:xfrm rot="10800000">
            <a:off x="8039102" y="3810003"/>
            <a:ext cx="3924300" cy="2949575"/>
            <a:chOff x="2876550" y="1000126"/>
            <a:chExt cx="2943225" cy="2949574"/>
          </a:xfrm>
        </p:grpSpPr>
        <p:sp>
          <p:nvSpPr>
            <p:cNvPr id="20" name="任意多边形 19"/>
            <p:cNvSpPr/>
            <p:nvPr/>
          </p:nvSpPr>
          <p:spPr>
            <a:xfrm>
              <a:off x="2876550" y="1000126"/>
              <a:ext cx="2876550" cy="2638424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649912" y="1009651"/>
              <a:ext cx="171450" cy="267652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887662" y="3248025"/>
              <a:ext cx="2743200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 userDrawn="1"/>
        </p:nvGrpSpPr>
        <p:grpSpPr bwMode="auto">
          <a:xfrm>
            <a:off x="228602" y="522291"/>
            <a:ext cx="3924300" cy="2941637"/>
            <a:chOff x="2876550" y="1008439"/>
            <a:chExt cx="2943225" cy="2941261"/>
          </a:xfrm>
        </p:grpSpPr>
        <p:sp>
          <p:nvSpPr>
            <p:cNvPr id="24" name="任意多边形 23"/>
            <p:cNvSpPr/>
            <p:nvPr/>
          </p:nvSpPr>
          <p:spPr>
            <a:xfrm>
              <a:off x="2876550" y="1008439"/>
              <a:ext cx="2876550" cy="2638088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648325" y="1027487"/>
              <a:ext cx="171450" cy="2676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895600" y="3248115"/>
              <a:ext cx="2743200" cy="7015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183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040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4006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19536" y="1412779"/>
            <a:ext cx="825500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第二单元  校园生活真快乐</a:t>
            </a:r>
          </a:p>
        </p:txBody>
      </p:sp>
      <p:sp>
        <p:nvSpPr>
          <p:cNvPr id="14342" name="矩形 10"/>
          <p:cNvSpPr/>
          <p:nvPr/>
        </p:nvSpPr>
        <p:spPr>
          <a:xfrm>
            <a:off x="4102351" y="2780931"/>
            <a:ext cx="3889375" cy="1015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altLang="zh-CN" sz="6000" b="1" noProof="1">
                <a:latin typeface="+mn-lt"/>
                <a:ea typeface="+mn-ea"/>
                <a:cs typeface="+mn-ea"/>
                <a:sym typeface="+mn-lt"/>
              </a:rPr>
              <a:t>8 </a:t>
            </a:r>
            <a:r>
              <a:rPr lang="zh-CN" altLang="en-US" sz="6000" b="1" noProof="1">
                <a:latin typeface="+mn-lt"/>
                <a:ea typeface="+mn-ea"/>
                <a:cs typeface="+mn-ea"/>
                <a:sym typeface="+mn-lt"/>
              </a:rPr>
              <a:t>上课了</a:t>
            </a:r>
          </a:p>
        </p:txBody>
      </p:sp>
      <p:sp>
        <p:nvSpPr>
          <p:cNvPr id="5" name="矩形 4"/>
          <p:cNvSpPr/>
          <p:nvPr/>
        </p:nvSpPr>
        <p:spPr>
          <a:xfrm>
            <a:off x="1860632" y="4941170"/>
            <a:ext cx="841183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3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7"/>
          <p:cNvSpPr/>
          <p:nvPr/>
        </p:nvSpPr>
        <p:spPr>
          <a:xfrm>
            <a:off x="2640016" y="4508503"/>
            <a:ext cx="72723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这些同学的听讲状态好不好？应该怎样做？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291" y="836613"/>
            <a:ext cx="3311525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338" y="2420938"/>
            <a:ext cx="4032250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603" y="836613"/>
            <a:ext cx="3063875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640013" y="2619853"/>
            <a:ext cx="7200900" cy="2980370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>
              <a:lnSpc>
                <a:spcPct val="115000"/>
              </a:lnSpc>
            </a:pP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　　课前不仅要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准备好课本等学习用具</a:t>
            </a: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，还要在</a:t>
            </a:r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精神状态上做好准备</a:t>
            </a:r>
            <a:r>
              <a:rPr lang="zh-CN" altLang="en-US" sz="36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，不要让其他事情打扰到听讲。</a:t>
            </a:r>
          </a:p>
        </p:txBody>
      </p:sp>
      <p:sp>
        <p:nvSpPr>
          <p:cNvPr id="22531" name="矩形 7"/>
          <p:cNvSpPr/>
          <p:nvPr/>
        </p:nvSpPr>
        <p:spPr>
          <a:xfrm>
            <a:off x="3287713" y="1125541"/>
            <a:ext cx="590391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综合来看，课前准备包括哪些方面？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066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8" r="2701"/>
          <a:stretch>
            <a:fillRect/>
          </a:stretch>
        </p:blipFill>
        <p:spPr bwMode="auto">
          <a:xfrm>
            <a:off x="1919291" y="1700213"/>
            <a:ext cx="8353425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2" name="矩形标注 70661"/>
          <p:cNvSpPr/>
          <p:nvPr/>
        </p:nvSpPr>
        <p:spPr>
          <a:xfrm>
            <a:off x="3432178" y="260350"/>
            <a:ext cx="4105275" cy="1295400"/>
          </a:xfrm>
          <a:prstGeom prst="wedgeRectCallout">
            <a:avLst>
              <a:gd name="adj1" fmla="val -7463"/>
              <a:gd name="adj2" fmla="val 152574"/>
            </a:avLst>
          </a:prstGeom>
          <a:solidFill>
            <a:srgbClr val="CCE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36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小朋友们来献计，快速安静出高招。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0" y="2205041"/>
            <a:ext cx="1487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矩形 75778"/>
          <p:cNvSpPr>
            <a:spLocks noChangeArrowheads="1"/>
          </p:cNvSpPr>
          <p:nvPr/>
        </p:nvSpPr>
        <p:spPr bwMode="auto">
          <a:xfrm>
            <a:off x="4087930" y="1999051"/>
            <a:ext cx="5032147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活动四</a:t>
            </a:r>
          </a:p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谁的方式你喜欢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FOfficeDoc1"/>
          <p:cNvPicPr>
            <a:picLocks noChangeAspect="1" noChangeArrowhead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91" y="231775"/>
            <a:ext cx="7920037" cy="463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/>
          <p:nvPr/>
        </p:nvSpPr>
        <p:spPr>
          <a:xfrm>
            <a:off x="2208213" y="4941888"/>
            <a:ext cx="7777162" cy="946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     讨论：这些同学举手发言的表现，你喜欢谁？为什么？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87888" y="981078"/>
            <a:ext cx="272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4000">
                <a:latin typeface="+mn-lt"/>
                <a:ea typeface="+mn-ea"/>
                <a:cs typeface="+mn-ea"/>
                <a:sym typeface="+mn-lt"/>
              </a:rPr>
              <a:t>举手发言歌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992316" y="1824880"/>
            <a:ext cx="8351837" cy="383847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铃声响，进课堂，安静坐好等老师。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起立坐下把课上，专心听讲勤思考。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想发言，先举手，得到允许再开口。 </a:t>
            </a:r>
          </a:p>
          <a:p>
            <a:pPr algn="ctr">
              <a:lnSpc>
                <a:spcPct val="150000"/>
              </a:lnSpc>
            </a:pPr>
            <a:r>
              <a:rPr lang="zh-CN" altLang="en-US" sz="36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发言声音清又亮，老师夸我真正棒！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066" y="2205041"/>
            <a:ext cx="148748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矩形 76802"/>
          <p:cNvSpPr>
            <a:spLocks noChangeArrowheads="1"/>
          </p:cNvSpPr>
          <p:nvPr/>
        </p:nvSpPr>
        <p:spPr bwMode="auto">
          <a:xfrm>
            <a:off x="4816937" y="1999051"/>
            <a:ext cx="3647152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活动五</a:t>
            </a:r>
          </a:p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看图说故事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616" y="1125541"/>
            <a:ext cx="29432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9641" y="3632200"/>
            <a:ext cx="2808287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8828" y="1460503"/>
            <a:ext cx="19907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3860800"/>
            <a:ext cx="3078163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1847853" y="908050"/>
            <a:ext cx="7777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看图说故事</a:t>
            </a:r>
            <a:r>
              <a:rPr lang="en-US" altLang="zh-CN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——《</a:t>
            </a:r>
            <a:r>
              <a:rPr lang="zh-CN" altLang="en-US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小熊在课堂上</a:t>
            </a:r>
            <a:r>
              <a:rPr lang="en-US" altLang="zh-CN" sz="3200" b="1" dirty="0">
                <a:solidFill>
                  <a:srgbClr val="0000CC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endParaRPr lang="zh-CN" altLang="en-US" sz="3200" b="1" dirty="0">
              <a:solidFill>
                <a:srgbClr val="0000C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631" name="椭圆形标注 7"/>
          <p:cNvSpPr/>
          <p:nvPr/>
        </p:nvSpPr>
        <p:spPr>
          <a:xfrm>
            <a:off x="4044953" y="2036763"/>
            <a:ext cx="1871663" cy="1295400"/>
          </a:xfrm>
          <a:prstGeom prst="wedgeEllipseCallout">
            <a:avLst>
              <a:gd name="adj1" fmla="val -76463"/>
              <a:gd name="adj2" fmla="val 1718"/>
            </a:avLst>
          </a:prstGeom>
          <a:solidFill>
            <a:srgbClr val="FFFF00"/>
          </a:solidFill>
          <a:ln w="2540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noProof="1">
                <a:solidFill>
                  <a:srgbClr val="00206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可是我不会提问题呀</a:t>
            </a:r>
          </a:p>
        </p:txBody>
      </p:sp>
      <p:pic>
        <p:nvPicPr>
          <p:cNvPr id="30727" name="矩形 9"/>
          <p:cNvPicPr>
            <a:picLocks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775" y="1531941"/>
            <a:ext cx="64928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矩形 10"/>
          <p:cNvPicPr>
            <a:picLocks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728" y="4221163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矩形 11"/>
          <p:cNvPicPr>
            <a:picLocks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178" y="4048128"/>
            <a:ext cx="50482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矩形 12"/>
          <p:cNvPicPr>
            <a:picLocks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313" y="6038853"/>
            <a:ext cx="20891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7" name="文本框 26636"/>
          <p:cNvSpPr txBox="1"/>
          <p:nvPr/>
        </p:nvSpPr>
        <p:spPr>
          <a:xfrm>
            <a:off x="8965052" y="1268416"/>
            <a:ext cx="1169551" cy="47513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r>
              <a:rPr lang="zh-CN" altLang="en-US" sz="3200" b="1" noProof="1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怎样才能做到“多提问题勤举手”？快来帮小熊吧!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6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矩形 67595"/>
          <p:cNvSpPr>
            <a:spLocks noChangeArrowheads="1"/>
          </p:cNvSpPr>
          <p:nvPr/>
        </p:nvSpPr>
        <p:spPr bwMode="auto">
          <a:xfrm>
            <a:off x="2639619" y="1196752"/>
            <a:ext cx="6983413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en-US" sz="4800" b="1" dirty="0">
                <a:latin typeface="+mn-lt"/>
                <a:ea typeface="+mn-ea"/>
                <a:cs typeface="+mn-ea"/>
                <a:sym typeface="+mn-lt"/>
              </a:rPr>
              <a:t>       关于上课，还有哪些需要注意的呢？下节课咱们接着聊。</a:t>
            </a:r>
          </a:p>
        </p:txBody>
      </p:sp>
      <p:sp>
        <p:nvSpPr>
          <p:cNvPr id="32770" name="矩形 67596"/>
          <p:cNvSpPr>
            <a:spLocks noChangeArrowheads="1" noChangeShapeType="1" noTextEdit="1"/>
          </p:cNvSpPr>
          <p:nvPr/>
        </p:nvSpPr>
        <p:spPr bwMode="auto">
          <a:xfrm>
            <a:off x="3071667" y="4076700"/>
            <a:ext cx="5903913" cy="1512888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谢谢大家！再见！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44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标题 71681"/>
          <p:cNvSpPr>
            <a:spLocks noGrp="1" noChangeArrowheads="1"/>
          </p:cNvSpPr>
          <p:nvPr>
            <p:ph type="ctrTitle"/>
          </p:nvPr>
        </p:nvSpPr>
        <p:spPr bwMode="auto">
          <a:xfrm>
            <a:off x="1919288" y="1052516"/>
            <a:ext cx="8229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猜猜它是谁？</a:t>
            </a:r>
          </a:p>
        </p:txBody>
      </p:sp>
      <p:sp>
        <p:nvSpPr>
          <p:cNvPr id="71683" name="文本占位符 71682"/>
          <p:cNvSpPr>
            <a:spLocks noGrp="1"/>
          </p:cNvSpPr>
          <p:nvPr>
            <p:ph type="subTitle" idx="1"/>
          </p:nvPr>
        </p:nvSpPr>
        <p:spPr>
          <a:xfrm>
            <a:off x="2207571" y="1960566"/>
            <a:ext cx="7570787" cy="3197225"/>
          </a:xfrm>
        </p:spPr>
        <p:txBody>
          <a:bodyPr/>
          <a:lstStyle/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小个头，本事大，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所有课程都装下。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啥时该上什么课，</a:t>
            </a:r>
          </a:p>
          <a:p>
            <a:pPr marL="171450" indent="-171450" fontAlgn="auto"/>
            <a:r>
              <a:rPr lang="zh-CN" altLang="en-US" sz="4400" b="1" noProof="1">
                <a:effectLst>
                  <a:outerShdw blurRad="38100" dist="38100" dir="2700000">
                    <a:srgbClr val="FFFFFF"/>
                  </a:outerShdw>
                </a:effectLst>
                <a:cs typeface="+mn-ea"/>
                <a:sym typeface="+mn-lt"/>
              </a:rPr>
              <a:t>看它一眼就知道。</a:t>
            </a:r>
          </a:p>
        </p:txBody>
      </p:sp>
      <p:sp>
        <p:nvSpPr>
          <p:cNvPr id="71684" name="矩形 71683"/>
          <p:cNvSpPr>
            <a:spLocks noChangeArrowheads="1"/>
          </p:cNvSpPr>
          <p:nvPr/>
        </p:nvSpPr>
        <p:spPr bwMode="auto">
          <a:xfrm>
            <a:off x="4511678" y="5157791"/>
            <a:ext cx="30956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课程表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0" y="2205041"/>
            <a:ext cx="1487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矩形 72708"/>
          <p:cNvSpPr>
            <a:spLocks noChangeArrowheads="1"/>
          </p:cNvSpPr>
          <p:nvPr/>
        </p:nvSpPr>
        <p:spPr bwMode="auto">
          <a:xfrm>
            <a:off x="4087930" y="1999051"/>
            <a:ext cx="5032147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活动一</a:t>
            </a:r>
          </a:p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这样情形你有吗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79576" y="119675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 txBox="1"/>
          <p:nvPr/>
        </p:nvSpPr>
        <p:spPr>
          <a:xfrm>
            <a:off x="2279653" y="836613"/>
            <a:ext cx="7777163" cy="10668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在学习中，你有过这样的经历吗？你是怎样解决的？</a:t>
            </a:r>
          </a:p>
        </p:txBody>
      </p:sp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91" y="3429000"/>
            <a:ext cx="1487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5664200" y="2997200"/>
            <a:ext cx="5219700" cy="2808288"/>
            <a:chOff x="4211960" y="1437037"/>
            <a:chExt cx="3818336" cy="1712563"/>
          </a:xfrm>
        </p:grpSpPr>
        <p:sp>
          <p:nvSpPr>
            <p:cNvPr id="15" name="云形标注 14"/>
            <p:cNvSpPr/>
            <p:nvPr/>
          </p:nvSpPr>
          <p:spPr>
            <a:xfrm>
              <a:off x="4211960" y="1437037"/>
              <a:ext cx="3099495" cy="1712563"/>
            </a:xfrm>
            <a:prstGeom prst="cloudCallout">
              <a:avLst>
                <a:gd name="adj1" fmla="val -67877"/>
                <a:gd name="adj2" fmla="val -14723"/>
              </a:avLst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/>
              <a:endParaRPr lang="zh-CN" altLang="en-US" sz="2800" b="1" noProof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Rectangle 3"/>
            <p:cNvSpPr/>
            <p:nvPr/>
          </p:nvSpPr>
          <p:spPr>
            <a:xfrm>
              <a:off x="4676478" y="1809754"/>
              <a:ext cx="3353818" cy="79964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哎，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</a:t>
              </a:r>
              <a:r>
                <a:rPr lang="en-US" altLang="zh-CN" sz="4000" b="1" u="sng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  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___</a:t>
              </a:r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课</a:t>
              </a:r>
            </a:p>
            <a:p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忘记带</a:t>
              </a:r>
              <a:r>
                <a:rPr lang="en-US" altLang="zh-CN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____</a:t>
              </a:r>
              <a:r>
                <a:rPr lang="zh-CN" altLang="en-US" sz="4000" b="1" noProof="1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了。</a:t>
              </a:r>
            </a:p>
          </p:txBody>
        </p:sp>
      </p:grpSp>
      <p:pic>
        <p:nvPicPr>
          <p:cNvPr id="17414" name="Picture 3" descr="C:\Users\Candy\Desktop\0722\ppt整理\蜡笔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3" y="1844678"/>
            <a:ext cx="20113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4" descr="C:\Users\Candy\Desktop\0722\ppt整理\尺子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1916113"/>
            <a:ext cx="2012950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5" descr="C:\Users\Candy\Desktop\0722\ppt整理\跳绳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9575" y="1773241"/>
            <a:ext cx="2027238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 txBox="1"/>
          <p:nvPr/>
        </p:nvSpPr>
        <p:spPr>
          <a:xfrm>
            <a:off x="2279653" y="980731"/>
            <a:ext cx="7777163" cy="1311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4000" b="1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上课时没准备好学具会有什么影响？因此我们要注意什么？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279650" y="2335420"/>
            <a:ext cx="7632700" cy="3293648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>
              <a:lnSpc>
                <a:spcPct val="115000"/>
              </a:lnSpc>
            </a:pP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　　没准备好学具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不仅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会影响自己学习，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还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会影响到别的同学学习，影响到班级纪律，甚至还会影响老师的教学。同学们，</a:t>
            </a:r>
            <a:r>
              <a:rPr lang="zh-CN" altLang="en-US" sz="3200" b="1" noProof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带齐学具并准备好</a:t>
            </a:r>
            <a:r>
              <a:rPr lang="zh-CN" altLang="en-US" sz="32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多重要，一定要记得哦！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09" r="2913"/>
          <a:stretch>
            <a:fillRect/>
          </a:stretch>
        </p:blipFill>
        <p:spPr>
          <a:xfrm>
            <a:off x="1998370" y="1753688"/>
            <a:ext cx="8053980" cy="4955956"/>
          </a:xfrm>
          <a:prstGeom prst="roundRect">
            <a:avLst>
              <a:gd name="adj" fmla="val 7318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19458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3616" y="2349500"/>
            <a:ext cx="446087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内容占位符 2"/>
          <p:cNvSpPr txBox="1"/>
          <p:nvPr/>
        </p:nvSpPr>
        <p:spPr>
          <a:xfrm>
            <a:off x="1992313" y="981078"/>
            <a:ext cx="77771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4000" noProof="1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课前准备好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424113" y="1822582"/>
            <a:ext cx="7416800" cy="3906581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上学上课前，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学具准备好。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摆放要有序，</a:t>
            </a:r>
          </a:p>
          <a:p>
            <a:pPr algn="ctr">
              <a:lnSpc>
                <a:spcPct val="125000"/>
              </a:lnSpc>
            </a:pPr>
            <a:r>
              <a:rPr lang="zh-CN" altLang="en-US" sz="4400" b="1" noProof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用时方便找。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0" y="2205041"/>
            <a:ext cx="1487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矩形 73730"/>
          <p:cNvSpPr>
            <a:spLocks noChangeArrowheads="1"/>
          </p:cNvSpPr>
          <p:nvPr/>
        </p:nvSpPr>
        <p:spPr bwMode="auto">
          <a:xfrm>
            <a:off x="4087930" y="1999051"/>
            <a:ext cx="5032147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活动二</a:t>
            </a:r>
          </a:p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创意课表我学做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FOfficeDoc1"/>
          <p:cNvPicPr>
            <a:picLocks noChangeAspect="1" noChangeArrowheads="1" noChangeShapeType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333375"/>
            <a:ext cx="8820150" cy="624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0" y="2205041"/>
            <a:ext cx="1487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矩形 74754"/>
          <p:cNvSpPr>
            <a:spLocks noChangeArrowheads="1"/>
          </p:cNvSpPr>
          <p:nvPr/>
        </p:nvSpPr>
        <p:spPr bwMode="auto">
          <a:xfrm>
            <a:off x="4087930" y="1999051"/>
            <a:ext cx="5032147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活动三</a:t>
            </a:r>
          </a:p>
          <a:p>
            <a:pPr algn="ctr">
              <a:lnSpc>
                <a:spcPct val="135000"/>
              </a:lnSpc>
            </a:pPr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课前安静我出招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4dl5ma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5AADDC7D-EA3A-4A07-91D0-DDF82BFE653F}" vid="{EA46A139-95B0-4CAE-BA0E-3729B9B6D257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4dl5ma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379</Words>
  <Application>Microsoft Office PowerPoint</Application>
  <PresentationFormat>宽屏</PresentationFormat>
  <Paragraphs>57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猜猜它是谁？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145</cp:revision>
  <dcterms:created xsi:type="dcterms:W3CDTF">2017-05-31T08:46:39Z</dcterms:created>
  <dcterms:modified xsi:type="dcterms:W3CDTF">2022-03-01T02:20:04Z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