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7"/>
  </p:notesMasterIdLst>
  <p:sldIdLst>
    <p:sldId id="256" r:id="rId4"/>
    <p:sldId id="276" r:id="rId5"/>
    <p:sldId id="284" r:id="rId6"/>
    <p:sldId id="285" r:id="rId7"/>
    <p:sldId id="294" r:id="rId8"/>
    <p:sldId id="278" r:id="rId9"/>
    <p:sldId id="287" r:id="rId10"/>
    <p:sldId id="282" r:id="rId11"/>
    <p:sldId id="290" r:id="rId12"/>
    <p:sldId id="291" r:id="rId13"/>
    <p:sldId id="292" r:id="rId14"/>
    <p:sldId id="269" r:id="rId15"/>
    <p:sldId id="29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6FB"/>
    <a:srgbClr val="5B9BD5"/>
    <a:srgbClr val="FF6600"/>
    <a:srgbClr val="000000"/>
    <a:srgbClr val="2E75B6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Objects="1">
      <p:cViewPr varScale="1">
        <p:scale>
          <a:sx n="108" d="100"/>
          <a:sy n="108" d="100"/>
        </p:scale>
        <p:origin x="678" y="114"/>
      </p:cViewPr>
      <p:guideLst>
        <p:guide orient="horz" pos="2159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DBBE6-C9DD-45CC-B27D-AA964D7E56DA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C9374-4FC7-49DA-A6E0-5551394701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63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C9374-4FC7-49DA-A6E0-5551394701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210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C9374-4FC7-49DA-A6E0-5551394701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076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924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67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14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678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50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676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86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1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43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59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07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9231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73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30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58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3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961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054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24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1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030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86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1558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2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8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08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23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64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04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34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4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3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630DC8-AEE9-4EAF-A2C4-F62AB7F341F3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70A57A59-DE45-401B-8D8C-BFB8AC828B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89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7949" y="0"/>
            <a:ext cx="2635251" cy="1692578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10800000">
            <a:off x="8039102" y="3810001"/>
            <a:ext cx="3924300" cy="2949574"/>
            <a:chOff x="2876550" y="1000126"/>
            <a:chExt cx="2943225" cy="2949574"/>
          </a:xfrm>
        </p:grpSpPr>
        <p:sp>
          <p:nvSpPr>
            <p:cNvPr id="9" name="任意多边形 8"/>
            <p:cNvSpPr/>
            <p:nvPr/>
          </p:nvSpPr>
          <p:spPr>
            <a:xfrm>
              <a:off x="2876550" y="1000126"/>
              <a:ext cx="2876550" cy="2638425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648325" y="1009650"/>
              <a:ext cx="171450" cy="26765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886076" y="3248025"/>
              <a:ext cx="2743199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8602" y="522666"/>
            <a:ext cx="3924300" cy="2941261"/>
            <a:chOff x="2876550" y="1008439"/>
            <a:chExt cx="2943225" cy="2941261"/>
          </a:xfrm>
        </p:grpSpPr>
        <p:sp>
          <p:nvSpPr>
            <p:cNvPr id="13" name="任意多边形 12"/>
            <p:cNvSpPr/>
            <p:nvPr/>
          </p:nvSpPr>
          <p:spPr>
            <a:xfrm>
              <a:off x="2876550" y="1008439"/>
              <a:ext cx="2876550" cy="2638425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648325" y="1027488"/>
              <a:ext cx="171450" cy="267652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895601" y="3248025"/>
              <a:ext cx="2743199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361951" y="609602"/>
            <a:ext cx="11468100" cy="6067425"/>
          </a:xfrm>
          <a:prstGeom prst="roundRect">
            <a:avLst>
              <a:gd name="adj" fmla="val 3474"/>
            </a:avLst>
          </a:prstGeom>
          <a:solidFill>
            <a:sysClr val="window" lastClr="FFFFFF"/>
          </a:solidFill>
          <a:ln w="28575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ysClr val="window" lastClr="FFFFFF">
              <a:alpha val="36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99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6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57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hyperlink" Target="&#24352;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28034;.mp4" TargetMode="External"/><Relationship Id="rId5" Type="http://schemas.openxmlformats.org/officeDocument/2006/relationships/image" Target="../media/image19.png"/><Relationship Id="rId4" Type="http://schemas.openxmlformats.org/officeDocument/2006/relationships/hyperlink" Target="&#21494;.mp4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954" y="1094859"/>
            <a:ext cx="6418973" cy="5112568"/>
          </a:xfrm>
          <a:prstGeom prst="rect">
            <a:avLst/>
          </a:prstGeom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040055" y="510087"/>
            <a:ext cx="825476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第二单元 校园生活真快乐</a:t>
            </a:r>
          </a:p>
        </p:txBody>
      </p:sp>
      <p:sp>
        <p:nvSpPr>
          <p:cNvPr id="10" name="椭圆 9"/>
          <p:cNvSpPr/>
          <p:nvPr/>
        </p:nvSpPr>
        <p:spPr>
          <a:xfrm>
            <a:off x="3714037" y="2712910"/>
            <a:ext cx="1169798" cy="1158962"/>
          </a:xfrm>
          <a:prstGeom prst="ellipse">
            <a:avLst/>
          </a:prstGeom>
          <a:solidFill>
            <a:srgbClr val="70AD4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87688" y="256490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8 </a:t>
            </a:r>
            <a:r>
              <a:rPr lang="zh-CN" altLang="en-US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上课了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0" y="6064701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timg (5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3" y="2500306"/>
            <a:ext cx="2462805" cy="2928958"/>
          </a:xfrm>
        </p:spPr>
      </p:pic>
      <p:sp>
        <p:nvSpPr>
          <p:cNvPr id="4" name="圆角矩形标注 3"/>
          <p:cNvSpPr/>
          <p:nvPr/>
        </p:nvSpPr>
        <p:spPr>
          <a:xfrm>
            <a:off x="3881422" y="642918"/>
            <a:ext cx="2000264" cy="5429288"/>
          </a:xfrm>
          <a:prstGeom prst="wedgeRoundRectCallout">
            <a:avLst>
              <a:gd name="adj1" fmla="val -70319"/>
              <a:gd name="adj2" fmla="val 20533"/>
              <a:gd name="adj3" fmla="val 16667"/>
            </a:avLst>
          </a:prstGeom>
          <a:solidFill>
            <a:srgbClr val="FF6600">
              <a:alpha val="5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6310314" y="642918"/>
            <a:ext cx="1928826" cy="4357718"/>
          </a:xfrm>
          <a:prstGeom prst="wedgeRoundRectCallout">
            <a:avLst>
              <a:gd name="adj1" fmla="val 73250"/>
              <a:gd name="adj2" fmla="val 32832"/>
              <a:gd name="adj3" fmla="val 16667"/>
            </a:avLst>
          </a:prstGeom>
          <a:solidFill>
            <a:srgbClr val="2E75B6">
              <a:alpha val="5098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2860" y="785797"/>
            <a:ext cx="18573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       狮子跳起来，吼着、蹦着、翻滚着，想把红蚂蚁赶走，可是累得筋疲力尽，还是赶不走身上的蚂蚁。</a:t>
            </a:r>
          </a:p>
        </p:txBody>
      </p:sp>
      <p:pic>
        <p:nvPicPr>
          <p:cNvPr id="8" name="图片 7" descr="timg (2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0647" y="3429000"/>
            <a:ext cx="1472323" cy="25717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53190" y="1500174"/>
            <a:ext cx="1714512" cy="185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       兔子蹲在一边“哧哧”地笑。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timg (5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282" y="785794"/>
            <a:ext cx="1981200" cy="1868424"/>
          </a:xfrm>
        </p:spPr>
      </p:pic>
      <p:sp>
        <p:nvSpPr>
          <p:cNvPr id="4" name="圆角矩形标注 3"/>
          <p:cNvSpPr/>
          <p:nvPr/>
        </p:nvSpPr>
        <p:spPr>
          <a:xfrm>
            <a:off x="3738546" y="1071546"/>
            <a:ext cx="6143668" cy="1428760"/>
          </a:xfrm>
          <a:prstGeom prst="wedgeRoundRectCallout">
            <a:avLst>
              <a:gd name="adj1" fmla="val -57215"/>
              <a:gd name="adj2" fmla="val 20624"/>
              <a:gd name="adj3" fmla="val 16667"/>
            </a:avLst>
          </a:prstGeom>
          <a:solidFill>
            <a:srgbClr val="FF66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024034" y="3000372"/>
            <a:ext cx="6572296" cy="1214446"/>
          </a:xfrm>
          <a:prstGeom prst="wedgeRoundRectCallout">
            <a:avLst>
              <a:gd name="adj1" fmla="val 57492"/>
              <a:gd name="adj2" fmla="val 30895"/>
              <a:gd name="adj3" fmla="val 16667"/>
            </a:avLst>
          </a:prstGeom>
          <a:solidFill>
            <a:srgbClr val="2E75B6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timg (2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399" y="3214686"/>
            <a:ext cx="1104239" cy="19288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2860" y="1285863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        狮子恼羞成怒：“笑什么？这讨厌的东西没叮你是不是？”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6976" y="3143252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兔子笑嘻嘻地说：“如果红蚂蚁叮在我身上，我就请水姑娘帮忙。”</a:t>
            </a:r>
          </a:p>
        </p:txBody>
      </p:sp>
      <p:sp>
        <p:nvSpPr>
          <p:cNvPr id="10" name="矩形 9"/>
          <p:cNvSpPr/>
          <p:nvPr/>
        </p:nvSpPr>
        <p:spPr>
          <a:xfrm>
            <a:off x="3524232" y="4714887"/>
            <a:ext cx="48577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ea"/>
                <a:sym typeface="+mn-lt"/>
              </a:rPr>
              <a:t>我是小问号</a:t>
            </a:r>
          </a:p>
        </p:txBody>
      </p:sp>
      <p:pic>
        <p:nvPicPr>
          <p:cNvPr id="11" name="图片 10" descr="u=44339689,3540551982&amp;fm=27&amp;gp=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03" y="4429132"/>
            <a:ext cx="822765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1952596" y="50004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kern="0" dirty="0">
                <a:solidFill>
                  <a:prstClr val="black"/>
                </a:solidFill>
                <a:cs typeface="+mn-ea"/>
                <a:sym typeface="+mn-lt"/>
              </a:rPr>
              <a:t>            </a:t>
            </a: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讨论：这些同学举手发言的表现，你喜欢谁？为什么？</a:t>
            </a:r>
          </a:p>
        </p:txBody>
      </p:sp>
      <p:pic>
        <p:nvPicPr>
          <p:cNvPr id="10" name="图片 9" descr="IMG_5711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913" y="1714488"/>
            <a:ext cx="2169929" cy="3857652"/>
          </a:xfrm>
          <a:prstGeom prst="rect">
            <a:avLst/>
          </a:prstGeom>
        </p:spPr>
      </p:pic>
      <p:pic>
        <p:nvPicPr>
          <p:cNvPr id="11" name="图片 10" descr="IMG_5713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557" y="1665203"/>
            <a:ext cx="2197653" cy="3906939"/>
          </a:xfrm>
          <a:prstGeom prst="rect">
            <a:avLst/>
          </a:prstGeom>
        </p:spPr>
      </p:pic>
      <p:pic>
        <p:nvPicPr>
          <p:cNvPr id="12" name="图片 11" descr="IMG_5712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806" y="1665204"/>
            <a:ext cx="2197654" cy="39069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66910" y="5572143"/>
            <a:ext cx="7673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①           ②         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700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kebiao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158" y="2000240"/>
            <a:ext cx="8352000" cy="461278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93541" y="1088797"/>
            <a:ext cx="264320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ea"/>
                <a:sym typeface="+mn-lt"/>
              </a:rPr>
              <a:t>课程表</a:t>
            </a:r>
          </a:p>
        </p:txBody>
      </p:sp>
      <p:pic>
        <p:nvPicPr>
          <p:cNvPr id="1026" name="Picture 2" descr="http://pic.58pic.com/58pic/17/49/48/49858PICZcN_1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158" y="571480"/>
            <a:ext cx="1406436" cy="2071702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7824192" y="332656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1F6FB"/>
                </a:solidFill>
              </a:rPr>
              <a:t>https://www.ypppt.com/</a:t>
            </a:r>
            <a:endParaRPr lang="zh-CN" altLang="en-US" sz="1100" dirty="0">
              <a:solidFill>
                <a:srgbClr val="F1F6F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238352" y="1357299"/>
          <a:ext cx="7858183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9"/>
                <a:gridCol w="500066"/>
                <a:gridCol w="1357322"/>
                <a:gridCol w="1000132"/>
                <a:gridCol w="1071571"/>
                <a:gridCol w="1143008"/>
                <a:gridCol w="1357325"/>
              </a:tblGrid>
              <a:tr h="336552"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星期一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星期二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星期三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星期四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星期五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rowSpan="4">
                  <a:txBody>
                    <a:bodyPr/>
                    <a:lstStyle/>
                    <a:p>
                      <a:pPr algn="ctr"/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上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阅读活动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数学活动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715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音乐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美术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音乐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美术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下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道德与法治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科学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足球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道德与法治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0482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班会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10182" y="714359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课程表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5670" y="5642240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          </a:t>
            </a:r>
            <a:r>
              <a:rPr lang="zh-CN" altLang="en-US" b="1" dirty="0">
                <a:solidFill>
                  <a:srgbClr val="FF0000"/>
                </a:solidFill>
                <a:cs typeface="+mn-ea"/>
                <a:sym typeface="+mn-lt"/>
              </a:rPr>
              <a:t>课程表帮助我知道了，星期三的第一节课是语文课！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3635" y="5077593"/>
            <a:ext cx="1044781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166910" y="1483797"/>
          <a:ext cx="7786746" cy="4017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002"/>
                <a:gridCol w="473634"/>
                <a:gridCol w="1428760"/>
                <a:gridCol w="1492345"/>
                <a:gridCol w="1098002"/>
                <a:gridCol w="987193"/>
                <a:gridCol w="1208810"/>
              </a:tblGrid>
              <a:tr h="565832"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星期一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星期二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星期三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星期四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星期五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rowSpan="4">
                  <a:txBody>
                    <a:bodyPr/>
                    <a:lstStyle/>
                    <a:p>
                      <a:pPr algn="ctr"/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上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下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6583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67306" y="714359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cs typeface="+mn-ea"/>
                <a:sym typeface="+mn-lt"/>
              </a:rPr>
              <a:t>课程表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238352" y="1357299"/>
          <a:ext cx="7858183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9"/>
                <a:gridCol w="500066"/>
                <a:gridCol w="1357322"/>
                <a:gridCol w="1000132"/>
                <a:gridCol w="1071571"/>
                <a:gridCol w="1143008"/>
                <a:gridCol w="1357325"/>
              </a:tblGrid>
              <a:tr h="336552">
                <a:tc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星期一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星期二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星期三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星期四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星期五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rowSpan="4">
                  <a:txBody>
                    <a:bodyPr/>
                    <a:lstStyle/>
                    <a:p>
                      <a:pPr algn="ctr"/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上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阅读活动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语文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数学活动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715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音乐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美术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音乐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美术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88966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下</a:t>
                      </a:r>
                      <a:endParaRPr lang="en-US" altLang="zh-CN" sz="36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/>
                      <a:r>
                        <a:rPr lang="zh-CN" altLang="en-US" sz="36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午</a:t>
                      </a:r>
                      <a:endParaRPr lang="zh-CN" altLang="en-US" sz="36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道德与法治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体育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科学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足球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道德与法治</a:t>
                      </a:r>
                    </a:p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  <a:tr h="50482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800" baseline="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班会</a:t>
                      </a:r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kern="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10182" y="714359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cs typeface="+mn-ea"/>
                <a:sym typeface="+mn-lt"/>
              </a:rPr>
              <a:t>课程表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内容占位符 8" descr="IMG_554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157" y="714358"/>
            <a:ext cx="4000528" cy="3000397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81158" y="4062424"/>
            <a:ext cx="1612544" cy="27955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0578" y="4143380"/>
            <a:ext cx="1810088" cy="254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IMG_554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144" y="714357"/>
            <a:ext cx="4000528" cy="3000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9918" y="6000771"/>
            <a:ext cx="124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小明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03355" y="6000771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小红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5900" y="2877344"/>
            <a:ext cx="16002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IMG_55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378881"/>
            <a:ext cx="6572264" cy="492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8546" y="1857364"/>
            <a:ext cx="578647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cs typeface="+mn-ea"/>
                <a:sym typeface="+mn-lt"/>
              </a:rPr>
              <a:t>上课铃，叮当响，</a:t>
            </a:r>
            <a:endParaRPr lang="en-US" altLang="zh-CN" sz="4000" b="1" dirty="0">
              <a:cs typeface="+mn-ea"/>
              <a:sym typeface="+mn-lt"/>
            </a:endParaRPr>
          </a:p>
          <a:p>
            <a:r>
              <a:rPr lang="zh-CN" altLang="en-US" sz="4000" b="1" dirty="0">
                <a:cs typeface="+mn-ea"/>
                <a:sym typeface="+mn-lt"/>
              </a:rPr>
              <a:t>我们快步进教室，</a:t>
            </a:r>
            <a:endParaRPr lang="en-US" altLang="zh-CN" sz="4000" b="1" dirty="0">
              <a:cs typeface="+mn-ea"/>
              <a:sym typeface="+mn-lt"/>
            </a:endParaRPr>
          </a:p>
          <a:p>
            <a:r>
              <a:rPr lang="zh-CN" altLang="en-US" sz="4000" b="1" dirty="0">
                <a:cs typeface="+mn-ea"/>
                <a:sym typeface="+mn-lt"/>
              </a:rPr>
              <a:t>不挤不碰不吵闹，</a:t>
            </a:r>
            <a:endParaRPr lang="en-US" altLang="zh-CN" sz="4000" b="1" dirty="0">
              <a:cs typeface="+mn-ea"/>
              <a:sym typeface="+mn-lt"/>
            </a:endParaRPr>
          </a:p>
          <a:p>
            <a:r>
              <a:rPr lang="zh-CN" altLang="en-US" sz="4000" b="1" dirty="0">
                <a:cs typeface="+mn-ea"/>
                <a:sym typeface="+mn-lt"/>
              </a:rPr>
              <a:t>静静坐在座位上，</a:t>
            </a:r>
            <a:endParaRPr lang="en-US" altLang="zh-CN" sz="4000" b="1" dirty="0">
              <a:cs typeface="+mn-ea"/>
              <a:sym typeface="+mn-lt"/>
            </a:endParaRPr>
          </a:p>
          <a:p>
            <a:r>
              <a:rPr lang="zh-CN" altLang="en-US" sz="4000" b="1" dirty="0">
                <a:cs typeface="+mn-ea"/>
                <a:sym typeface="+mn-lt"/>
              </a:rPr>
              <a:t>书本文具放整齐，</a:t>
            </a:r>
            <a:endParaRPr lang="en-US" altLang="zh-CN" sz="4000" b="1" dirty="0">
              <a:cs typeface="+mn-ea"/>
              <a:sym typeface="+mn-lt"/>
            </a:endParaRPr>
          </a:p>
          <a:p>
            <a:r>
              <a:rPr lang="zh-CN" altLang="en-US" sz="4000" b="1" dirty="0">
                <a:cs typeface="+mn-ea"/>
                <a:sym typeface="+mn-lt"/>
              </a:rPr>
              <a:t>等待老师把课上</a:t>
            </a:r>
            <a:r>
              <a:rPr lang="zh-CN" altLang="en-US" sz="4000" dirty="0">
                <a:cs typeface="+mn-ea"/>
                <a:sym typeface="+mn-lt"/>
              </a:rPr>
              <a:t>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09984" y="928673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cs typeface="+mn-ea"/>
                <a:sym typeface="+mn-lt"/>
              </a:rPr>
              <a:t>《</a:t>
            </a:r>
            <a:r>
              <a:rPr lang="zh-CN" altLang="en-US" sz="4400" b="1" dirty="0">
                <a:cs typeface="+mn-ea"/>
                <a:sym typeface="+mn-lt"/>
              </a:rPr>
              <a:t>课前儿歌</a:t>
            </a:r>
            <a:r>
              <a:rPr lang="en-US" altLang="zh-CN" sz="4400" b="1" dirty="0">
                <a:cs typeface="+mn-ea"/>
                <a:sym typeface="+mn-lt"/>
              </a:rPr>
              <a:t>》</a:t>
            </a:r>
            <a:endParaRPr lang="zh-CN" altLang="en-US" sz="4400" b="1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2809852" y="4071942"/>
            <a:ext cx="7500990" cy="1714512"/>
          </a:xfrm>
          <a:prstGeom prst="wedgeRoundRectCallout">
            <a:avLst>
              <a:gd name="adj1" fmla="val 30063"/>
              <a:gd name="adj2" fmla="val 49858"/>
              <a:gd name="adj3" fmla="val 16667"/>
            </a:avLst>
          </a:prstGeom>
          <a:solidFill>
            <a:srgbClr val="2E75B6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内容占位符 5" descr="timg (1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6267" y="2285992"/>
            <a:ext cx="1580119" cy="1357322"/>
          </a:xfrm>
        </p:spPr>
      </p:pic>
      <p:sp>
        <p:nvSpPr>
          <p:cNvPr id="4" name="圆角矩形标注 3"/>
          <p:cNvSpPr/>
          <p:nvPr/>
        </p:nvSpPr>
        <p:spPr>
          <a:xfrm>
            <a:off x="2952728" y="928670"/>
            <a:ext cx="7358114" cy="2786082"/>
          </a:xfrm>
          <a:prstGeom prst="wedgeRoundRectCallout">
            <a:avLst>
              <a:gd name="adj1" fmla="val 27254"/>
              <a:gd name="adj2" fmla="val 50391"/>
              <a:gd name="adj3" fmla="val 16667"/>
            </a:avLst>
          </a:prstGeom>
          <a:solidFill>
            <a:srgbClr val="FF66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4034" y="1071546"/>
            <a:ext cx="923330" cy="38576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4800" b="1" dirty="0">
                <a:cs typeface="+mn-ea"/>
                <a:sym typeface="+mn-lt"/>
              </a:rPr>
              <a:t>《</a:t>
            </a:r>
            <a:r>
              <a:rPr lang="zh-CN" altLang="en-US" sz="4800" b="1" dirty="0">
                <a:cs typeface="+mn-ea"/>
                <a:sym typeface="+mn-lt"/>
              </a:rPr>
              <a:t>狮子和兔子</a:t>
            </a:r>
            <a:r>
              <a:rPr lang="en-US" altLang="zh-CN" sz="4800" b="1" dirty="0">
                <a:cs typeface="+mn-ea"/>
                <a:sym typeface="+mn-lt"/>
              </a:rPr>
              <a:t>》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8480" y="1071549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       从前，有一只狮子，他力气很大，脾气也很大。他自认为是百兽之王，根本不把别的动物放眼里。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52728" y="4286259"/>
            <a:ext cx="58579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        一天，狮子躺在草丛中晒太阳，没想到一群红蚂蚁爬到他的身上，咬得他又疼又痒</a:t>
            </a:r>
            <a:r>
              <a:rPr lang="zh-CN" altLang="en-US" sz="2800" dirty="0">
                <a:cs typeface="+mn-ea"/>
                <a:sym typeface="+mn-lt"/>
              </a:rPr>
              <a:t>。</a:t>
            </a:r>
          </a:p>
        </p:txBody>
      </p:sp>
      <p:pic>
        <p:nvPicPr>
          <p:cNvPr id="9" name="图片 8" descr="tim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892" y="4357694"/>
            <a:ext cx="1643074" cy="1263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lvymx2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131637A9-5FAE-45A8-A77A-4FBCB444CA87}" vid="{62253652-2ADE-47F7-9579-2D9E1E2D0A30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Pages>14</Pages>
  <Words>432</Words>
  <Application>Microsoft Office PowerPoint</Application>
  <PresentationFormat>宽屏</PresentationFormat>
  <Paragraphs>140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24</cp:revision>
  <dcterms:created xsi:type="dcterms:W3CDTF">2017-11-08T00:59:00Z</dcterms:created>
  <dcterms:modified xsi:type="dcterms:W3CDTF">2022-03-01T01:52:45Z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