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16" r:id="rId2"/>
    <p:sldMasterId id="2147483728" r:id="rId3"/>
  </p:sldMasterIdLst>
  <p:notesMasterIdLst>
    <p:notesMasterId r:id="rId29"/>
  </p:notesMasterIdLst>
  <p:handoutMasterIdLst>
    <p:handoutMasterId r:id="rId30"/>
  </p:handoutMasterIdLst>
  <p:sldIdLst>
    <p:sldId id="541" r:id="rId4"/>
    <p:sldId id="328" r:id="rId5"/>
    <p:sldId id="299" r:id="rId6"/>
    <p:sldId id="532" r:id="rId7"/>
    <p:sldId id="533" r:id="rId8"/>
    <p:sldId id="530" r:id="rId9"/>
    <p:sldId id="528" r:id="rId10"/>
    <p:sldId id="505" r:id="rId11"/>
    <p:sldId id="485" r:id="rId12"/>
    <p:sldId id="540" r:id="rId13"/>
    <p:sldId id="481" r:id="rId14"/>
    <p:sldId id="493" r:id="rId15"/>
    <p:sldId id="517" r:id="rId16"/>
    <p:sldId id="522" r:id="rId17"/>
    <p:sldId id="534" r:id="rId18"/>
    <p:sldId id="453" r:id="rId19"/>
    <p:sldId id="536" r:id="rId20"/>
    <p:sldId id="539" r:id="rId21"/>
    <p:sldId id="537" r:id="rId22"/>
    <p:sldId id="535" r:id="rId23"/>
    <p:sldId id="507" r:id="rId24"/>
    <p:sldId id="482" r:id="rId25"/>
    <p:sldId id="352" r:id="rId26"/>
    <p:sldId id="526" r:id="rId27"/>
    <p:sldId id="542" r:id="rId28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sz="1400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sz="1400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sz="1400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sz="1400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sz="1400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10" userDrawn="1">
          <p15:clr>
            <a:srgbClr val="A4A3A4"/>
          </p15:clr>
        </p15:guide>
        <p15:guide id="2" orient="horz" pos="1418" userDrawn="1">
          <p15:clr>
            <a:srgbClr val="A4A3A4"/>
          </p15:clr>
        </p15:guide>
        <p15:guide id="3" orient="horz" pos="3868" userDrawn="1">
          <p15:clr>
            <a:srgbClr val="A4A3A4"/>
          </p15:clr>
        </p15:guide>
        <p15:guide id="4" pos="7563" userDrawn="1">
          <p15:clr>
            <a:srgbClr val="A4A3A4"/>
          </p15:clr>
        </p15:guide>
        <p15:guide id="5" pos="5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FF"/>
    <a:srgbClr val="9933FF"/>
    <a:srgbClr val="6600FF"/>
    <a:srgbClr val="009900"/>
    <a:srgbClr val="006600"/>
    <a:srgbClr val="CCFF66"/>
    <a:srgbClr val="C5C56D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6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552" y="78"/>
      </p:cViewPr>
      <p:guideLst>
        <p:guide orient="horz" pos="2710"/>
        <p:guide orient="horz" pos="1418"/>
        <p:guide orient="horz" pos="3868"/>
        <p:guide pos="7563"/>
        <p:guide pos="5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 b="1" i="1">
                <a:latin typeface="Arial" panose="020B0604020202020204" pitchFamily="34" charset="0"/>
                <a:ea typeface="黑体" panose="0201060906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 b="1" i="1">
                <a:latin typeface="Arial" panose="020B0604020202020204" pitchFamily="34" charset="0"/>
                <a:ea typeface="黑体" panose="02010609060101010101" pitchFamily="2" charset="-122"/>
              </a:defRPr>
            </a:lvl1pPr>
          </a:lstStyle>
          <a:p>
            <a:pPr>
              <a:defRPr/>
            </a:pPr>
            <a:fld id="{4946A677-FE5F-4288-ADEB-5EC3EC9C213D}" type="datetimeFigureOut">
              <a:rPr lang="zh-CN" altLang="en-US"/>
              <a:pPr>
                <a:defRPr/>
              </a:pPr>
              <a:t>2022/2/28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 b="1" i="1">
                <a:latin typeface="Arial" panose="020B0604020202020204" pitchFamily="34" charset="0"/>
                <a:ea typeface="黑体" panose="0201060906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1" i="1" smtClean="0"/>
            </a:lvl1pPr>
          </a:lstStyle>
          <a:p>
            <a:pPr>
              <a:defRPr/>
            </a:pPr>
            <a:fld id="{BF207887-8314-4CFD-908C-DB8483B229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137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ea typeface="华文细黑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ea typeface="华文细黑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3796" name="Rectangle 4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a typeface="华文细黑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a typeface="华文细黑" pitchFamily="2" charset="-122"/>
              </a:defRPr>
            </a:lvl1pPr>
          </a:lstStyle>
          <a:p>
            <a:pPr>
              <a:defRPr/>
            </a:pPr>
            <a:fld id="{D094591B-30B9-40F4-8172-0118DB4B11B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143469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4591B-30B9-40F4-8172-0118DB4B11BE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59174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4591B-30B9-40F4-8172-0118DB4B11BE}" type="slidenum">
              <a:rPr lang="en-US" altLang="zh-CN" smtClean="0"/>
              <a:pPr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36853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29333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1950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19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586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707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826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846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5618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2694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8604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2723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350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 bwMode="auto">
          <a:xfrm>
            <a:off x="0" y="823916"/>
            <a:ext cx="12192000" cy="4833937"/>
          </a:xfrm>
          <a:prstGeom prst="rect">
            <a:avLst/>
          </a:prstGeom>
          <a:ln w="12700">
            <a:solidFill>
              <a:srgbClr val="00B0F0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Tx/>
              <a:buNone/>
              <a:defRPr/>
            </a:pPr>
            <a:endParaRPr lang="zh-CN" altLang="en-US" sz="1400" b="1" i="1">
              <a:solidFill>
                <a:schemeClr val="tx1"/>
              </a:solidFill>
              <a:ea typeface="黑体" panose="02010609060101010101" pitchFamily="2" charset="-12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373533" y="276228"/>
            <a:ext cx="3818467" cy="276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1200" b="1" dirty="0">
                <a:latin typeface="宋体" panose="02010600030101010101" pitchFamily="2" charset="-122"/>
                <a:ea typeface="微软雅黑" panose="020B0503020204020204" pitchFamily="34" charset="-122"/>
                <a:sym typeface="宋体" panose="02010600030101010101" pitchFamily="2" charset="-122"/>
              </a:rPr>
              <a:t>中小学公共安全教育</a:t>
            </a:r>
            <a:r>
              <a:rPr lang="zh-CN" altLang="zh-CN" sz="1200" b="1" dirty="0">
                <a:latin typeface="Arial" panose="020B0604020202020204"/>
                <a:ea typeface="宋体" panose="02010600030101010101" pitchFamily="2" charset="-122"/>
                <a:sym typeface="宋体" panose="02010600030101010101" pitchFamily="2" charset="-122"/>
              </a:rPr>
              <a:t>·</a:t>
            </a:r>
            <a:r>
              <a:rPr lang="zh-CN" altLang="en-US" sz="1200" b="1" dirty="0">
                <a:latin typeface="宋体" panose="02010600030101010101" pitchFamily="2" charset="-122"/>
                <a:ea typeface="微软雅黑" panose="020B0503020204020204" pitchFamily="34" charset="-122"/>
                <a:sym typeface="宋体" panose="02010600030101010101" pitchFamily="2" charset="-122"/>
              </a:rPr>
              <a:t>精彩一课</a:t>
            </a:r>
            <a:endParaRPr lang="zh-CN" altLang="en-US" sz="1200" b="1" dirty="0"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" y="192089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800" dirty="0">
                <a:latin typeface="Adobe 黑体 Std R" pitchFamily="34" charset="-122"/>
                <a:ea typeface="Adobe 黑体 Std R" pitchFamily="34" charset="-122"/>
              </a:rPr>
              <a:t>《</a:t>
            </a:r>
            <a:r>
              <a:rPr lang="zh-CN" altLang="en-US" sz="1800" dirty="0">
                <a:latin typeface="Adobe 黑体 Std R" pitchFamily="34" charset="-122"/>
                <a:ea typeface="Adobe 黑体 Std R" pitchFamily="34" charset="-122"/>
              </a:rPr>
              <a:t>课间文明玩耍</a:t>
            </a:r>
            <a:r>
              <a:rPr lang="en-US" altLang="zh-CN" sz="1800" dirty="0">
                <a:latin typeface="Adobe 黑体 Std R" pitchFamily="34" charset="-122"/>
                <a:ea typeface="Adobe 黑体 Std R" pitchFamily="34" charset="-122"/>
              </a:rPr>
              <a:t>》</a:t>
            </a:r>
            <a:endParaRPr lang="zh-CN" altLang="en-US" sz="1800" dirty="0"/>
          </a:p>
        </p:txBody>
      </p:sp>
      <p:pic>
        <p:nvPicPr>
          <p:cNvPr id="8" name="Picture 15" descr="H:\Files\4cbb49c3e377d8365aa20a00\abstract-design-with-beautiful-flowers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43019" y="4948238"/>
            <a:ext cx="2448983" cy="190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3"/>
            <a:ext cx="5384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10"/>
          </p:nvPr>
        </p:nvSpPr>
        <p:spPr>
          <a:xfrm>
            <a:off x="9647767" y="6402388"/>
            <a:ext cx="1917700" cy="196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1" i="1" smtClean="0"/>
            </a:lvl1pPr>
          </a:lstStyle>
          <a:p>
            <a:pPr>
              <a:defRPr/>
            </a:pPr>
            <a:r>
              <a:rPr lang="de-DE" altLang="en-US" smtClean="0"/>
              <a:t>Page </a:t>
            </a:r>
            <a:r>
              <a:rPr lang="de-DE" altLang="en-US" smtClean="0">
                <a:sym typeface="MS UI Gothic" pitchFamily="34" charset="-128"/>
              </a:rPr>
              <a:t></a:t>
            </a:r>
            <a:r>
              <a:rPr lang="de-DE" altLang="en-US" smtClean="0"/>
              <a:t> </a:t>
            </a:r>
            <a:fld id="{A06E8113-D6E1-4C03-88AF-07412F17914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10" name="Picture 15" descr="H:\Files\4cbb49c3e377d8365aa20a00\abstract-design-with-beautiful-flowers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43019" y="4948238"/>
            <a:ext cx="2448983" cy="190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48455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6716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6213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7782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7412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8011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4272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62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6522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403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378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351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653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47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969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9672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4" r:id="rId2"/>
    <p:sldLayoutId id="2147483715" r:id="rId3"/>
    <p:sldLayoutId id="2147483706" r:id="rId4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81491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8525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" descr="图片130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3962403" y="2272492"/>
            <a:ext cx="44481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r>
              <a:rPr lang="zh-CN" altLang="en-US" sz="6000" dirty="0">
                <a:solidFill>
                  <a:srgbClr val="FFFF00"/>
                </a:solidFill>
              </a:rPr>
              <a:t>课间十分钟</a:t>
            </a:r>
          </a:p>
        </p:txBody>
      </p:sp>
      <p:sp>
        <p:nvSpPr>
          <p:cNvPr id="5" name="矩形 4"/>
          <p:cNvSpPr/>
          <p:nvPr/>
        </p:nvSpPr>
        <p:spPr>
          <a:xfrm>
            <a:off x="5420177" y="4724908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7" descr="20111108231835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矩形 2"/>
          <p:cNvSpPr>
            <a:spLocks noChangeArrowheads="1"/>
          </p:cNvSpPr>
          <p:nvPr/>
        </p:nvSpPr>
        <p:spPr bwMode="auto">
          <a:xfrm>
            <a:off x="2227266" y="466725"/>
            <a:ext cx="828944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tx2"/>
                </a:solidFill>
                <a:ea typeface="微软雅黑" pitchFamily="34" charset="-122"/>
              </a:rPr>
              <a:t>2</a:t>
            </a:r>
            <a:r>
              <a:rPr lang="zh-CN" altLang="en-US" sz="3600" dirty="0">
                <a:solidFill>
                  <a:schemeClr val="tx2"/>
                </a:solidFill>
                <a:ea typeface="微软雅黑" pitchFamily="34" charset="-122"/>
              </a:rPr>
              <a:t>、上下楼梯</a:t>
            </a:r>
            <a:r>
              <a:rPr lang="zh-CN" altLang="en-US" sz="3600" dirty="0">
                <a:solidFill>
                  <a:srgbClr val="FF00FF"/>
                </a:solidFill>
                <a:ea typeface="微软雅黑" pitchFamily="34" charset="-122"/>
              </a:rPr>
              <a:t>靠右行</a:t>
            </a:r>
            <a:r>
              <a:rPr lang="zh-CN" altLang="en-US" sz="3600" dirty="0">
                <a:solidFill>
                  <a:schemeClr val="tx2"/>
                </a:solidFill>
                <a:ea typeface="微软雅黑" pitchFamily="34" charset="-122"/>
              </a:rPr>
              <a:t>，不追逐来不打闹。</a:t>
            </a:r>
          </a:p>
        </p:txBody>
      </p:sp>
      <p:pic>
        <p:nvPicPr>
          <p:cNvPr id="18436" name="图片 3" descr="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641475"/>
            <a:ext cx="6992938" cy="482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Box 6"/>
          <p:cNvSpPr txBox="1">
            <a:spLocks noChangeArrowheads="1"/>
          </p:cNvSpPr>
          <p:nvPr/>
        </p:nvSpPr>
        <p:spPr bwMode="auto">
          <a:xfrm>
            <a:off x="5224466" y="6257928"/>
            <a:ext cx="27955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（上下楼梯靠右走）</a:t>
            </a:r>
          </a:p>
        </p:txBody>
      </p:sp>
    </p:spTree>
  </p:cSld>
  <p:clrMapOvr>
    <a:masterClrMapping/>
  </p:clrMapOvr>
  <p:transition>
    <p:wipe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6" descr="20111108231835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图片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7974" y="0"/>
            <a:ext cx="4260029" cy="4162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图片 3" descr="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35200" y="2830516"/>
            <a:ext cx="4946650" cy="4027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椭圆形标注 7"/>
          <p:cNvSpPr/>
          <p:nvPr/>
        </p:nvSpPr>
        <p:spPr bwMode="auto">
          <a:xfrm>
            <a:off x="1769255" y="318041"/>
            <a:ext cx="4133109" cy="3142033"/>
          </a:xfrm>
          <a:prstGeom prst="wedgeEllipseCallout">
            <a:avLst>
              <a:gd name="adj1" fmla="val 69511"/>
              <a:gd name="adj2" fmla="val 8364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bliqueTopLeft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altLang="zh-CN" sz="2400" dirty="0">
                <a:solidFill>
                  <a:srgbClr val="66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4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窗户栏杆有危险，</a:t>
            </a:r>
            <a:r>
              <a:rPr lang="en-US" altLang="zh-CN" sz="24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altLang="zh-CN" sz="2400" dirty="0">
                <a:solidFill>
                  <a:srgbClr val="66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4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大家远离</a:t>
            </a:r>
            <a:r>
              <a:rPr lang="zh-CN" altLang="zh-CN" sz="2400" dirty="0">
                <a:solidFill>
                  <a:srgbClr val="FF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勿攀爬</a:t>
            </a:r>
            <a:r>
              <a:rPr lang="zh-CN" altLang="zh-CN" sz="2400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>
              <a:solidFill>
                <a:srgbClr val="0066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altLang="zh-CN" sz="2400" dirty="0">
                <a:solidFill>
                  <a:srgbClr val="99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4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走廊狭窄</a:t>
            </a:r>
            <a:r>
              <a:rPr lang="zh-CN" altLang="zh-CN" sz="2400" dirty="0">
                <a:solidFill>
                  <a:srgbClr val="FF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不奔跑</a:t>
            </a:r>
            <a:r>
              <a:rPr lang="zh-CN" altLang="zh-CN" sz="2400" dirty="0">
                <a:solidFill>
                  <a:srgbClr val="99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400" dirty="0">
                <a:solidFill>
                  <a:srgbClr val="99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altLang="zh-CN" sz="2400" dirty="0">
                <a:solidFill>
                  <a:srgbClr val="99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4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活动尽量到户外。 </a:t>
            </a:r>
          </a:p>
          <a:p>
            <a:pPr>
              <a:buFontTx/>
              <a:buNone/>
              <a:defRPr/>
            </a:pPr>
            <a:endParaRPr lang="zh-CN" altLang="zh-CN" dirty="0">
              <a:solidFill>
                <a:srgbClr val="0066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Tx/>
              <a:buNone/>
              <a:defRPr/>
            </a:pPr>
            <a:endParaRPr lang="zh-CN" altLang="en-US" b="1" i="1" dirty="0">
              <a:solidFill>
                <a:schemeClr val="tx1"/>
              </a:solidFill>
              <a:ea typeface="黑体" panose="02010609060101010101" pitchFamily="2" charset="-122"/>
            </a:endParaRPr>
          </a:p>
        </p:txBody>
      </p:sp>
      <p:sp>
        <p:nvSpPr>
          <p:cNvPr id="19462" name="TextBox 8"/>
          <p:cNvSpPr txBox="1">
            <a:spLocks noChangeArrowheads="1"/>
          </p:cNvSpPr>
          <p:nvPr/>
        </p:nvSpPr>
        <p:spPr bwMode="auto">
          <a:xfrm>
            <a:off x="8613778" y="3379788"/>
            <a:ext cx="2054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（不攀爬栏杆）</a:t>
            </a:r>
          </a:p>
        </p:txBody>
      </p:sp>
      <p:sp>
        <p:nvSpPr>
          <p:cNvPr id="19463" name="TextBox 9"/>
          <p:cNvSpPr txBox="1">
            <a:spLocks noChangeArrowheads="1"/>
          </p:cNvSpPr>
          <p:nvPr/>
        </p:nvSpPr>
        <p:spPr bwMode="auto">
          <a:xfrm>
            <a:off x="3814763" y="6315075"/>
            <a:ext cx="18145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（走廊不奔跑）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537325" y="563566"/>
            <a:ext cx="14160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9600">
                <a:solidFill>
                  <a:srgbClr val="FF0000"/>
                </a:solidFill>
              </a:rPr>
              <a:t>×</a:t>
            </a:r>
            <a:endParaRPr lang="zh-CN" altLang="en-US" sz="9600">
              <a:solidFill>
                <a:srgbClr val="FF0000"/>
              </a:solidFill>
            </a:endParaRPr>
          </a:p>
        </p:txBody>
      </p:sp>
      <p:sp>
        <p:nvSpPr>
          <p:cNvPr id="19465" name="TextBox 9"/>
          <p:cNvSpPr txBox="1">
            <a:spLocks noChangeArrowheads="1"/>
          </p:cNvSpPr>
          <p:nvPr/>
        </p:nvSpPr>
        <p:spPr bwMode="auto">
          <a:xfrm>
            <a:off x="2125663" y="892178"/>
            <a:ext cx="3667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40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4" descr="201111082318358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7"/>
          <p:cNvSpPr>
            <a:spLocks noChangeArrowheads="1"/>
          </p:cNvSpPr>
          <p:nvPr/>
        </p:nvSpPr>
        <p:spPr bwMode="auto">
          <a:xfrm>
            <a:off x="2147891" y="831853"/>
            <a:ext cx="8289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chemeClr val="accent1"/>
                </a:solidFill>
                <a:ea typeface="微软雅黑" pitchFamily="34" charset="-122"/>
              </a:rPr>
              <a:t>4</a:t>
            </a:r>
            <a:r>
              <a:rPr lang="zh-CN" altLang="en-US" sz="3600" dirty="0">
                <a:solidFill>
                  <a:schemeClr val="accent1"/>
                </a:solidFill>
                <a:ea typeface="微软雅黑" pitchFamily="34" charset="-122"/>
              </a:rPr>
              <a:t>、危险游戏不玩耍，课间安全靠大家。</a:t>
            </a:r>
          </a:p>
        </p:txBody>
      </p:sp>
      <p:sp>
        <p:nvSpPr>
          <p:cNvPr id="20484" name="矩形 5"/>
          <p:cNvSpPr>
            <a:spLocks noChangeArrowheads="1"/>
          </p:cNvSpPr>
          <p:nvPr/>
        </p:nvSpPr>
        <p:spPr bwMode="auto">
          <a:xfrm>
            <a:off x="4838703" y="2909888"/>
            <a:ext cx="1414463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9600">
                <a:solidFill>
                  <a:srgbClr val="FF0000"/>
                </a:solidFill>
              </a:rPr>
              <a:t>×</a:t>
            </a:r>
            <a:endParaRPr lang="zh-CN" altLang="en-US" sz="9600">
              <a:solidFill>
                <a:srgbClr val="FF0000"/>
              </a:solidFill>
            </a:endParaRPr>
          </a:p>
        </p:txBody>
      </p:sp>
      <p:pic>
        <p:nvPicPr>
          <p:cNvPr id="20485" name="图片 4" descr="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7325" y="1903413"/>
            <a:ext cx="5340350" cy="409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图片 5" descr="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2950" y="2668588"/>
            <a:ext cx="4845050" cy="418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712075" y="2954341"/>
            <a:ext cx="14160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9600">
                <a:solidFill>
                  <a:srgbClr val="FF0000"/>
                </a:solidFill>
              </a:rPr>
              <a:t>×</a:t>
            </a:r>
            <a:endParaRPr lang="zh-CN" altLang="en-US" sz="960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711575" y="2773366"/>
            <a:ext cx="14160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9600">
                <a:solidFill>
                  <a:srgbClr val="FF0000"/>
                </a:solidFill>
              </a:rPr>
              <a:t>×</a:t>
            </a:r>
            <a:endParaRPr lang="zh-CN" altLang="en-US" sz="96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4" descr="318766-130612235912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图片 6" descr="交流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2766" y="606425"/>
            <a:ext cx="2846387" cy="160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5461000" y="1687513"/>
            <a:ext cx="396875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4000">
                <a:latin typeface="微软雅黑" pitchFamily="34" charset="-122"/>
                <a:ea typeface="微软雅黑" pitchFamily="34" charset="-122"/>
              </a:rPr>
              <a:t>判断下列小朋友的做法对不对呢？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2" descr="2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2588" y="1774825"/>
            <a:ext cx="4106862" cy="307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图片 4" descr="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0728" y="1090616"/>
            <a:ext cx="4727575" cy="308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AutoShape 7"/>
          <p:cNvSpPr>
            <a:spLocks noChangeArrowheads="1"/>
          </p:cNvSpPr>
          <p:nvPr/>
        </p:nvSpPr>
        <p:spPr bwMode="auto">
          <a:xfrm>
            <a:off x="2751141" y="5324475"/>
            <a:ext cx="2333625" cy="5921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3" name="TextBox 3"/>
          <p:cNvSpPr txBox="1">
            <a:spLocks noChangeArrowheads="1"/>
          </p:cNvSpPr>
          <p:nvPr/>
        </p:nvSpPr>
        <p:spPr bwMode="auto">
          <a:xfrm>
            <a:off x="2879725" y="5395913"/>
            <a:ext cx="3549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丁丁乱扔沙包</a:t>
            </a:r>
          </a:p>
        </p:txBody>
      </p:sp>
      <p:sp>
        <p:nvSpPr>
          <p:cNvPr id="22534" name="AutoShape 8"/>
          <p:cNvSpPr>
            <a:spLocks noChangeArrowheads="1"/>
          </p:cNvSpPr>
          <p:nvPr/>
        </p:nvSpPr>
        <p:spPr bwMode="auto">
          <a:xfrm>
            <a:off x="6913563" y="4506913"/>
            <a:ext cx="2571750" cy="774700"/>
          </a:xfrm>
          <a:prstGeom prst="flowChartAlternate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5" name="TextBox 5"/>
          <p:cNvSpPr txBox="1">
            <a:spLocks noChangeArrowheads="1"/>
          </p:cNvSpPr>
          <p:nvPr/>
        </p:nvSpPr>
        <p:spPr bwMode="auto">
          <a:xfrm>
            <a:off x="6838950" y="4572003"/>
            <a:ext cx="44211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24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匆匆忙忙回教室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7712075" y="2954341"/>
            <a:ext cx="14160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9600">
                <a:solidFill>
                  <a:srgbClr val="FF0000"/>
                </a:solidFill>
              </a:rPr>
              <a:t>×</a:t>
            </a:r>
            <a:endParaRPr lang="zh-CN" altLang="en-US" sz="960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281363" y="1912938"/>
            <a:ext cx="141605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9600" dirty="0">
                <a:solidFill>
                  <a:srgbClr val="FF0000"/>
                </a:solidFill>
              </a:rPr>
              <a:t>×</a:t>
            </a:r>
            <a:endParaRPr lang="zh-CN" altLang="en-US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2" descr="图片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752475"/>
            <a:ext cx="9144000" cy="495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Box 1"/>
          <p:cNvSpPr txBox="1">
            <a:spLocks noChangeArrowheads="1"/>
          </p:cNvSpPr>
          <p:nvPr/>
        </p:nvSpPr>
        <p:spPr bwMode="auto">
          <a:xfrm>
            <a:off x="3224213" y="3592513"/>
            <a:ext cx="61960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r>
              <a:rPr lang="zh-CN" altLang="en-US" sz="4800" b="1" dirty="0">
                <a:latin typeface="微软雅黑" pitchFamily="34" charset="-122"/>
                <a:ea typeface="微软雅黑" pitchFamily="34" charset="-122"/>
              </a:rPr>
              <a:t>二、课间去室外玩耍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4" descr="4cbc5f9c0bc929be3e280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 Box 21"/>
          <p:cNvSpPr txBox="1">
            <a:spLocks noChangeArrowheads="1"/>
          </p:cNvSpPr>
          <p:nvPr/>
        </p:nvSpPr>
        <p:spPr bwMode="auto">
          <a:xfrm>
            <a:off x="2125666" y="4699000"/>
            <a:ext cx="81121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99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课间十分钟，大家可以到室外散步、做操、跳绳、远望、呼吸新鲜空气</a:t>
            </a:r>
            <a:r>
              <a:rPr lang="zh-CN" altLang="zh-CN" sz="3200" dirty="0">
                <a:solidFill>
                  <a:srgbClr val="009900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……</a:t>
            </a:r>
            <a:endParaRPr lang="zh-CN" altLang="zh-CN" sz="3200" dirty="0">
              <a:solidFill>
                <a:srgbClr val="0099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pull dir="l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1" descr="6K++6Ze05rS75Yqo_Tdfjq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381000"/>
            <a:ext cx="9144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图片 3" descr="9240276_131718574128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6016" y="419103"/>
            <a:ext cx="2225675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05113" y="817566"/>
            <a:ext cx="1333500" cy="585787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跳绳</a:t>
            </a:r>
          </a:p>
        </p:txBody>
      </p:sp>
    </p:spTree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1" descr="xin_2331008270935859401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图片 3" descr="9240276_131718574128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2941" y="193678"/>
            <a:ext cx="2225675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14516" y="579441"/>
            <a:ext cx="2130425" cy="585787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踢毽子</a:t>
            </a:r>
          </a:p>
        </p:txBody>
      </p:sp>
    </p:spTree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1" descr="11356260_8576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图片 6" descr="9240276_131718574128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3" y="3"/>
            <a:ext cx="2225675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xtBox 7"/>
          <p:cNvSpPr txBox="1">
            <a:spLocks noChangeArrowheads="1"/>
          </p:cNvSpPr>
          <p:nvPr/>
        </p:nvSpPr>
        <p:spPr bwMode="auto">
          <a:xfrm>
            <a:off x="1993900" y="376241"/>
            <a:ext cx="173513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微软雅黑" pitchFamily="34" charset="-122"/>
                <a:ea typeface="微软雅黑" pitchFamily="34" charset="-122"/>
              </a:rPr>
              <a:t>玩空竹</a:t>
            </a:r>
          </a:p>
        </p:txBody>
      </p:sp>
    </p:spTree>
  </p:cSld>
  <p:clrMapOvr>
    <a:masterClrMapping/>
  </p:clrMapOvr>
  <p:transition>
    <p:wipe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4" descr="QQ截图201508181653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矩形 3"/>
          <p:cNvSpPr>
            <a:spLocks noChangeArrowheads="1"/>
          </p:cNvSpPr>
          <p:nvPr/>
        </p:nvSpPr>
        <p:spPr bwMode="auto">
          <a:xfrm>
            <a:off x="1879600" y="1231900"/>
            <a:ext cx="6421438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</a:t>
            </a:r>
            <a:r>
              <a:rPr lang="en-US" altLang="zh-CN" sz="3200" i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 </a:t>
            </a:r>
            <a:r>
              <a:rPr lang="zh-CN" altLang="en-US" sz="3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遵守课间安全守则，做一个讲文明、懂安全的小学生；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</a:t>
            </a:r>
            <a:r>
              <a:rPr lang="en-US" altLang="zh-CN" sz="3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 </a:t>
            </a:r>
            <a:r>
              <a:rPr lang="zh-CN" altLang="en-US" sz="3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课间玩耍时不追打、不在走廊奔跑、不攀爬等。</a:t>
            </a:r>
          </a:p>
        </p:txBody>
      </p:sp>
      <p:sp>
        <p:nvSpPr>
          <p:cNvPr id="10244" name="TextBox 6"/>
          <p:cNvSpPr txBox="1">
            <a:spLocks noChangeArrowheads="1"/>
          </p:cNvSpPr>
          <p:nvPr/>
        </p:nvSpPr>
        <p:spPr bwMode="auto">
          <a:xfrm>
            <a:off x="2159003" y="549275"/>
            <a:ext cx="16557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r>
              <a:rPr lang="zh-CN" altLang="en-US" sz="2800" dirty="0"/>
              <a:t>学习目标</a:t>
            </a:r>
          </a:p>
        </p:txBody>
      </p:sp>
    </p:spTree>
  </p:cSld>
  <p:clrMapOvr>
    <a:masterClrMapping/>
  </p:clrMapOvr>
  <p:transition spd="med">
    <p:zo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1-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3"/>
            <a:ext cx="9144000" cy="633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矩形 4"/>
          <p:cNvSpPr>
            <a:spLocks noChangeArrowheads="1"/>
          </p:cNvSpPr>
          <p:nvPr/>
        </p:nvSpPr>
        <p:spPr bwMode="auto">
          <a:xfrm>
            <a:off x="2725738" y="2457453"/>
            <a:ext cx="6096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chemeClr val="accent1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endParaRPr lang="zh-CN" altLang="en-US" sz="2000" b="1" i="1">
              <a:solidFill>
                <a:srgbClr val="FF00FF"/>
              </a:solidFill>
            </a:endParaRPr>
          </a:p>
        </p:txBody>
      </p:sp>
      <p:sp>
        <p:nvSpPr>
          <p:cNvPr id="15365" name="Rectangle 7"/>
          <p:cNvSpPr>
            <a:spLocks noChangeArrowheads="1"/>
          </p:cNvSpPr>
          <p:nvPr/>
        </p:nvSpPr>
        <p:spPr bwMode="auto">
          <a:xfrm>
            <a:off x="1524000" y="0"/>
            <a:ext cx="9144000" cy="12001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zh-CN" sz="2400" dirty="0">
                <a:solidFill>
                  <a:schemeClr val="folHlink"/>
                </a:solidFill>
                <a:ea typeface="微软雅黑" panose="020B0503020204020204" pitchFamily="34" charset="-122"/>
              </a:rPr>
              <a:t>课间休息时要尽量到室外活动一下，但是</a:t>
            </a:r>
            <a:r>
              <a:rPr lang="zh-CN" altLang="zh-CN" sz="2400" dirty="0">
                <a:solidFill>
                  <a:srgbClr val="FF0000"/>
                </a:solidFill>
                <a:ea typeface="微软雅黑" panose="020B0503020204020204" pitchFamily="34" charset="-122"/>
              </a:rPr>
              <a:t>不要到离教室太远</a:t>
            </a:r>
            <a:r>
              <a:rPr lang="zh-CN" altLang="en-US" sz="2400" dirty="0">
                <a:solidFill>
                  <a:srgbClr val="FF0000"/>
                </a:solidFill>
                <a:ea typeface="微软雅黑" panose="020B0503020204020204" pitchFamily="34" charset="-122"/>
              </a:rPr>
              <a:t>的地方</a:t>
            </a:r>
            <a:r>
              <a:rPr lang="zh-CN" altLang="zh-CN" sz="2400" dirty="0">
                <a:solidFill>
                  <a:schemeClr val="folHlink"/>
                </a:solidFill>
                <a:ea typeface="微软雅黑" panose="020B0503020204020204" pitchFamily="34" charset="-122"/>
              </a:rPr>
              <a:t>，以免上课铃响时来不及回到教室上课。</a:t>
            </a:r>
            <a:endParaRPr lang="zh-CN" altLang="en-US" sz="2400" dirty="0">
              <a:solidFill>
                <a:schemeClr val="folHlink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wedg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5" descr="4cbb47382511cf0c58a40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3" y="0"/>
            <a:ext cx="89931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ext Box 15"/>
          <p:cNvSpPr txBox="1">
            <a:spLocks noChangeArrowheads="1"/>
          </p:cNvSpPr>
          <p:nvPr/>
        </p:nvSpPr>
        <p:spPr bwMode="auto">
          <a:xfrm>
            <a:off x="4794253" y="2362200"/>
            <a:ext cx="50450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课间休息能消除大脑、眼睛和身体的疲劳，使人头脑清醒，精力旺盛地上好下一堂课。</a:t>
            </a:r>
          </a:p>
        </p:txBody>
      </p:sp>
    </p:spTree>
  </p:cSld>
  <p:clrMapOvr>
    <a:masterClrMapping/>
  </p:clrMapOvr>
  <p:transition spd="med">
    <p:pull dir="l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5" descr="318766-130612235912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6" descr="452130689782049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9938" y="4427541"/>
            <a:ext cx="3179762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图片 10" descr="交流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4216" y="635003"/>
            <a:ext cx="2846387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TextBox 6"/>
          <p:cNvSpPr txBox="1">
            <a:spLocks noChangeArrowheads="1"/>
          </p:cNvSpPr>
          <p:nvPr/>
        </p:nvSpPr>
        <p:spPr bwMode="auto">
          <a:xfrm>
            <a:off x="5429250" y="1614491"/>
            <a:ext cx="4173538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4000" dirty="0">
                <a:latin typeface="微软雅黑" pitchFamily="34" charset="-122"/>
                <a:ea typeface="微软雅黑" pitchFamily="34" charset="-122"/>
              </a:rPr>
              <a:t>说说你喜欢的课间活动是什么呢？</a:t>
            </a:r>
          </a:p>
        </p:txBody>
      </p:sp>
    </p:spTree>
  </p:cSld>
  <p:clrMapOvr>
    <a:masterClrMapping/>
  </p:clrMapOvr>
  <p:transition spd="med">
    <p:wedg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图片 4" descr="4cbb47382511cf0c58a40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 Box 16"/>
          <p:cNvSpPr txBox="1">
            <a:spLocks noChangeArrowheads="1"/>
          </p:cNvSpPr>
          <p:nvPr/>
        </p:nvSpPr>
        <p:spPr bwMode="auto">
          <a:xfrm>
            <a:off x="4367263" y="2546149"/>
            <a:ext cx="6123319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哦,十分钟 ,听那“叮铃铃”的下课铃声送来十分钟， </a:t>
            </a:r>
            <a:endParaRPr lang="en-US" altLang="zh-CN" sz="2000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来吧，来吧，来吧，大家都来轻松轻松， </a:t>
            </a:r>
            <a:endParaRPr lang="en-US" altLang="zh-CN" sz="2000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让我们那疲劳的眼睛看一看蓝天， </a:t>
            </a:r>
            <a:endParaRPr lang="en-US" altLang="zh-CN" sz="2000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让紧张的大脑吹进清风 。</a:t>
            </a:r>
            <a:endParaRPr lang="en-US" altLang="zh-CN" sz="2000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哦，你好，你好十分钟！</a:t>
            </a:r>
            <a:endParaRPr lang="en-US" altLang="zh-CN" sz="2000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哦</a:t>
            </a:r>
            <a:r>
              <a:rPr lang="zh-CN" altLang="en-US" sz="2000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，欢迎，欢迎十分钟！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30966" y="603253"/>
            <a:ext cx="1419225" cy="4619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课间儿歌</a:t>
            </a:r>
          </a:p>
        </p:txBody>
      </p:sp>
    </p:spTree>
  </p:cSld>
  <p:clrMapOvr>
    <a:masterClrMapping/>
  </p:clrMapOvr>
  <p:transition>
    <p:wipe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3" descr="465952326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593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extBox 3"/>
          <p:cNvSpPr txBox="1">
            <a:spLocks noChangeArrowheads="1"/>
          </p:cNvSpPr>
          <p:nvPr/>
        </p:nvSpPr>
        <p:spPr bwMode="auto">
          <a:xfrm>
            <a:off x="5095875" y="1285875"/>
            <a:ext cx="4979988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dirty="0">
                <a:latin typeface="微软雅黑" pitchFamily="34" charset="-122"/>
                <a:ea typeface="微软雅黑" pitchFamily="34" charset="-122"/>
              </a:rPr>
              <a:t>经过本节课的学习，你了解到课间玩耍时应该注意哪些地方了吗？</a:t>
            </a:r>
          </a:p>
        </p:txBody>
      </p:sp>
    </p:spTree>
  </p:cSld>
  <p:clrMapOvr>
    <a:masterClrMapping/>
  </p:clrMapOvr>
  <p:transition>
    <p:wedg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687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8" descr="QQ截图201507281008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矩形 5"/>
          <p:cNvSpPr>
            <a:spLocks noChangeArrowheads="1"/>
          </p:cNvSpPr>
          <p:nvPr/>
        </p:nvSpPr>
        <p:spPr bwMode="auto">
          <a:xfrm>
            <a:off x="1825625" y="1979616"/>
            <a:ext cx="4572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endParaRPr lang="zh-CN" altLang="en-US" sz="2800">
              <a:solidFill>
                <a:srgbClr val="0066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268" name="Rectangle 8"/>
          <p:cNvSpPr>
            <a:spLocks noChangeArrowheads="1"/>
          </p:cNvSpPr>
          <p:nvPr/>
        </p:nvSpPr>
        <p:spPr bwMode="auto">
          <a:xfrm>
            <a:off x="1524000" y="1147763"/>
            <a:ext cx="9144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下课的时候，同学们有的在聊天，有的跑去操场游戏，可热闹了。</a:t>
            </a:r>
            <a:r>
              <a:rPr lang="zh-CN" altLang="en-US" sz="3200" b="1" i="1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pic>
        <p:nvPicPr>
          <p:cNvPr id="11269" name="Picture 9" descr="1-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3022600"/>
            <a:ext cx="5067300" cy="383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剪去对角的矩形 7"/>
          <p:cNvSpPr/>
          <p:nvPr/>
        </p:nvSpPr>
        <p:spPr bwMode="auto">
          <a:xfrm>
            <a:off x="1868491" y="452438"/>
            <a:ext cx="1538287" cy="450850"/>
          </a:xfrm>
          <a:prstGeom prst="snip2Diag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Tx/>
              <a:buNone/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安全小故事</a:t>
            </a:r>
          </a:p>
        </p:txBody>
      </p:sp>
      <p:pic>
        <p:nvPicPr>
          <p:cNvPr id="11271" name="图片 8" descr="201211211514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8228" y="3011488"/>
            <a:ext cx="4549775" cy="384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1524000" y="5302253"/>
            <a:ext cx="9144000" cy="161582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2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突然，听见“啊”地一声响，大家抬起头一看，原来是小胖和亮亮撞到了一起，一个捂着额头，一个摸着下巴，痛得两人眼泪哗哗地掉下来。 原来，小胖和同学欣欣追打，正好撞上从教室跑出来的亮亮。</a:t>
            </a:r>
            <a:r>
              <a:rPr lang="zh-CN" altLang="en-US" sz="2200" b="1" i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353887" y="337351"/>
            <a:ext cx="18643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4" descr="318766-130612235912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矩形 6"/>
          <p:cNvSpPr>
            <a:spLocks noChangeArrowheads="1"/>
          </p:cNvSpPr>
          <p:nvPr/>
        </p:nvSpPr>
        <p:spPr bwMode="auto">
          <a:xfrm>
            <a:off x="1952625" y="1174753"/>
            <a:ext cx="4572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</a:p>
        </p:txBody>
      </p:sp>
      <p:sp>
        <p:nvSpPr>
          <p:cNvPr id="13316" name="Rectangle 7"/>
          <p:cNvSpPr>
            <a:spLocks noChangeArrowheads="1"/>
          </p:cNvSpPr>
          <p:nvPr/>
        </p:nvSpPr>
        <p:spPr bwMode="auto">
          <a:xfrm>
            <a:off x="5321300" y="1517653"/>
            <a:ext cx="42608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小胖和亮亮为什么会撞在一起呢？他们三个人做得对不对呢？</a:t>
            </a:r>
            <a:r>
              <a:rPr lang="zh-CN" altLang="en-US" sz="3200" i="1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pic>
        <p:nvPicPr>
          <p:cNvPr id="13317" name="图片 6" descr="交流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2846388" cy="160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图片 7" descr="12056488_132700682142_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7241" y="4357688"/>
            <a:ext cx="2700337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2" descr="图片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Box 1"/>
          <p:cNvSpPr txBox="1">
            <a:spLocks noChangeArrowheads="1"/>
          </p:cNvSpPr>
          <p:nvPr/>
        </p:nvSpPr>
        <p:spPr bwMode="auto">
          <a:xfrm>
            <a:off x="2363788" y="1925641"/>
            <a:ext cx="71310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4400">
                <a:latin typeface="微软雅黑" pitchFamily="34" charset="-122"/>
                <a:ea typeface="微软雅黑" pitchFamily="34" charset="-122"/>
              </a:rPr>
              <a:t>我们一起来学习一下课间应该注意哪些安全问题吧</a:t>
            </a:r>
            <a:r>
              <a:rPr lang="en-US" altLang="zh-CN" sz="4400">
                <a:latin typeface="微软雅黑" pitchFamily="34" charset="-122"/>
                <a:ea typeface="微软雅黑" pitchFamily="34" charset="-122"/>
              </a:rPr>
              <a:t>~</a:t>
            </a:r>
            <a:endParaRPr lang="zh-CN" altLang="en-US" sz="44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2" descr="图片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752475"/>
            <a:ext cx="9144000" cy="495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Box 1"/>
          <p:cNvSpPr txBox="1">
            <a:spLocks noChangeArrowheads="1"/>
          </p:cNvSpPr>
          <p:nvPr/>
        </p:nvSpPr>
        <p:spPr bwMode="auto">
          <a:xfrm>
            <a:off x="2944813" y="3571875"/>
            <a:ext cx="67881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r>
              <a:rPr lang="zh-CN" altLang="en-US" sz="4800" b="1" dirty="0">
                <a:latin typeface="微软雅黑" pitchFamily="34" charset="-122"/>
                <a:ea typeface="微软雅黑" pitchFamily="34" charset="-122"/>
              </a:rPr>
              <a:t>一、课间玩耍注意安全</a:t>
            </a:r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3" descr="201309251724380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5357816"/>
            <a:ext cx="9144000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图片 7" descr="7968+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537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 Box 7"/>
          <p:cNvSpPr txBox="1">
            <a:spLocks noChangeArrowheads="1"/>
          </p:cNvSpPr>
          <p:nvPr/>
        </p:nvSpPr>
        <p:spPr bwMode="auto">
          <a:xfrm>
            <a:off x="4449766" y="731841"/>
            <a:ext cx="59594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dirty="0">
                <a:latin typeface="微软雅黑" pitchFamily="34" charset="-122"/>
                <a:ea typeface="微软雅黑" pitchFamily="34" charset="-122"/>
              </a:rPr>
              <a:t>叮铃铃，下课啦！为了避免发生意外，同学们课间玩耍时要注意安全哦</a:t>
            </a:r>
            <a:r>
              <a:rPr lang="zh-CN" altLang="en-US" sz="3200" b="1" i="1" dirty="0">
                <a:latin typeface="微软雅黑" pitchFamily="34" charset="-122"/>
                <a:ea typeface="微软雅黑" pitchFamily="34" charset="-122"/>
              </a:rPr>
              <a:t>！</a:t>
            </a:r>
          </a:p>
        </p:txBody>
      </p:sp>
    </p:spTree>
  </p:cSld>
  <p:clrMapOvr>
    <a:masterClrMapping/>
  </p:clrMapOvr>
  <p:transition spd="med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7" descr="20111108231835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2212975" y="361950"/>
            <a:ext cx="78422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600" dirty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3600" dirty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、下课铃响</a:t>
            </a:r>
            <a:r>
              <a:rPr lang="zh-CN" altLang="en-US" sz="3600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</a:rPr>
              <a:t>不匆忙</a:t>
            </a:r>
            <a:r>
              <a:rPr lang="zh-CN" altLang="en-US" sz="3600" dirty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，慢步有序向外走。</a:t>
            </a:r>
          </a:p>
        </p:txBody>
      </p:sp>
      <p:pic>
        <p:nvPicPr>
          <p:cNvPr id="17412" name="图片 3" descr="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3328" y="1308103"/>
            <a:ext cx="5688013" cy="469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3986213" y="6078538"/>
            <a:ext cx="3143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（慢步有序地出教室）</a:t>
            </a:r>
          </a:p>
        </p:txBody>
      </p:sp>
    </p:spTree>
  </p:cSld>
  <p:clrMapOvr>
    <a:masterClrMapping/>
  </p:clrMapOvr>
  <p:transition spd="med">
    <p:wipe dir="r"/>
  </p:transition>
</p:sld>
</file>

<file path=ppt/theme/theme1.xml><?xml version="1.0" encoding="utf-8"?>
<a:theme xmlns:a="http://schemas.openxmlformats.org/drawingml/2006/main" name="主题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演示设计">
      <a:majorFont>
        <a:latin typeface="Arial"/>
        <a:ea typeface="华文细黑"/>
        <a:cs typeface=""/>
      </a:majorFont>
      <a:minorFont>
        <a:latin typeface="Arial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4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906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4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9060101010101" pitchFamily="2" charset="-122"/>
          </a:defRPr>
        </a:defPPr>
      </a:lstStyle>
    </a:lnDef>
  </a:objectDefaults>
  <a:extraClrSchemeLst>
    <a:extraClrScheme>
      <a:clrScheme name="演示设计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演示设计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演示设计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演示设计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演示设计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演示设计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设计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设计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设计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设计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设计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设计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设计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演示设计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演示设计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演示设计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主题2" id="{8A5ED9E5-9E28-4CEB-9EDE-12DB3B502C13}" vid="{B6F34FC1-C911-41AC-BD5C-0AE3B8832C9F}"/>
    </a:ext>
  </a:extLst>
</a:theme>
</file>

<file path=ppt/theme/theme2.xml><?xml version="1.0" encoding="utf-8"?>
<a:theme xmlns:a="http://schemas.openxmlformats.org/drawingml/2006/main" name="1_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Pages>0</Pages>
  <Words>563</Words>
  <Characters>0</Characters>
  <Application>Microsoft Office PowerPoint</Application>
  <PresentationFormat>宽屏</PresentationFormat>
  <Lines>0</Lines>
  <Paragraphs>65</Paragraphs>
  <Slides>25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Adobe 黑体 Std R</vt:lpstr>
      <vt:lpstr>Meiryo</vt:lpstr>
      <vt:lpstr>MS UI Gothic</vt:lpstr>
      <vt:lpstr>黑体</vt:lpstr>
      <vt:lpstr>华文细黑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主题2</vt:lpstr>
      <vt:lpstr>1_第一PPT模板网-WWW.1PPT.COM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</cp:revision>
  <dcterms:created xsi:type="dcterms:W3CDTF">2008-05-06T01:42:58Z</dcterms:created>
  <dcterms:modified xsi:type="dcterms:W3CDTF">2022-02-28T12:54:15Z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2052-10.1.0.5867</vt:lpwstr>
  </property>
</Properties>
</file>