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3"/>
  </p:notesMasterIdLst>
  <p:sldIdLst>
    <p:sldId id="369" r:id="rId3"/>
    <p:sldId id="371" r:id="rId4"/>
    <p:sldId id="372" r:id="rId5"/>
    <p:sldId id="373" r:id="rId6"/>
    <p:sldId id="377" r:id="rId7"/>
    <p:sldId id="378" r:id="rId8"/>
    <p:sldId id="379" r:id="rId9"/>
    <p:sldId id="380" r:id="rId10"/>
    <p:sldId id="381" r:id="rId11"/>
    <p:sldId id="382" r:id="rId12"/>
    <p:sldId id="374" r:id="rId13"/>
    <p:sldId id="383" r:id="rId14"/>
    <p:sldId id="375" r:id="rId15"/>
    <p:sldId id="384" r:id="rId16"/>
    <p:sldId id="385" r:id="rId17"/>
    <p:sldId id="386" r:id="rId18"/>
    <p:sldId id="376" r:id="rId19"/>
    <p:sldId id="388" r:id="rId20"/>
    <p:sldId id="370" r:id="rId21"/>
    <p:sldId id="389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gun Vagun" initials="VV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E5F7"/>
    <a:srgbClr val="1BA9DB"/>
    <a:srgbClr val="EFFAFC"/>
    <a:srgbClr val="B7E6F6"/>
    <a:srgbClr val="3347AE"/>
    <a:srgbClr val="3FC8CE"/>
    <a:srgbClr val="2E75B6"/>
    <a:srgbClr val="4DB6CB"/>
    <a:srgbClr val="288FA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84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9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9B2D21-8B5F-F145-AE0E-72270887DA9C}" type="doc">
      <dgm:prSet loTypeId="urn:microsoft.com/office/officeart/2005/8/layout/hList6" loCatId="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zh-CN" altLang="en-US"/>
        </a:p>
      </dgm:t>
    </dgm:pt>
    <dgm:pt modelId="{2642C6DA-BC66-AD42-9D57-8A9880467C73}">
      <dgm:prSet phldrT="[文本]" custT="1"/>
      <dgm:spPr/>
      <dgm:t>
        <a:bodyPr/>
        <a:lstStyle/>
        <a:p>
          <a:pPr algn="l">
            <a:buFont typeface="+mj-lt"/>
            <a:buAutoNum type="arabicPeriod"/>
          </a:pPr>
          <a:r>
            <a:rPr lang="zh-CN" altLang="en-US" sz="1800" dirty="0">
              <a:latin typeface="+mn-lt"/>
              <a:ea typeface="+mn-ea"/>
              <a:cs typeface="+mn-ea"/>
              <a:sym typeface="+mn-lt"/>
            </a:rPr>
            <a:t>颅脑</a:t>
          </a:r>
          <a:endParaRPr lang="en-US" altLang="zh-CN" sz="1800" dirty="0">
            <a:latin typeface="+mn-lt"/>
            <a:ea typeface="+mn-ea"/>
            <a:cs typeface="+mn-ea"/>
            <a:sym typeface="+mn-lt"/>
          </a:endParaRPr>
        </a:p>
        <a:p>
          <a:pPr algn="l">
            <a:buFont typeface="+mj-lt"/>
            <a:buAutoNum type="arabicPeriod"/>
          </a:pPr>
          <a:r>
            <a:rPr lang="en-US" altLang="zh-CN" sz="1800" dirty="0">
              <a:latin typeface="+mn-lt"/>
              <a:ea typeface="+mn-ea"/>
              <a:cs typeface="+mn-ea"/>
              <a:sym typeface="+mn-lt"/>
            </a:rPr>
            <a:t>CT</a:t>
          </a:r>
          <a:endParaRPr lang="zh-CN" altLang="en-US" sz="1800" dirty="0">
            <a:latin typeface="+mn-lt"/>
            <a:ea typeface="+mn-ea"/>
            <a:cs typeface="+mn-ea"/>
            <a:sym typeface="+mn-lt"/>
          </a:endParaRPr>
        </a:p>
      </dgm:t>
    </dgm:pt>
    <dgm:pt modelId="{A0E5F97A-10CA-904A-BCFB-B8BC7660BCAC}" type="parTrans" cxnId="{24B160D4-A518-F04E-A287-B91473F584A4}">
      <dgm:prSet/>
      <dgm:spPr/>
      <dgm:t>
        <a:bodyPr/>
        <a:lstStyle/>
        <a:p>
          <a:pPr algn="l"/>
          <a:endParaRPr lang="zh-CN" altLang="en-US" sz="1800">
            <a:solidFill>
              <a:schemeClr val="tx1">
                <a:lumMod val="75000"/>
                <a:lumOff val="25000"/>
              </a:schemeClr>
            </a:solidFill>
            <a:latin typeface="+mn-ea"/>
            <a:ea typeface="+mn-ea"/>
          </a:endParaRPr>
        </a:p>
      </dgm:t>
    </dgm:pt>
    <dgm:pt modelId="{A658CCD1-2207-CB44-8357-E1664FE2F150}" type="sibTrans" cxnId="{24B160D4-A518-F04E-A287-B91473F584A4}">
      <dgm:prSet/>
      <dgm:spPr/>
      <dgm:t>
        <a:bodyPr/>
        <a:lstStyle/>
        <a:p>
          <a:pPr algn="l"/>
          <a:endParaRPr lang="zh-CN" altLang="en-US" sz="1800">
            <a:solidFill>
              <a:schemeClr val="tx1">
                <a:lumMod val="75000"/>
                <a:lumOff val="25000"/>
              </a:schemeClr>
            </a:solidFill>
            <a:latin typeface="+mn-ea"/>
            <a:ea typeface="+mn-ea"/>
          </a:endParaRPr>
        </a:p>
      </dgm:t>
    </dgm:pt>
    <dgm:pt modelId="{7B2A3840-0ACD-C443-828D-C5450C55794B}">
      <dgm:prSet custT="1"/>
      <dgm:spPr/>
      <dgm:t>
        <a:bodyPr/>
        <a:lstStyle/>
        <a:p>
          <a:pPr algn="l"/>
          <a:r>
            <a:rPr lang="zh-CN" altLang="en-US" sz="1800">
              <a:latin typeface="+mn-lt"/>
              <a:ea typeface="+mn-ea"/>
              <a:cs typeface="+mn-ea"/>
              <a:sym typeface="+mn-lt"/>
            </a:rPr>
            <a:t>心电图、心脏彩超（经胸腔、经食道）</a:t>
          </a:r>
          <a:endParaRPr lang="zh-CN" altLang="en-US" sz="1800" dirty="0">
            <a:latin typeface="+mn-lt"/>
            <a:ea typeface="+mn-ea"/>
            <a:cs typeface="+mn-ea"/>
            <a:sym typeface="+mn-lt"/>
          </a:endParaRPr>
        </a:p>
      </dgm:t>
    </dgm:pt>
    <dgm:pt modelId="{F08F0C66-9392-3247-A7BF-59DCDAD7C9DA}" type="parTrans" cxnId="{E106317E-4EAD-CD45-94E8-BA244B3CEF84}">
      <dgm:prSet/>
      <dgm:spPr/>
      <dgm:t>
        <a:bodyPr/>
        <a:lstStyle/>
        <a:p>
          <a:pPr algn="l"/>
          <a:endParaRPr lang="zh-CN" altLang="en-US" sz="1800">
            <a:solidFill>
              <a:schemeClr val="tx1">
                <a:lumMod val="75000"/>
                <a:lumOff val="25000"/>
              </a:schemeClr>
            </a:solidFill>
            <a:latin typeface="+mn-ea"/>
            <a:ea typeface="+mn-ea"/>
          </a:endParaRPr>
        </a:p>
      </dgm:t>
    </dgm:pt>
    <dgm:pt modelId="{BC7A913D-6B79-A84C-8978-0C542971FE51}" type="sibTrans" cxnId="{E106317E-4EAD-CD45-94E8-BA244B3CEF84}">
      <dgm:prSet/>
      <dgm:spPr/>
      <dgm:t>
        <a:bodyPr/>
        <a:lstStyle/>
        <a:p>
          <a:pPr algn="l"/>
          <a:endParaRPr lang="zh-CN" altLang="en-US" sz="1800">
            <a:solidFill>
              <a:schemeClr val="tx1">
                <a:lumMod val="75000"/>
                <a:lumOff val="25000"/>
              </a:schemeClr>
            </a:solidFill>
            <a:latin typeface="+mn-ea"/>
            <a:ea typeface="+mn-ea"/>
          </a:endParaRPr>
        </a:p>
      </dgm:t>
    </dgm:pt>
    <dgm:pt modelId="{5F5FBB72-2B09-CF48-BE2A-F2027C0E1A36}">
      <dgm:prSet custT="1"/>
      <dgm:spPr/>
      <dgm:t>
        <a:bodyPr/>
        <a:lstStyle/>
        <a:p>
          <a:pPr algn="l"/>
          <a:r>
            <a:rPr lang="zh-CN" altLang="en-US" sz="1800">
              <a:latin typeface="+mn-lt"/>
              <a:ea typeface="+mn-ea"/>
              <a:cs typeface="+mn-ea"/>
              <a:sym typeface="+mn-lt"/>
            </a:rPr>
            <a:t>颈部</a:t>
          </a:r>
          <a:endParaRPr lang="en-US" altLang="zh-CN" sz="1800">
            <a:latin typeface="+mn-lt"/>
            <a:ea typeface="+mn-ea"/>
            <a:cs typeface="+mn-ea"/>
            <a:sym typeface="+mn-lt"/>
          </a:endParaRPr>
        </a:p>
        <a:p>
          <a:pPr algn="l"/>
          <a:r>
            <a:rPr lang="zh-CN" altLang="en-US" sz="1800">
              <a:latin typeface="+mn-lt"/>
              <a:ea typeface="+mn-ea"/>
              <a:cs typeface="+mn-ea"/>
              <a:sym typeface="+mn-lt"/>
            </a:rPr>
            <a:t>血管</a:t>
          </a:r>
          <a:endParaRPr lang="en-US" altLang="zh-CN" sz="1800">
            <a:latin typeface="+mn-lt"/>
            <a:ea typeface="+mn-ea"/>
            <a:cs typeface="+mn-ea"/>
            <a:sym typeface="+mn-lt"/>
          </a:endParaRPr>
        </a:p>
        <a:p>
          <a:pPr algn="l"/>
          <a:r>
            <a:rPr lang="zh-CN" altLang="en-US" sz="1800">
              <a:latin typeface="+mn-lt"/>
              <a:ea typeface="+mn-ea"/>
              <a:cs typeface="+mn-ea"/>
              <a:sym typeface="+mn-lt"/>
            </a:rPr>
            <a:t>彩超</a:t>
          </a:r>
          <a:endParaRPr lang="zh-CN" altLang="en-US" sz="1800" dirty="0">
            <a:latin typeface="+mn-lt"/>
            <a:ea typeface="+mn-ea"/>
            <a:cs typeface="+mn-ea"/>
            <a:sym typeface="+mn-lt"/>
          </a:endParaRPr>
        </a:p>
      </dgm:t>
    </dgm:pt>
    <dgm:pt modelId="{F53E0CBE-87C7-C64D-85F3-2BC3B6778576}" type="parTrans" cxnId="{867CC77C-D471-7145-B62D-247A0E0AB4AE}">
      <dgm:prSet/>
      <dgm:spPr/>
      <dgm:t>
        <a:bodyPr/>
        <a:lstStyle/>
        <a:p>
          <a:pPr algn="l"/>
          <a:endParaRPr lang="zh-CN" altLang="en-US" sz="1800">
            <a:solidFill>
              <a:schemeClr val="tx1">
                <a:lumMod val="75000"/>
                <a:lumOff val="25000"/>
              </a:schemeClr>
            </a:solidFill>
            <a:latin typeface="+mn-ea"/>
            <a:ea typeface="+mn-ea"/>
          </a:endParaRPr>
        </a:p>
      </dgm:t>
    </dgm:pt>
    <dgm:pt modelId="{A22E2EF3-14F7-D949-A9EC-F84DE4F76DCD}" type="sibTrans" cxnId="{867CC77C-D471-7145-B62D-247A0E0AB4AE}">
      <dgm:prSet/>
      <dgm:spPr/>
      <dgm:t>
        <a:bodyPr/>
        <a:lstStyle/>
        <a:p>
          <a:pPr algn="l"/>
          <a:endParaRPr lang="zh-CN" altLang="en-US" sz="1800">
            <a:solidFill>
              <a:schemeClr val="tx1">
                <a:lumMod val="75000"/>
                <a:lumOff val="25000"/>
              </a:schemeClr>
            </a:solidFill>
            <a:latin typeface="+mn-ea"/>
            <a:ea typeface="+mn-ea"/>
          </a:endParaRPr>
        </a:p>
      </dgm:t>
    </dgm:pt>
    <dgm:pt modelId="{E5E57919-1690-8747-8E69-63F4BF576290}">
      <dgm:prSet custT="1"/>
      <dgm:spPr/>
      <dgm:t>
        <a:bodyPr/>
        <a:lstStyle/>
        <a:p>
          <a:pPr algn="l"/>
          <a:r>
            <a:rPr lang="en-US" altLang="zh-CN" sz="1800">
              <a:latin typeface="+mn-lt"/>
              <a:ea typeface="+mn-ea"/>
              <a:cs typeface="+mn-ea"/>
              <a:sym typeface="+mn-lt"/>
            </a:rPr>
            <a:t>TCD</a:t>
          </a:r>
          <a:endParaRPr lang="en-US" altLang="zh-CN" sz="1800" dirty="0">
            <a:latin typeface="+mn-lt"/>
            <a:ea typeface="+mn-ea"/>
            <a:cs typeface="+mn-ea"/>
            <a:sym typeface="+mn-lt"/>
          </a:endParaRPr>
        </a:p>
      </dgm:t>
    </dgm:pt>
    <dgm:pt modelId="{431F9C1D-E319-A042-B202-C950D742CDE1}" type="parTrans" cxnId="{57256162-C613-CE44-BEEE-84FEDF66DE83}">
      <dgm:prSet/>
      <dgm:spPr/>
      <dgm:t>
        <a:bodyPr/>
        <a:lstStyle/>
        <a:p>
          <a:pPr algn="l"/>
          <a:endParaRPr lang="zh-CN" altLang="en-US" sz="1800">
            <a:solidFill>
              <a:schemeClr val="tx1">
                <a:lumMod val="75000"/>
                <a:lumOff val="25000"/>
              </a:schemeClr>
            </a:solidFill>
            <a:latin typeface="+mn-ea"/>
            <a:ea typeface="+mn-ea"/>
          </a:endParaRPr>
        </a:p>
      </dgm:t>
    </dgm:pt>
    <dgm:pt modelId="{A794C73C-8D48-2A46-AD90-D7F1EC6F406D}" type="sibTrans" cxnId="{57256162-C613-CE44-BEEE-84FEDF66DE83}">
      <dgm:prSet/>
      <dgm:spPr/>
      <dgm:t>
        <a:bodyPr/>
        <a:lstStyle/>
        <a:p>
          <a:pPr algn="l"/>
          <a:endParaRPr lang="zh-CN" altLang="en-US" sz="1800">
            <a:solidFill>
              <a:schemeClr val="tx1">
                <a:lumMod val="75000"/>
                <a:lumOff val="25000"/>
              </a:schemeClr>
            </a:solidFill>
            <a:latin typeface="+mn-ea"/>
            <a:ea typeface="+mn-ea"/>
          </a:endParaRPr>
        </a:p>
      </dgm:t>
    </dgm:pt>
    <dgm:pt modelId="{D610280E-40F9-F448-B676-DEA7E7560910}">
      <dgm:prSet custT="1"/>
      <dgm:spPr/>
      <dgm:t>
        <a:bodyPr/>
        <a:lstStyle/>
        <a:p>
          <a:pPr algn="l"/>
          <a:r>
            <a:rPr lang="zh-CN" altLang="en-US" sz="1800">
              <a:latin typeface="+mn-lt"/>
              <a:ea typeface="+mn-ea"/>
              <a:cs typeface="+mn-ea"/>
              <a:sym typeface="+mn-lt"/>
            </a:rPr>
            <a:t>扩大的凝血功能检查（抗血小板</a:t>
          </a:r>
          <a:r>
            <a:rPr lang="en-US" altLang="zh-CN" sz="1800">
              <a:latin typeface="+mn-lt"/>
              <a:ea typeface="+mn-ea"/>
              <a:cs typeface="+mn-ea"/>
              <a:sym typeface="+mn-lt"/>
            </a:rPr>
            <a:t>III</a:t>
          </a:r>
          <a:r>
            <a:rPr lang="zh-CN" altLang="en-US" sz="1800">
              <a:latin typeface="+mn-lt"/>
              <a:ea typeface="+mn-ea"/>
              <a:cs typeface="+mn-ea"/>
              <a:sym typeface="+mn-lt"/>
            </a:rPr>
            <a:t>因子、</a:t>
          </a:r>
          <a:r>
            <a:rPr lang="en-US" altLang="zh-CN" sz="1800">
              <a:latin typeface="+mn-lt"/>
              <a:ea typeface="+mn-ea"/>
              <a:cs typeface="+mn-ea"/>
              <a:sym typeface="+mn-lt"/>
            </a:rPr>
            <a:t>C</a:t>
          </a:r>
          <a:r>
            <a:rPr lang="zh-CN" altLang="en-US" sz="1800">
              <a:latin typeface="+mn-lt"/>
              <a:ea typeface="+mn-ea"/>
              <a:cs typeface="+mn-ea"/>
              <a:sym typeface="+mn-lt"/>
            </a:rPr>
            <a:t>蛋白、</a:t>
          </a:r>
          <a:r>
            <a:rPr lang="en-US" altLang="zh-CN" sz="1800">
              <a:latin typeface="+mn-lt"/>
              <a:ea typeface="+mn-ea"/>
              <a:cs typeface="+mn-ea"/>
              <a:sym typeface="+mn-lt"/>
            </a:rPr>
            <a:t>S</a:t>
          </a:r>
          <a:r>
            <a:rPr lang="zh-CN" altLang="en-US" sz="1800">
              <a:latin typeface="+mn-lt"/>
              <a:ea typeface="+mn-ea"/>
              <a:cs typeface="+mn-ea"/>
              <a:sym typeface="+mn-lt"/>
            </a:rPr>
            <a:t>蛋白、活化的</a:t>
          </a:r>
          <a:r>
            <a:rPr lang="en-US" altLang="zh-CN" sz="1800">
              <a:latin typeface="+mn-lt"/>
              <a:ea typeface="+mn-ea"/>
              <a:cs typeface="+mn-ea"/>
              <a:sym typeface="+mn-lt"/>
            </a:rPr>
            <a:t>C</a:t>
          </a:r>
          <a:r>
            <a:rPr lang="zh-CN" altLang="en-US" sz="1800">
              <a:latin typeface="+mn-lt"/>
              <a:ea typeface="+mn-ea"/>
              <a:cs typeface="+mn-ea"/>
              <a:sym typeface="+mn-lt"/>
            </a:rPr>
            <a:t>蛋白抵抗、莱登</a:t>
          </a:r>
          <a:r>
            <a:rPr lang="en-US" altLang="zh-CN" sz="1800">
              <a:latin typeface="+mn-lt"/>
              <a:ea typeface="+mn-ea"/>
              <a:cs typeface="+mn-ea"/>
              <a:sym typeface="+mn-lt"/>
            </a:rPr>
            <a:t>V</a:t>
          </a:r>
          <a:r>
            <a:rPr lang="zh-CN" altLang="en-US" sz="1800">
              <a:latin typeface="+mn-lt"/>
              <a:ea typeface="+mn-ea"/>
              <a:cs typeface="+mn-ea"/>
              <a:sym typeface="+mn-lt"/>
            </a:rPr>
            <a:t>因子）</a:t>
          </a:r>
          <a:endParaRPr lang="zh-CN" altLang="en-US" sz="1800" dirty="0">
            <a:latin typeface="+mn-lt"/>
            <a:ea typeface="+mn-ea"/>
            <a:cs typeface="+mn-ea"/>
            <a:sym typeface="+mn-lt"/>
          </a:endParaRPr>
        </a:p>
      </dgm:t>
    </dgm:pt>
    <dgm:pt modelId="{32A46741-922D-584B-AAB7-C467B954AE7A}" type="parTrans" cxnId="{E7BBB4EA-8C82-5A47-B65B-3F3880855693}">
      <dgm:prSet/>
      <dgm:spPr/>
      <dgm:t>
        <a:bodyPr/>
        <a:lstStyle/>
        <a:p>
          <a:pPr algn="l"/>
          <a:endParaRPr lang="zh-CN" altLang="en-US" sz="1800">
            <a:solidFill>
              <a:schemeClr val="tx1">
                <a:lumMod val="75000"/>
                <a:lumOff val="25000"/>
              </a:schemeClr>
            </a:solidFill>
            <a:latin typeface="+mn-ea"/>
            <a:ea typeface="+mn-ea"/>
          </a:endParaRPr>
        </a:p>
      </dgm:t>
    </dgm:pt>
    <dgm:pt modelId="{3A7B8703-7BD5-9C46-8695-811B6C7FD5F0}" type="sibTrans" cxnId="{E7BBB4EA-8C82-5A47-B65B-3F3880855693}">
      <dgm:prSet/>
      <dgm:spPr/>
      <dgm:t>
        <a:bodyPr/>
        <a:lstStyle/>
        <a:p>
          <a:pPr algn="l"/>
          <a:endParaRPr lang="zh-CN" altLang="en-US" sz="1800">
            <a:solidFill>
              <a:schemeClr val="tx1">
                <a:lumMod val="75000"/>
                <a:lumOff val="25000"/>
              </a:schemeClr>
            </a:solidFill>
            <a:latin typeface="+mn-ea"/>
            <a:ea typeface="+mn-ea"/>
          </a:endParaRPr>
        </a:p>
      </dgm:t>
    </dgm:pt>
    <dgm:pt modelId="{62152089-37F2-544E-9372-1240A2591E81}">
      <dgm:prSet custT="1"/>
      <dgm:spPr/>
      <dgm:t>
        <a:bodyPr/>
        <a:lstStyle/>
        <a:p>
          <a:pPr algn="l"/>
          <a:r>
            <a:rPr lang="en-US" altLang="zh-CN" sz="1800">
              <a:latin typeface="+mn-lt"/>
              <a:ea typeface="+mn-ea"/>
              <a:cs typeface="+mn-ea"/>
              <a:sym typeface="+mn-lt"/>
            </a:rPr>
            <a:t>DSA</a:t>
          </a:r>
          <a:endParaRPr lang="en-US" altLang="zh-CN" sz="1800" dirty="0">
            <a:latin typeface="+mn-lt"/>
            <a:ea typeface="+mn-ea"/>
            <a:cs typeface="+mn-ea"/>
            <a:sym typeface="+mn-lt"/>
          </a:endParaRPr>
        </a:p>
      </dgm:t>
    </dgm:pt>
    <dgm:pt modelId="{C3511253-7886-8348-84E0-7D96F9D44F52}" type="parTrans" cxnId="{1D114D96-A361-6E46-8B8A-33E2D4CFFFDE}">
      <dgm:prSet/>
      <dgm:spPr/>
      <dgm:t>
        <a:bodyPr/>
        <a:lstStyle/>
        <a:p>
          <a:pPr algn="l"/>
          <a:endParaRPr lang="zh-CN" altLang="en-US" sz="1800">
            <a:solidFill>
              <a:schemeClr val="tx1">
                <a:lumMod val="75000"/>
                <a:lumOff val="25000"/>
              </a:schemeClr>
            </a:solidFill>
            <a:latin typeface="+mn-ea"/>
            <a:ea typeface="+mn-ea"/>
          </a:endParaRPr>
        </a:p>
      </dgm:t>
    </dgm:pt>
    <dgm:pt modelId="{0A21E49C-3814-E34B-8721-C88F5300C9FC}" type="sibTrans" cxnId="{1D114D96-A361-6E46-8B8A-33E2D4CFFFDE}">
      <dgm:prSet/>
      <dgm:spPr/>
      <dgm:t>
        <a:bodyPr/>
        <a:lstStyle/>
        <a:p>
          <a:pPr algn="l"/>
          <a:endParaRPr lang="zh-CN" altLang="en-US" sz="1800">
            <a:solidFill>
              <a:schemeClr val="tx1">
                <a:lumMod val="75000"/>
                <a:lumOff val="25000"/>
              </a:schemeClr>
            </a:solidFill>
            <a:latin typeface="+mn-ea"/>
            <a:ea typeface="+mn-ea"/>
          </a:endParaRPr>
        </a:p>
      </dgm:t>
    </dgm:pt>
    <dgm:pt modelId="{D3FB95C2-A874-8040-9A8C-E3B6E83DCAB4}">
      <dgm:prSet custT="1"/>
      <dgm:spPr/>
      <dgm:t>
        <a:bodyPr/>
        <a:lstStyle/>
        <a:p>
          <a:pPr algn="l"/>
          <a:r>
            <a:rPr lang="zh-CN" altLang="en-US" sz="1800">
              <a:latin typeface="+mn-lt"/>
              <a:ea typeface="+mn-ea"/>
              <a:cs typeface="+mn-ea"/>
              <a:sym typeface="+mn-lt"/>
            </a:rPr>
            <a:t>脑脊液</a:t>
          </a:r>
          <a:endParaRPr lang="en-US" altLang="zh-CN" sz="1800">
            <a:latin typeface="+mn-lt"/>
            <a:ea typeface="+mn-ea"/>
            <a:cs typeface="+mn-ea"/>
            <a:sym typeface="+mn-lt"/>
          </a:endParaRPr>
        </a:p>
        <a:p>
          <a:pPr algn="l"/>
          <a:r>
            <a:rPr lang="zh-CN" altLang="en-US" sz="1800">
              <a:latin typeface="+mn-lt"/>
              <a:ea typeface="+mn-ea"/>
              <a:cs typeface="+mn-ea"/>
              <a:sym typeface="+mn-lt"/>
            </a:rPr>
            <a:t>检查</a:t>
          </a:r>
          <a:endParaRPr lang="zh-CN" altLang="en-US" sz="1800" dirty="0">
            <a:latin typeface="+mn-lt"/>
            <a:ea typeface="+mn-ea"/>
            <a:cs typeface="+mn-ea"/>
            <a:sym typeface="+mn-lt"/>
          </a:endParaRPr>
        </a:p>
      </dgm:t>
    </dgm:pt>
    <dgm:pt modelId="{C2E3CF0E-0B07-B54B-88C7-720A969D43A6}" type="parTrans" cxnId="{7BCC8373-6FA3-7240-984A-A1B5B791ACE6}">
      <dgm:prSet/>
      <dgm:spPr/>
      <dgm:t>
        <a:bodyPr/>
        <a:lstStyle/>
        <a:p>
          <a:pPr algn="l"/>
          <a:endParaRPr lang="zh-CN" altLang="en-US" sz="1800">
            <a:solidFill>
              <a:schemeClr val="tx1">
                <a:lumMod val="75000"/>
                <a:lumOff val="25000"/>
              </a:schemeClr>
            </a:solidFill>
            <a:latin typeface="+mn-ea"/>
            <a:ea typeface="+mn-ea"/>
          </a:endParaRPr>
        </a:p>
      </dgm:t>
    </dgm:pt>
    <dgm:pt modelId="{B484E013-6445-6E42-8D90-873C0B0F5E63}" type="sibTrans" cxnId="{7BCC8373-6FA3-7240-984A-A1B5B791ACE6}">
      <dgm:prSet/>
      <dgm:spPr/>
      <dgm:t>
        <a:bodyPr/>
        <a:lstStyle/>
        <a:p>
          <a:pPr algn="l"/>
          <a:endParaRPr lang="zh-CN" altLang="en-US" sz="1800">
            <a:solidFill>
              <a:schemeClr val="tx1">
                <a:lumMod val="75000"/>
                <a:lumOff val="25000"/>
              </a:schemeClr>
            </a:solidFill>
            <a:latin typeface="+mn-ea"/>
            <a:ea typeface="+mn-ea"/>
          </a:endParaRPr>
        </a:p>
      </dgm:t>
    </dgm:pt>
    <dgm:pt modelId="{24F39B9B-C0D9-374D-A9F3-166B5068C7B9}">
      <dgm:prSet custT="1"/>
      <dgm:spPr/>
      <dgm:t>
        <a:bodyPr/>
        <a:lstStyle/>
        <a:p>
          <a:pPr algn="l"/>
          <a:r>
            <a:rPr lang="zh-CN" altLang="en-US" sz="1800">
              <a:latin typeface="+mn-lt"/>
              <a:ea typeface="+mn-ea"/>
              <a:cs typeface="+mn-ea"/>
              <a:sym typeface="+mn-lt"/>
            </a:rPr>
            <a:t>皮肤</a:t>
          </a:r>
          <a:endParaRPr lang="en-US" altLang="zh-CN" sz="1800">
            <a:latin typeface="+mn-lt"/>
            <a:ea typeface="+mn-ea"/>
            <a:cs typeface="+mn-ea"/>
            <a:sym typeface="+mn-lt"/>
          </a:endParaRPr>
        </a:p>
        <a:p>
          <a:pPr algn="l"/>
          <a:r>
            <a:rPr lang="zh-CN" altLang="en-US" sz="1800">
              <a:latin typeface="+mn-lt"/>
              <a:ea typeface="+mn-ea"/>
              <a:cs typeface="+mn-ea"/>
              <a:sym typeface="+mn-lt"/>
            </a:rPr>
            <a:t>活检</a:t>
          </a:r>
          <a:endParaRPr lang="zh-CN" altLang="en-US" sz="1800" dirty="0">
            <a:latin typeface="+mn-lt"/>
            <a:ea typeface="+mn-ea"/>
            <a:cs typeface="+mn-ea"/>
            <a:sym typeface="+mn-lt"/>
          </a:endParaRPr>
        </a:p>
      </dgm:t>
    </dgm:pt>
    <dgm:pt modelId="{F887B583-AA98-344E-9683-E52243622A3A}" type="sibTrans" cxnId="{BCD69501-8E95-934B-AFDB-71932A1E5883}">
      <dgm:prSet/>
      <dgm:spPr/>
      <dgm:t>
        <a:bodyPr/>
        <a:lstStyle/>
        <a:p>
          <a:pPr algn="l"/>
          <a:endParaRPr lang="zh-CN" altLang="en-US" sz="1800">
            <a:solidFill>
              <a:schemeClr val="tx1">
                <a:lumMod val="75000"/>
                <a:lumOff val="25000"/>
              </a:schemeClr>
            </a:solidFill>
            <a:latin typeface="+mn-ea"/>
            <a:ea typeface="+mn-ea"/>
          </a:endParaRPr>
        </a:p>
      </dgm:t>
    </dgm:pt>
    <dgm:pt modelId="{D130FBD3-4BF9-8C43-8237-FF1881ABF509}" type="parTrans" cxnId="{BCD69501-8E95-934B-AFDB-71932A1E5883}">
      <dgm:prSet/>
      <dgm:spPr/>
      <dgm:t>
        <a:bodyPr/>
        <a:lstStyle/>
        <a:p>
          <a:pPr algn="l"/>
          <a:endParaRPr lang="zh-CN" altLang="en-US" sz="1800">
            <a:solidFill>
              <a:schemeClr val="tx1">
                <a:lumMod val="75000"/>
                <a:lumOff val="25000"/>
              </a:schemeClr>
            </a:solidFill>
            <a:latin typeface="+mn-ea"/>
            <a:ea typeface="+mn-ea"/>
          </a:endParaRPr>
        </a:p>
      </dgm:t>
    </dgm:pt>
    <dgm:pt modelId="{1377CE3C-B864-BE46-8D01-63221ACF2120}" type="pres">
      <dgm:prSet presAssocID="{2D9B2D21-8B5F-F145-AE0E-72270887DA9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70B900A-933E-FB45-990E-DC19C9787789}" type="pres">
      <dgm:prSet presAssocID="{2642C6DA-BC66-AD42-9D57-8A9880467C73}" presName="node" presStyleLbl="node1" presStyleIdx="0" presStyleCnt="8" custLinFactX="-6701" custLinFactNeighborX="-100000" custLinFactNeighborY="-729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DD5E480-7B59-774E-8413-F0A9B0588CA9}" type="pres">
      <dgm:prSet presAssocID="{A658CCD1-2207-CB44-8357-E1664FE2F150}" presName="sibTrans" presStyleCnt="0"/>
      <dgm:spPr/>
    </dgm:pt>
    <dgm:pt modelId="{6D82CAF6-D81A-5043-81C5-F04B6018D357}" type="pres">
      <dgm:prSet presAssocID="{7B2A3840-0ACD-C443-828D-C5450C55794B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077CB63-0E2E-BF43-B01A-7831E21FE89F}" type="pres">
      <dgm:prSet presAssocID="{BC7A913D-6B79-A84C-8978-0C542971FE51}" presName="sibTrans" presStyleCnt="0"/>
      <dgm:spPr/>
    </dgm:pt>
    <dgm:pt modelId="{A0192E5F-9EF2-DC44-B52C-28EE248D5329}" type="pres">
      <dgm:prSet presAssocID="{5F5FBB72-2B09-CF48-BE2A-F2027C0E1A36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181D3F4-2461-DC4F-832B-BF63F92D80FC}" type="pres">
      <dgm:prSet presAssocID="{A22E2EF3-14F7-D949-A9EC-F84DE4F76DCD}" presName="sibTrans" presStyleCnt="0"/>
      <dgm:spPr/>
    </dgm:pt>
    <dgm:pt modelId="{816EBC20-5A6F-204A-A9D6-F835FA6BD769}" type="pres">
      <dgm:prSet presAssocID="{E5E57919-1690-8747-8E69-63F4BF576290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E24C17E-5D9B-074D-9F8C-F4FEF258A36E}" type="pres">
      <dgm:prSet presAssocID="{A794C73C-8D48-2A46-AD90-D7F1EC6F406D}" presName="sibTrans" presStyleCnt="0"/>
      <dgm:spPr/>
    </dgm:pt>
    <dgm:pt modelId="{F9C67471-CD33-684F-903C-CD8A5BCC3731}" type="pres">
      <dgm:prSet presAssocID="{D610280E-40F9-F448-B676-DEA7E7560910}" presName="node" presStyleLbl="node1" presStyleIdx="4" presStyleCnt="8" custScaleX="11758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6177EE5-2A91-F044-A8E9-2BB447003926}" type="pres">
      <dgm:prSet presAssocID="{3A7B8703-7BD5-9C46-8695-811B6C7FD5F0}" presName="sibTrans" presStyleCnt="0"/>
      <dgm:spPr/>
    </dgm:pt>
    <dgm:pt modelId="{E0435AF3-94CB-B847-99DD-E3858EA56CFB}" type="pres">
      <dgm:prSet presAssocID="{62152089-37F2-544E-9372-1240A2591E81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B767B1F-DDCF-184A-9ADD-6C45831D3C82}" type="pres">
      <dgm:prSet presAssocID="{0A21E49C-3814-E34B-8721-C88F5300C9FC}" presName="sibTrans" presStyleCnt="0"/>
      <dgm:spPr/>
    </dgm:pt>
    <dgm:pt modelId="{53EFBE67-FFCA-DB48-A17E-1B26663379B8}" type="pres">
      <dgm:prSet presAssocID="{D3FB95C2-A874-8040-9A8C-E3B6E83DCAB4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4C2C84E-CBCC-4A40-8017-84BDC6240EF1}" type="pres">
      <dgm:prSet presAssocID="{B484E013-6445-6E42-8D90-873C0B0F5E63}" presName="sibTrans" presStyleCnt="0"/>
      <dgm:spPr/>
    </dgm:pt>
    <dgm:pt modelId="{A65E9125-50AE-854A-B430-6941658BBA8B}" type="pres">
      <dgm:prSet presAssocID="{24F39B9B-C0D9-374D-A9F3-166B5068C7B9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5041F1F-7A82-4F41-9D4D-EBD674061316}" type="presOf" srcId="{5F5FBB72-2B09-CF48-BE2A-F2027C0E1A36}" destId="{A0192E5F-9EF2-DC44-B52C-28EE248D5329}" srcOrd="0" destOrd="0" presId="urn:microsoft.com/office/officeart/2005/8/layout/hList6"/>
    <dgm:cxn modelId="{BC8EA411-AF63-B242-8119-63CEDEE71243}" type="presOf" srcId="{D3FB95C2-A874-8040-9A8C-E3B6E83DCAB4}" destId="{53EFBE67-FFCA-DB48-A17E-1B26663379B8}" srcOrd="0" destOrd="0" presId="urn:microsoft.com/office/officeart/2005/8/layout/hList6"/>
    <dgm:cxn modelId="{BCD69501-8E95-934B-AFDB-71932A1E5883}" srcId="{2D9B2D21-8B5F-F145-AE0E-72270887DA9C}" destId="{24F39B9B-C0D9-374D-A9F3-166B5068C7B9}" srcOrd="7" destOrd="0" parTransId="{D130FBD3-4BF9-8C43-8237-FF1881ABF509}" sibTransId="{F887B583-AA98-344E-9683-E52243622A3A}"/>
    <dgm:cxn modelId="{57256162-C613-CE44-BEEE-84FEDF66DE83}" srcId="{2D9B2D21-8B5F-F145-AE0E-72270887DA9C}" destId="{E5E57919-1690-8747-8E69-63F4BF576290}" srcOrd="3" destOrd="0" parTransId="{431F9C1D-E319-A042-B202-C950D742CDE1}" sibTransId="{A794C73C-8D48-2A46-AD90-D7F1EC6F406D}"/>
    <dgm:cxn modelId="{1D114D96-A361-6E46-8B8A-33E2D4CFFFDE}" srcId="{2D9B2D21-8B5F-F145-AE0E-72270887DA9C}" destId="{62152089-37F2-544E-9372-1240A2591E81}" srcOrd="5" destOrd="0" parTransId="{C3511253-7886-8348-84E0-7D96F9D44F52}" sibTransId="{0A21E49C-3814-E34B-8721-C88F5300C9FC}"/>
    <dgm:cxn modelId="{24B160D4-A518-F04E-A287-B91473F584A4}" srcId="{2D9B2D21-8B5F-F145-AE0E-72270887DA9C}" destId="{2642C6DA-BC66-AD42-9D57-8A9880467C73}" srcOrd="0" destOrd="0" parTransId="{A0E5F97A-10CA-904A-BCFB-B8BC7660BCAC}" sibTransId="{A658CCD1-2207-CB44-8357-E1664FE2F150}"/>
    <dgm:cxn modelId="{F3FCDC35-5D58-6D44-8460-8E83D5D5534F}" type="presOf" srcId="{2642C6DA-BC66-AD42-9D57-8A9880467C73}" destId="{270B900A-933E-FB45-990E-DC19C9787789}" srcOrd="0" destOrd="0" presId="urn:microsoft.com/office/officeart/2005/8/layout/hList6"/>
    <dgm:cxn modelId="{867CC77C-D471-7145-B62D-247A0E0AB4AE}" srcId="{2D9B2D21-8B5F-F145-AE0E-72270887DA9C}" destId="{5F5FBB72-2B09-CF48-BE2A-F2027C0E1A36}" srcOrd="2" destOrd="0" parTransId="{F53E0CBE-87C7-C64D-85F3-2BC3B6778576}" sibTransId="{A22E2EF3-14F7-D949-A9EC-F84DE4F76DCD}"/>
    <dgm:cxn modelId="{E106317E-4EAD-CD45-94E8-BA244B3CEF84}" srcId="{2D9B2D21-8B5F-F145-AE0E-72270887DA9C}" destId="{7B2A3840-0ACD-C443-828D-C5450C55794B}" srcOrd="1" destOrd="0" parTransId="{F08F0C66-9392-3247-A7BF-59DCDAD7C9DA}" sibTransId="{BC7A913D-6B79-A84C-8978-0C542971FE51}"/>
    <dgm:cxn modelId="{925805EF-0EBC-6F4B-BB07-F6B3C1FE24E0}" type="presOf" srcId="{2D9B2D21-8B5F-F145-AE0E-72270887DA9C}" destId="{1377CE3C-B864-BE46-8D01-63221ACF2120}" srcOrd="0" destOrd="0" presId="urn:microsoft.com/office/officeart/2005/8/layout/hList6"/>
    <dgm:cxn modelId="{E7BBB4EA-8C82-5A47-B65B-3F3880855693}" srcId="{2D9B2D21-8B5F-F145-AE0E-72270887DA9C}" destId="{D610280E-40F9-F448-B676-DEA7E7560910}" srcOrd="4" destOrd="0" parTransId="{32A46741-922D-584B-AAB7-C467B954AE7A}" sibTransId="{3A7B8703-7BD5-9C46-8695-811B6C7FD5F0}"/>
    <dgm:cxn modelId="{7BCC8373-6FA3-7240-984A-A1B5B791ACE6}" srcId="{2D9B2D21-8B5F-F145-AE0E-72270887DA9C}" destId="{D3FB95C2-A874-8040-9A8C-E3B6E83DCAB4}" srcOrd="6" destOrd="0" parTransId="{C2E3CF0E-0B07-B54B-88C7-720A969D43A6}" sibTransId="{B484E013-6445-6E42-8D90-873C0B0F5E63}"/>
    <dgm:cxn modelId="{A2F4F4C1-36CE-9646-BE42-10F4D2E65DBF}" type="presOf" srcId="{D610280E-40F9-F448-B676-DEA7E7560910}" destId="{F9C67471-CD33-684F-903C-CD8A5BCC3731}" srcOrd="0" destOrd="0" presId="urn:microsoft.com/office/officeart/2005/8/layout/hList6"/>
    <dgm:cxn modelId="{50028B7D-F4AD-2443-AEA2-E71D354A2BFA}" type="presOf" srcId="{E5E57919-1690-8747-8E69-63F4BF576290}" destId="{816EBC20-5A6F-204A-A9D6-F835FA6BD769}" srcOrd="0" destOrd="0" presId="urn:microsoft.com/office/officeart/2005/8/layout/hList6"/>
    <dgm:cxn modelId="{03A5F96F-4827-4D4C-9B68-164C7B4CE8B9}" type="presOf" srcId="{24F39B9B-C0D9-374D-A9F3-166B5068C7B9}" destId="{A65E9125-50AE-854A-B430-6941658BBA8B}" srcOrd="0" destOrd="0" presId="urn:microsoft.com/office/officeart/2005/8/layout/hList6"/>
    <dgm:cxn modelId="{18DB21C2-1A2A-3C42-AED4-90E10B0AECBC}" type="presOf" srcId="{7B2A3840-0ACD-C443-828D-C5450C55794B}" destId="{6D82CAF6-D81A-5043-81C5-F04B6018D357}" srcOrd="0" destOrd="0" presId="urn:microsoft.com/office/officeart/2005/8/layout/hList6"/>
    <dgm:cxn modelId="{1722901F-7867-5848-9CDE-A2329A593F02}" type="presOf" srcId="{62152089-37F2-544E-9372-1240A2591E81}" destId="{E0435AF3-94CB-B847-99DD-E3858EA56CFB}" srcOrd="0" destOrd="0" presId="urn:microsoft.com/office/officeart/2005/8/layout/hList6"/>
    <dgm:cxn modelId="{75325ACA-1110-E442-B51F-4283E7A17850}" type="presParOf" srcId="{1377CE3C-B864-BE46-8D01-63221ACF2120}" destId="{270B900A-933E-FB45-990E-DC19C9787789}" srcOrd="0" destOrd="0" presId="urn:microsoft.com/office/officeart/2005/8/layout/hList6"/>
    <dgm:cxn modelId="{4E98A121-38D6-0C45-A7F6-C270C0CAA0D2}" type="presParOf" srcId="{1377CE3C-B864-BE46-8D01-63221ACF2120}" destId="{BDD5E480-7B59-774E-8413-F0A9B0588CA9}" srcOrd="1" destOrd="0" presId="urn:microsoft.com/office/officeart/2005/8/layout/hList6"/>
    <dgm:cxn modelId="{7852746B-DDA9-0848-B1E2-AFCB42D86D5B}" type="presParOf" srcId="{1377CE3C-B864-BE46-8D01-63221ACF2120}" destId="{6D82CAF6-D81A-5043-81C5-F04B6018D357}" srcOrd="2" destOrd="0" presId="urn:microsoft.com/office/officeart/2005/8/layout/hList6"/>
    <dgm:cxn modelId="{8ED408F0-D48B-9C47-996E-1A2CEBB31DD4}" type="presParOf" srcId="{1377CE3C-B864-BE46-8D01-63221ACF2120}" destId="{B077CB63-0E2E-BF43-B01A-7831E21FE89F}" srcOrd="3" destOrd="0" presId="urn:microsoft.com/office/officeart/2005/8/layout/hList6"/>
    <dgm:cxn modelId="{0CE8CC9E-6D6C-5143-978A-FD0CAEB7DF91}" type="presParOf" srcId="{1377CE3C-B864-BE46-8D01-63221ACF2120}" destId="{A0192E5F-9EF2-DC44-B52C-28EE248D5329}" srcOrd="4" destOrd="0" presId="urn:microsoft.com/office/officeart/2005/8/layout/hList6"/>
    <dgm:cxn modelId="{3566468C-BCA9-E241-825F-10BD18EB3C75}" type="presParOf" srcId="{1377CE3C-B864-BE46-8D01-63221ACF2120}" destId="{D181D3F4-2461-DC4F-832B-BF63F92D80FC}" srcOrd="5" destOrd="0" presId="urn:microsoft.com/office/officeart/2005/8/layout/hList6"/>
    <dgm:cxn modelId="{10C50ED5-8DE0-F843-AA76-F8165F491A6F}" type="presParOf" srcId="{1377CE3C-B864-BE46-8D01-63221ACF2120}" destId="{816EBC20-5A6F-204A-A9D6-F835FA6BD769}" srcOrd="6" destOrd="0" presId="urn:microsoft.com/office/officeart/2005/8/layout/hList6"/>
    <dgm:cxn modelId="{64E86FF3-420A-D247-85E5-32A34AAD581C}" type="presParOf" srcId="{1377CE3C-B864-BE46-8D01-63221ACF2120}" destId="{FE24C17E-5D9B-074D-9F8C-F4FEF258A36E}" srcOrd="7" destOrd="0" presId="urn:microsoft.com/office/officeart/2005/8/layout/hList6"/>
    <dgm:cxn modelId="{BDDDF7AF-C5D0-0D44-A665-ADBBAF1C87A3}" type="presParOf" srcId="{1377CE3C-B864-BE46-8D01-63221ACF2120}" destId="{F9C67471-CD33-684F-903C-CD8A5BCC3731}" srcOrd="8" destOrd="0" presId="urn:microsoft.com/office/officeart/2005/8/layout/hList6"/>
    <dgm:cxn modelId="{32433894-BC93-AF4D-9297-61E377BCCF6E}" type="presParOf" srcId="{1377CE3C-B864-BE46-8D01-63221ACF2120}" destId="{E6177EE5-2A91-F044-A8E9-2BB447003926}" srcOrd="9" destOrd="0" presId="urn:microsoft.com/office/officeart/2005/8/layout/hList6"/>
    <dgm:cxn modelId="{4C7C57C6-2C10-5846-AB87-5451C911A077}" type="presParOf" srcId="{1377CE3C-B864-BE46-8D01-63221ACF2120}" destId="{E0435AF3-94CB-B847-99DD-E3858EA56CFB}" srcOrd="10" destOrd="0" presId="urn:microsoft.com/office/officeart/2005/8/layout/hList6"/>
    <dgm:cxn modelId="{C2870638-C05B-1747-9758-ADAA08617CD2}" type="presParOf" srcId="{1377CE3C-B864-BE46-8D01-63221ACF2120}" destId="{8B767B1F-DDCF-184A-9ADD-6C45831D3C82}" srcOrd="11" destOrd="0" presId="urn:microsoft.com/office/officeart/2005/8/layout/hList6"/>
    <dgm:cxn modelId="{A9EF2D22-3399-8343-9BF7-A655F6A4532D}" type="presParOf" srcId="{1377CE3C-B864-BE46-8D01-63221ACF2120}" destId="{53EFBE67-FFCA-DB48-A17E-1B26663379B8}" srcOrd="12" destOrd="0" presId="urn:microsoft.com/office/officeart/2005/8/layout/hList6"/>
    <dgm:cxn modelId="{7103ACBE-0EF1-C146-B8C2-3F69C8E2EF59}" type="presParOf" srcId="{1377CE3C-B864-BE46-8D01-63221ACF2120}" destId="{34C2C84E-CBCC-4A40-8017-84BDC6240EF1}" srcOrd="13" destOrd="0" presId="urn:microsoft.com/office/officeart/2005/8/layout/hList6"/>
    <dgm:cxn modelId="{72CE3742-C53F-9E46-9B77-05743C6D7601}" type="presParOf" srcId="{1377CE3C-B864-BE46-8D01-63221ACF2120}" destId="{A65E9125-50AE-854A-B430-6941658BBA8B}" srcOrd="14" destOrd="0" presId="urn:microsoft.com/office/officeart/2005/8/layout/hList6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DFC243-3E68-4BFF-A505-ADDF9D7195A4}" type="datetimeFigureOut">
              <a:rPr lang="zh-CN" altLang="en-US" smtClean="0"/>
              <a:t>2022/2/28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7D84A-3049-44F6-8517-64F0971FDD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341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9118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63711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2022/2/28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2022/2/28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2022/2/28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3232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5871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5520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628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5910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8262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6519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744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2022/2/28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2299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2151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221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2022/2/28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2022/2/28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2022/2/28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2022/2/28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2022/2/28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2022/2/28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2022/2/28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7E6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FDAE1-EB67-42CF-B593-56AA292DA8C8}" type="datetimeFigureOut">
              <a:rPr lang="zh-CN" altLang="en-US" smtClean="0"/>
              <a:t>2022/2/28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782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0D8B6F7B-AF6C-4FB2-99C3-2260030784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45"/>
            <a:ext cx="12192000" cy="655775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D84CBCC-6716-4D9C-8A08-039960F8DA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" t="17273" r="80828" b="47727"/>
          <a:stretch/>
        </p:blipFill>
        <p:spPr>
          <a:xfrm>
            <a:off x="-859158" y="-361520"/>
            <a:ext cx="3460597" cy="3376792"/>
          </a:xfrm>
          <a:custGeom>
            <a:avLst/>
            <a:gdLst>
              <a:gd name="connsiteX0" fmla="*/ 0 w 1758294"/>
              <a:gd name="connsiteY0" fmla="*/ 0 h 1715713"/>
              <a:gd name="connsiteX1" fmla="*/ 1758294 w 1758294"/>
              <a:gd name="connsiteY1" fmla="*/ 0 h 1715713"/>
              <a:gd name="connsiteX2" fmla="*/ 1758294 w 1758294"/>
              <a:gd name="connsiteY2" fmla="*/ 543831 h 1715713"/>
              <a:gd name="connsiteX3" fmla="*/ 1723259 w 1758294"/>
              <a:gd name="connsiteY3" fmla="*/ 540328 h 1715713"/>
              <a:gd name="connsiteX4" fmla="*/ 1667840 w 1758294"/>
              <a:gd name="connsiteY4" fmla="*/ 498764 h 1715713"/>
              <a:gd name="connsiteX5" fmla="*/ 1640131 w 1758294"/>
              <a:gd name="connsiteY5" fmla="*/ 969818 h 1715713"/>
              <a:gd name="connsiteX6" fmla="*/ 1626277 w 1758294"/>
              <a:gd name="connsiteY6" fmla="*/ 1025237 h 1715713"/>
              <a:gd name="connsiteX7" fmla="*/ 1570859 w 1758294"/>
              <a:gd name="connsiteY7" fmla="*/ 1108364 h 1715713"/>
              <a:gd name="connsiteX8" fmla="*/ 1515440 w 1758294"/>
              <a:gd name="connsiteY8" fmla="*/ 1191491 h 1715713"/>
              <a:gd name="connsiteX9" fmla="*/ 1473877 w 1758294"/>
              <a:gd name="connsiteY9" fmla="*/ 1274618 h 1715713"/>
              <a:gd name="connsiteX10" fmla="*/ 1390750 w 1758294"/>
              <a:gd name="connsiteY10" fmla="*/ 1357746 h 1715713"/>
              <a:gd name="connsiteX11" fmla="*/ 1335331 w 1758294"/>
              <a:gd name="connsiteY11" fmla="*/ 1440873 h 1715713"/>
              <a:gd name="connsiteX12" fmla="*/ 1307622 w 1758294"/>
              <a:gd name="connsiteY12" fmla="*/ 1496291 h 1715713"/>
              <a:gd name="connsiteX13" fmla="*/ 1266059 w 1758294"/>
              <a:gd name="connsiteY13" fmla="*/ 1537855 h 1715713"/>
              <a:gd name="connsiteX14" fmla="*/ 1224495 w 1758294"/>
              <a:gd name="connsiteY14" fmla="*/ 1620982 h 1715713"/>
              <a:gd name="connsiteX15" fmla="*/ 1196786 w 1758294"/>
              <a:gd name="connsiteY15" fmla="*/ 1676400 h 1715713"/>
              <a:gd name="connsiteX16" fmla="*/ 1200717 w 1758294"/>
              <a:gd name="connsiteY16" fmla="*/ 1715713 h 1715713"/>
              <a:gd name="connsiteX17" fmla="*/ 0 w 1758294"/>
              <a:gd name="connsiteY17" fmla="*/ 1715713 h 1715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58294" h="1715713">
                <a:moveTo>
                  <a:pt x="0" y="0"/>
                </a:moveTo>
                <a:lnTo>
                  <a:pt x="1758294" y="0"/>
                </a:lnTo>
                <a:lnTo>
                  <a:pt x="1758294" y="543831"/>
                </a:lnTo>
                <a:lnTo>
                  <a:pt x="1723259" y="540328"/>
                </a:lnTo>
                <a:cubicBezTo>
                  <a:pt x="1672933" y="523552"/>
                  <a:pt x="1681695" y="427182"/>
                  <a:pt x="1667840" y="498764"/>
                </a:cubicBezTo>
                <a:cubicBezTo>
                  <a:pt x="1653985" y="570346"/>
                  <a:pt x="1652510" y="813016"/>
                  <a:pt x="1640131" y="969818"/>
                </a:cubicBezTo>
                <a:cubicBezTo>
                  <a:pt x="1638632" y="988800"/>
                  <a:pt x="1634793" y="1008206"/>
                  <a:pt x="1626277" y="1025237"/>
                </a:cubicBezTo>
                <a:cubicBezTo>
                  <a:pt x="1611384" y="1055023"/>
                  <a:pt x="1581390" y="1076771"/>
                  <a:pt x="1570859" y="1108364"/>
                </a:cubicBezTo>
                <a:cubicBezTo>
                  <a:pt x="1550808" y="1168516"/>
                  <a:pt x="1567331" y="1139601"/>
                  <a:pt x="1515440" y="1191491"/>
                </a:cubicBezTo>
                <a:cubicBezTo>
                  <a:pt x="1502601" y="1230008"/>
                  <a:pt x="1502526" y="1242388"/>
                  <a:pt x="1473877" y="1274618"/>
                </a:cubicBezTo>
                <a:cubicBezTo>
                  <a:pt x="1447843" y="1303907"/>
                  <a:pt x="1390750" y="1357746"/>
                  <a:pt x="1390750" y="1357746"/>
                </a:cubicBezTo>
                <a:cubicBezTo>
                  <a:pt x="1361029" y="1446905"/>
                  <a:pt x="1400195" y="1350063"/>
                  <a:pt x="1335331" y="1440873"/>
                </a:cubicBezTo>
                <a:cubicBezTo>
                  <a:pt x="1323327" y="1457679"/>
                  <a:pt x="1319626" y="1479485"/>
                  <a:pt x="1307622" y="1496291"/>
                </a:cubicBezTo>
                <a:cubicBezTo>
                  <a:pt x="1296234" y="1512235"/>
                  <a:pt x="1278602" y="1522803"/>
                  <a:pt x="1266059" y="1537855"/>
                </a:cubicBezTo>
                <a:cubicBezTo>
                  <a:pt x="1226905" y="1584841"/>
                  <a:pt x="1246549" y="1569523"/>
                  <a:pt x="1224495" y="1620982"/>
                </a:cubicBezTo>
                <a:cubicBezTo>
                  <a:pt x="1216359" y="1639965"/>
                  <a:pt x="1206022" y="1657927"/>
                  <a:pt x="1196786" y="1676400"/>
                </a:cubicBezTo>
                <a:lnTo>
                  <a:pt x="1200717" y="1715713"/>
                </a:lnTo>
                <a:lnTo>
                  <a:pt x="0" y="1715713"/>
                </a:lnTo>
                <a:close/>
              </a:path>
            </a:pathLst>
          </a:custGeom>
        </p:spPr>
      </p:pic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CC0A9E5C-AED8-4F1B-82A2-9727F459E70D}"/>
              </a:ext>
            </a:extLst>
          </p:cNvPr>
          <p:cNvGrpSpPr/>
          <p:nvPr/>
        </p:nvGrpSpPr>
        <p:grpSpPr>
          <a:xfrm>
            <a:off x="2250889" y="2057048"/>
            <a:ext cx="7872688" cy="1987598"/>
            <a:chOff x="2137885" y="2190885"/>
            <a:chExt cx="7872688" cy="1987598"/>
          </a:xfrm>
        </p:grpSpPr>
        <p:sp>
          <p:nvSpPr>
            <p:cNvPr id="7" name="标题 3">
              <a:extLst>
                <a:ext uri="{FF2B5EF4-FFF2-40B4-BE49-F238E27FC236}">
                  <a16:creationId xmlns="" xmlns:a16="http://schemas.microsoft.com/office/drawing/2014/main" id="{D33D7366-80F9-4869-B13F-9488966CFEE7}"/>
                </a:ext>
              </a:extLst>
            </p:cNvPr>
            <p:cNvSpPr txBox="1">
              <a:spLocks/>
            </p:cNvSpPr>
            <p:nvPr/>
          </p:nvSpPr>
          <p:spPr>
            <a:xfrm>
              <a:off x="2181427" y="2233866"/>
              <a:ext cx="7829146" cy="1944617"/>
            </a:xfrm>
            <a:prstGeom prst="rect">
              <a:avLst/>
            </a:prstGeom>
            <a:effectLst>
              <a:outerShdw blurRad="152400" dist="50800" dir="5400000" algn="ctr" rotWithShape="0">
                <a:srgbClr val="000000">
                  <a:alpha val="20000"/>
                </a:srgbClr>
              </a:outerShdw>
            </a:effectLst>
          </p:spPr>
          <p:txBody>
            <a:bodyPr>
              <a:noAutofit/>
            </a:bodyPr>
            <a:lstStyle>
              <a:lvl1pPr algn="l" defTabSz="914354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8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11500" u="none" dirty="0">
                  <a:solidFill>
                    <a:schemeClr val="bg1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青年脑梗死</a:t>
              </a:r>
              <a:endParaRPr lang="zh-CN" altLang="en-US" sz="5400" u="none" spc="-150" dirty="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3" name="标题 3">
              <a:extLst>
                <a:ext uri="{FF2B5EF4-FFF2-40B4-BE49-F238E27FC236}">
                  <a16:creationId xmlns="" xmlns:a16="http://schemas.microsoft.com/office/drawing/2014/main" id="{78F7975F-18FD-48E0-A05C-EBE207BF0EC7}"/>
                </a:ext>
              </a:extLst>
            </p:cNvPr>
            <p:cNvSpPr txBox="1">
              <a:spLocks/>
            </p:cNvSpPr>
            <p:nvPr/>
          </p:nvSpPr>
          <p:spPr>
            <a:xfrm>
              <a:off x="2137885" y="2190885"/>
              <a:ext cx="7829146" cy="1944617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354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8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11500" u="none" dirty="0">
                  <a:solidFill>
                    <a:srgbClr val="1BA9DB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青年脑梗死</a:t>
              </a:r>
              <a:endParaRPr lang="zh-CN" altLang="en-US" sz="5400" u="none" spc="-150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11275E1D-3535-4755-A415-2A89B650036D}"/>
              </a:ext>
            </a:extLst>
          </p:cNvPr>
          <p:cNvSpPr txBox="1"/>
          <p:nvPr/>
        </p:nvSpPr>
        <p:spPr>
          <a:xfrm>
            <a:off x="2700532" y="1577077"/>
            <a:ext cx="7066855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POWERPOINT TEMPLATE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8D98050A-0ED8-46E6-94DC-596F32BCC02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5975" r="49782" b="73296"/>
          <a:stretch/>
        </p:blipFill>
        <p:spPr>
          <a:xfrm>
            <a:off x="393352" y="1899820"/>
            <a:ext cx="1758444" cy="1263599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D310C8EC-FFB7-452B-9E63-C8E3F31B8C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91" t="60568" b="20227"/>
          <a:stretch/>
        </p:blipFill>
        <p:spPr>
          <a:xfrm>
            <a:off x="9810929" y="1300075"/>
            <a:ext cx="1634835" cy="1170710"/>
          </a:xfrm>
          <a:prstGeom prst="rect">
            <a:avLst/>
          </a:prstGeom>
        </p:spPr>
      </p:pic>
      <p:sp>
        <p:nvSpPr>
          <p:cNvPr id="30" name="矩形: 圆角 29">
            <a:extLst>
              <a:ext uri="{FF2B5EF4-FFF2-40B4-BE49-F238E27FC236}">
                <a16:creationId xmlns="" xmlns:a16="http://schemas.microsoft.com/office/drawing/2014/main" id="{5CF01BA8-6335-4C9B-B703-8E794836F92C}"/>
              </a:ext>
            </a:extLst>
          </p:cNvPr>
          <p:cNvSpPr/>
          <p:nvPr/>
        </p:nvSpPr>
        <p:spPr>
          <a:xfrm>
            <a:off x="3657521" y="4588314"/>
            <a:ext cx="2095209" cy="461665"/>
          </a:xfrm>
          <a:prstGeom prst="roundRect">
            <a:avLst>
              <a:gd name="adj" fmla="val 50000"/>
            </a:avLst>
          </a:prstGeom>
          <a:solidFill>
            <a:srgbClr val="1BA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汇报人</a:t>
            </a: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优</a:t>
            </a: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品</a:t>
            </a:r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矩形: 圆角 30">
            <a:extLst>
              <a:ext uri="{FF2B5EF4-FFF2-40B4-BE49-F238E27FC236}">
                <a16:creationId xmlns="" xmlns:a16="http://schemas.microsoft.com/office/drawing/2014/main" id="{C17A0166-D7EC-452B-B4A2-B8BA26E1971E}"/>
              </a:ext>
            </a:extLst>
          </p:cNvPr>
          <p:cNvSpPr/>
          <p:nvPr/>
        </p:nvSpPr>
        <p:spPr>
          <a:xfrm>
            <a:off x="6255657" y="4588314"/>
            <a:ext cx="2254883" cy="461665"/>
          </a:xfrm>
          <a:prstGeom prst="roundRect">
            <a:avLst>
              <a:gd name="adj" fmla="val 50000"/>
            </a:avLst>
          </a:prstGeom>
          <a:solidFill>
            <a:srgbClr val="1BA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时间：</a:t>
            </a:r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20XX</a:t>
            </a: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X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月</a:t>
            </a:r>
          </a:p>
        </p:txBody>
      </p:sp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D3AFCA1F-660D-47CF-A514-E22404ABBED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42" t="51970" r="23997" b="31428"/>
          <a:stretch/>
        </p:blipFill>
        <p:spPr>
          <a:xfrm>
            <a:off x="5246007" y="617954"/>
            <a:ext cx="812801" cy="826702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2CB15195-614D-4B81-9B2A-A6968CA72A85}"/>
              </a:ext>
            </a:extLst>
          </p:cNvPr>
          <p:cNvSpPr txBox="1"/>
          <p:nvPr/>
        </p:nvSpPr>
        <p:spPr>
          <a:xfrm>
            <a:off x="3134435" y="3986351"/>
            <a:ext cx="592312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病例讨论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护理查房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医疗生物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D42806F5-6468-498E-9535-B96935FC330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635" y="4974240"/>
            <a:ext cx="1994887" cy="18274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0" grpId="0" animBg="1"/>
      <p:bldP spid="31" grpId="0" animBg="1"/>
      <p:bldP spid="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B45B66E-D295-4338-8E4A-479532357169}"/>
              </a:ext>
            </a:extLst>
          </p:cNvPr>
          <p:cNvSpPr/>
          <p:nvPr/>
        </p:nvSpPr>
        <p:spPr>
          <a:xfrm>
            <a:off x="401782" y="401782"/>
            <a:ext cx="11388436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9B7F223-F6E2-4ED8-B7B5-B26BA7B7AC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5975" r="49782" b="73296"/>
          <a:stretch/>
        </p:blipFill>
        <p:spPr>
          <a:xfrm rot="733682">
            <a:off x="541694" y="480466"/>
            <a:ext cx="967866" cy="695498"/>
          </a:xfrm>
          <a:prstGeom prst="rect">
            <a:avLst/>
          </a:prstGeom>
        </p:spPr>
      </p:pic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0A8FCF8E-74A2-4760-AD40-399ABAA9DDD1}"/>
              </a:ext>
            </a:extLst>
          </p:cNvPr>
          <p:cNvSpPr txBox="1">
            <a:spLocks/>
          </p:cNvSpPr>
          <p:nvPr/>
        </p:nvSpPr>
        <p:spPr>
          <a:xfrm>
            <a:off x="1476699" y="658205"/>
            <a:ext cx="3168495" cy="53813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200" u="none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青年脑梗死</a:t>
            </a:r>
            <a:r>
              <a:rPr lang="zh-CN" altLang="en-US" sz="3200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病例</a:t>
            </a:r>
            <a:endParaRPr lang="zh-CN" altLang="en-US" sz="3200" u="none" spc="-150" dirty="0">
              <a:solidFill>
                <a:srgbClr val="1BA9DB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DA60F6FC-974D-47D5-B2EC-E5742783F26E}"/>
              </a:ext>
            </a:extLst>
          </p:cNvPr>
          <p:cNvSpPr/>
          <p:nvPr/>
        </p:nvSpPr>
        <p:spPr>
          <a:xfrm>
            <a:off x="6096000" y="2561356"/>
            <a:ext cx="3886757" cy="881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cs typeface="+mn-ea"/>
                <a:sym typeface="+mn-lt"/>
              </a:rPr>
              <a:t>非药物：体力活动</a:t>
            </a: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cs typeface="+mn-ea"/>
                <a:sym typeface="+mn-lt"/>
              </a:rPr>
              <a:t>药物：</a:t>
            </a:r>
            <a:r>
              <a:rPr lang="en-US" altLang="zh-CN" dirty="0">
                <a:cs typeface="+mn-ea"/>
                <a:sym typeface="+mn-lt"/>
              </a:rPr>
              <a:t>ACEI</a:t>
            </a:r>
            <a:r>
              <a:rPr lang="zh-CN" altLang="en-US" dirty="0">
                <a:cs typeface="+mn-ea"/>
                <a:sym typeface="+mn-lt"/>
              </a:rPr>
              <a:t>、</a:t>
            </a:r>
            <a:r>
              <a:rPr lang="en-US" altLang="zh-CN" dirty="0">
                <a:cs typeface="+mn-ea"/>
                <a:sym typeface="+mn-lt"/>
              </a:rPr>
              <a:t>ARB</a:t>
            </a:r>
            <a:r>
              <a:rPr lang="zh-CN" altLang="en-US" dirty="0">
                <a:cs typeface="+mn-ea"/>
                <a:sym typeface="+mn-lt"/>
              </a:rPr>
              <a:t>（</a:t>
            </a:r>
            <a:r>
              <a:rPr lang="en-US" altLang="zh-CN" dirty="0">
                <a:cs typeface="+mn-ea"/>
                <a:sym typeface="+mn-lt"/>
              </a:rPr>
              <a:t>LIFE</a:t>
            </a:r>
            <a:r>
              <a:rPr lang="zh-CN" altLang="en-US" dirty="0">
                <a:cs typeface="+mn-ea"/>
                <a:sym typeface="+mn-lt"/>
              </a:rPr>
              <a:t>研究）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A79B935-93EC-4587-84B4-2CD9BA0F316F}"/>
              </a:ext>
            </a:extLst>
          </p:cNvPr>
          <p:cNvSpPr/>
          <p:nvPr/>
        </p:nvSpPr>
        <p:spPr>
          <a:xfrm>
            <a:off x="6099950" y="2106884"/>
            <a:ext cx="697627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000" dirty="0">
                <a:cs typeface="+mn-ea"/>
                <a:sym typeface="+mn-lt"/>
              </a:rPr>
              <a:t>干预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AD535CB2-96FC-418E-B71F-129C125E88A3}"/>
              </a:ext>
            </a:extLst>
          </p:cNvPr>
          <p:cNvSpPr/>
          <p:nvPr/>
        </p:nvSpPr>
        <p:spPr>
          <a:xfrm>
            <a:off x="760003" y="1902149"/>
            <a:ext cx="4002355" cy="3870853"/>
          </a:xfrm>
          <a:prstGeom prst="rect">
            <a:avLst/>
          </a:prstGeom>
          <a:solidFill>
            <a:srgbClr val="1BA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Rectangle 3">
            <a:extLst>
              <a:ext uri="{FF2B5EF4-FFF2-40B4-BE49-F238E27FC236}">
                <a16:creationId xmlns="" xmlns:a16="http://schemas.microsoft.com/office/drawing/2014/main" id="{9F320F15-9443-46E5-9E6C-A07615301C33}"/>
              </a:ext>
            </a:extLst>
          </p:cNvPr>
          <p:cNvSpPr txBox="1">
            <a:spLocks noChangeArrowheads="1"/>
          </p:cNvSpPr>
          <p:nvPr/>
        </p:nvSpPr>
        <p:spPr>
          <a:xfrm>
            <a:off x="1197199" y="3163048"/>
            <a:ext cx="3565159" cy="239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800" b="1" dirty="0">
                <a:solidFill>
                  <a:schemeClr val="bg1"/>
                </a:solidFill>
                <a:cs typeface="+mn-ea"/>
                <a:sym typeface="+mn-lt"/>
              </a:rPr>
              <a:t>高血压</a:t>
            </a: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800" b="1" dirty="0">
                <a:solidFill>
                  <a:schemeClr val="bg1"/>
                </a:solidFill>
                <a:cs typeface="+mn-ea"/>
                <a:sym typeface="+mn-lt"/>
              </a:rPr>
              <a:t>代谢异常</a:t>
            </a: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800" b="1" dirty="0">
                <a:solidFill>
                  <a:schemeClr val="bg1"/>
                </a:solidFill>
                <a:cs typeface="+mn-ea"/>
                <a:sym typeface="+mn-lt"/>
              </a:rPr>
              <a:t>影响颈动脉壁厚度和腔径</a:t>
            </a: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800" b="1" dirty="0">
                <a:solidFill>
                  <a:schemeClr val="bg1"/>
                </a:solidFill>
                <a:cs typeface="+mn-ea"/>
                <a:sym typeface="+mn-lt"/>
              </a:rPr>
              <a:t>增加心源性血栓形成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B8DAF85-DA0C-40EB-969B-D7B86FC0A350}"/>
              </a:ext>
            </a:extLst>
          </p:cNvPr>
          <p:cNvSpPr/>
          <p:nvPr/>
        </p:nvSpPr>
        <p:spPr>
          <a:xfrm>
            <a:off x="1224902" y="2483910"/>
            <a:ext cx="697627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机制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E3479176-0ED7-43EA-8B54-0E18EB38085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840" y="2860936"/>
            <a:ext cx="4879075" cy="487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274434"/>
      </p:ext>
    </p:extLst>
  </p:cSld>
  <p:clrMapOvr>
    <a:masterClrMapping/>
  </p:clrMapOvr>
  <p:transition spd="med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  <p:bldP spid="7" grpId="0"/>
      <p:bldP spid="5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0D8B6F7B-AF6C-4FB2-99C3-2260030784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12192000" cy="6096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D84CBCC-6716-4D9C-8A08-039960F8DA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" t="17273" r="80828" b="47727"/>
          <a:stretch/>
        </p:blipFill>
        <p:spPr>
          <a:xfrm>
            <a:off x="-859158" y="-361520"/>
            <a:ext cx="3460597" cy="3376792"/>
          </a:xfrm>
          <a:custGeom>
            <a:avLst/>
            <a:gdLst>
              <a:gd name="connsiteX0" fmla="*/ 0 w 1758294"/>
              <a:gd name="connsiteY0" fmla="*/ 0 h 1715713"/>
              <a:gd name="connsiteX1" fmla="*/ 1758294 w 1758294"/>
              <a:gd name="connsiteY1" fmla="*/ 0 h 1715713"/>
              <a:gd name="connsiteX2" fmla="*/ 1758294 w 1758294"/>
              <a:gd name="connsiteY2" fmla="*/ 543831 h 1715713"/>
              <a:gd name="connsiteX3" fmla="*/ 1723259 w 1758294"/>
              <a:gd name="connsiteY3" fmla="*/ 540328 h 1715713"/>
              <a:gd name="connsiteX4" fmla="*/ 1667840 w 1758294"/>
              <a:gd name="connsiteY4" fmla="*/ 498764 h 1715713"/>
              <a:gd name="connsiteX5" fmla="*/ 1640131 w 1758294"/>
              <a:gd name="connsiteY5" fmla="*/ 969818 h 1715713"/>
              <a:gd name="connsiteX6" fmla="*/ 1626277 w 1758294"/>
              <a:gd name="connsiteY6" fmla="*/ 1025237 h 1715713"/>
              <a:gd name="connsiteX7" fmla="*/ 1570859 w 1758294"/>
              <a:gd name="connsiteY7" fmla="*/ 1108364 h 1715713"/>
              <a:gd name="connsiteX8" fmla="*/ 1515440 w 1758294"/>
              <a:gd name="connsiteY8" fmla="*/ 1191491 h 1715713"/>
              <a:gd name="connsiteX9" fmla="*/ 1473877 w 1758294"/>
              <a:gd name="connsiteY9" fmla="*/ 1274618 h 1715713"/>
              <a:gd name="connsiteX10" fmla="*/ 1390750 w 1758294"/>
              <a:gd name="connsiteY10" fmla="*/ 1357746 h 1715713"/>
              <a:gd name="connsiteX11" fmla="*/ 1335331 w 1758294"/>
              <a:gd name="connsiteY11" fmla="*/ 1440873 h 1715713"/>
              <a:gd name="connsiteX12" fmla="*/ 1307622 w 1758294"/>
              <a:gd name="connsiteY12" fmla="*/ 1496291 h 1715713"/>
              <a:gd name="connsiteX13" fmla="*/ 1266059 w 1758294"/>
              <a:gd name="connsiteY13" fmla="*/ 1537855 h 1715713"/>
              <a:gd name="connsiteX14" fmla="*/ 1224495 w 1758294"/>
              <a:gd name="connsiteY14" fmla="*/ 1620982 h 1715713"/>
              <a:gd name="connsiteX15" fmla="*/ 1196786 w 1758294"/>
              <a:gd name="connsiteY15" fmla="*/ 1676400 h 1715713"/>
              <a:gd name="connsiteX16" fmla="*/ 1200717 w 1758294"/>
              <a:gd name="connsiteY16" fmla="*/ 1715713 h 1715713"/>
              <a:gd name="connsiteX17" fmla="*/ 0 w 1758294"/>
              <a:gd name="connsiteY17" fmla="*/ 1715713 h 1715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58294" h="1715713">
                <a:moveTo>
                  <a:pt x="0" y="0"/>
                </a:moveTo>
                <a:lnTo>
                  <a:pt x="1758294" y="0"/>
                </a:lnTo>
                <a:lnTo>
                  <a:pt x="1758294" y="543831"/>
                </a:lnTo>
                <a:lnTo>
                  <a:pt x="1723259" y="540328"/>
                </a:lnTo>
                <a:cubicBezTo>
                  <a:pt x="1672933" y="523552"/>
                  <a:pt x="1681695" y="427182"/>
                  <a:pt x="1667840" y="498764"/>
                </a:cubicBezTo>
                <a:cubicBezTo>
                  <a:pt x="1653985" y="570346"/>
                  <a:pt x="1652510" y="813016"/>
                  <a:pt x="1640131" y="969818"/>
                </a:cubicBezTo>
                <a:cubicBezTo>
                  <a:pt x="1638632" y="988800"/>
                  <a:pt x="1634793" y="1008206"/>
                  <a:pt x="1626277" y="1025237"/>
                </a:cubicBezTo>
                <a:cubicBezTo>
                  <a:pt x="1611384" y="1055023"/>
                  <a:pt x="1581390" y="1076771"/>
                  <a:pt x="1570859" y="1108364"/>
                </a:cubicBezTo>
                <a:cubicBezTo>
                  <a:pt x="1550808" y="1168516"/>
                  <a:pt x="1567331" y="1139601"/>
                  <a:pt x="1515440" y="1191491"/>
                </a:cubicBezTo>
                <a:cubicBezTo>
                  <a:pt x="1502601" y="1230008"/>
                  <a:pt x="1502526" y="1242388"/>
                  <a:pt x="1473877" y="1274618"/>
                </a:cubicBezTo>
                <a:cubicBezTo>
                  <a:pt x="1447843" y="1303907"/>
                  <a:pt x="1390750" y="1357746"/>
                  <a:pt x="1390750" y="1357746"/>
                </a:cubicBezTo>
                <a:cubicBezTo>
                  <a:pt x="1361029" y="1446905"/>
                  <a:pt x="1400195" y="1350063"/>
                  <a:pt x="1335331" y="1440873"/>
                </a:cubicBezTo>
                <a:cubicBezTo>
                  <a:pt x="1323327" y="1457679"/>
                  <a:pt x="1319626" y="1479485"/>
                  <a:pt x="1307622" y="1496291"/>
                </a:cubicBezTo>
                <a:cubicBezTo>
                  <a:pt x="1296234" y="1512235"/>
                  <a:pt x="1278602" y="1522803"/>
                  <a:pt x="1266059" y="1537855"/>
                </a:cubicBezTo>
                <a:cubicBezTo>
                  <a:pt x="1226905" y="1584841"/>
                  <a:pt x="1246549" y="1569523"/>
                  <a:pt x="1224495" y="1620982"/>
                </a:cubicBezTo>
                <a:cubicBezTo>
                  <a:pt x="1216359" y="1639965"/>
                  <a:pt x="1206022" y="1657927"/>
                  <a:pt x="1196786" y="1676400"/>
                </a:cubicBezTo>
                <a:lnTo>
                  <a:pt x="1200717" y="1715713"/>
                </a:lnTo>
                <a:lnTo>
                  <a:pt x="0" y="1715713"/>
                </a:lnTo>
                <a:close/>
              </a:path>
            </a:pathLst>
          </a:custGeom>
        </p:spPr>
      </p:pic>
      <p:sp>
        <p:nvSpPr>
          <p:cNvPr id="23" name="标题 3">
            <a:extLst>
              <a:ext uri="{FF2B5EF4-FFF2-40B4-BE49-F238E27FC236}">
                <a16:creationId xmlns="" xmlns:a16="http://schemas.microsoft.com/office/drawing/2014/main" id="{78F7975F-18FD-48E0-A05C-EBE207BF0EC7}"/>
              </a:ext>
            </a:extLst>
          </p:cNvPr>
          <p:cNvSpPr txBox="1">
            <a:spLocks/>
          </p:cNvSpPr>
          <p:nvPr/>
        </p:nvSpPr>
        <p:spPr>
          <a:xfrm>
            <a:off x="2181427" y="3051230"/>
            <a:ext cx="7829146" cy="194461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8000" u="none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青年脑梗死</a:t>
            </a:r>
            <a:r>
              <a:rPr lang="zh-CN" altLang="en-US" sz="8000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特点</a:t>
            </a:r>
            <a:endParaRPr lang="zh-CN" altLang="en-US" sz="4000" u="none" spc="-150" dirty="0">
              <a:solidFill>
                <a:srgbClr val="1BA9DB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8D98050A-0ED8-46E6-94DC-596F32BCC02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5975" r="49782" b="73296"/>
          <a:stretch/>
        </p:blipFill>
        <p:spPr>
          <a:xfrm>
            <a:off x="393352" y="1899820"/>
            <a:ext cx="1758444" cy="1263599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D310C8EC-FFB7-452B-9E63-C8E3F31B8C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91" t="60568" b="20227"/>
          <a:stretch/>
        </p:blipFill>
        <p:spPr>
          <a:xfrm>
            <a:off x="9810929" y="1300075"/>
            <a:ext cx="1634835" cy="1170710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D3AFCA1F-660D-47CF-A514-E22404ABBED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42" t="51970" r="23997" b="31428"/>
          <a:stretch/>
        </p:blipFill>
        <p:spPr>
          <a:xfrm>
            <a:off x="5373525" y="741906"/>
            <a:ext cx="812801" cy="826702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8D755576-56B3-47AF-8C32-5EC43EEC6CAF}"/>
              </a:ext>
            </a:extLst>
          </p:cNvPr>
          <p:cNvSpPr txBox="1"/>
          <p:nvPr/>
        </p:nvSpPr>
        <p:spPr>
          <a:xfrm>
            <a:off x="4313237" y="1957185"/>
            <a:ext cx="321297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PART 02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138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B45B66E-D295-4338-8E4A-479532357169}"/>
              </a:ext>
            </a:extLst>
          </p:cNvPr>
          <p:cNvSpPr/>
          <p:nvPr/>
        </p:nvSpPr>
        <p:spPr>
          <a:xfrm>
            <a:off x="401782" y="401782"/>
            <a:ext cx="11388436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9B7F223-F6E2-4ED8-B7B5-B26BA7B7AC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5975" r="49782" b="73296"/>
          <a:stretch/>
        </p:blipFill>
        <p:spPr>
          <a:xfrm rot="733682">
            <a:off x="541694" y="480466"/>
            <a:ext cx="967866" cy="695498"/>
          </a:xfrm>
          <a:prstGeom prst="rect">
            <a:avLst/>
          </a:prstGeom>
        </p:spPr>
      </p:pic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0A8FCF8E-74A2-4760-AD40-399ABAA9DDD1}"/>
              </a:ext>
            </a:extLst>
          </p:cNvPr>
          <p:cNvSpPr txBox="1">
            <a:spLocks/>
          </p:cNvSpPr>
          <p:nvPr/>
        </p:nvSpPr>
        <p:spPr>
          <a:xfrm>
            <a:off x="1476699" y="658205"/>
            <a:ext cx="3168495" cy="53813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200" u="none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青年脑梗死</a:t>
            </a:r>
            <a:r>
              <a:rPr lang="zh-CN" altLang="en-US" sz="3200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特点</a:t>
            </a:r>
            <a:endParaRPr lang="zh-CN" altLang="en-US" sz="3200" u="none" spc="-150" dirty="0">
              <a:solidFill>
                <a:srgbClr val="1BA9DB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="" xmlns:a16="http://schemas.microsoft.com/office/drawing/2014/main" id="{4DC95D89-D8AB-4B8E-92EC-DFB21DCA3F3E}"/>
              </a:ext>
            </a:extLst>
          </p:cNvPr>
          <p:cNvSpPr txBox="1">
            <a:spLocks noChangeArrowheads="1"/>
          </p:cNvSpPr>
          <p:nvPr/>
        </p:nvSpPr>
        <p:spPr>
          <a:xfrm>
            <a:off x="1153036" y="1742187"/>
            <a:ext cx="4942964" cy="1221958"/>
          </a:xfrm>
          <a:prstGeom prst="rect">
            <a:avLst/>
          </a:prstGeom>
          <a:noFill/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solidFill>
                  <a:srgbClr val="1BA9DB"/>
                </a:solidFill>
                <a:cs typeface="+mn-ea"/>
                <a:sym typeface="+mn-lt"/>
              </a:rPr>
              <a:t>定义：发病时年龄</a:t>
            </a:r>
            <a:r>
              <a:rPr lang="en-US" altLang="zh-CN" sz="2400" b="1" dirty="0">
                <a:solidFill>
                  <a:srgbClr val="1BA9DB"/>
                </a:solidFill>
                <a:cs typeface="+mn-ea"/>
                <a:sym typeface="+mn-lt"/>
              </a:rPr>
              <a:t>14-44</a:t>
            </a:r>
            <a:r>
              <a:rPr lang="zh-CN" altLang="en-US" sz="2400" b="1" dirty="0">
                <a:solidFill>
                  <a:srgbClr val="1BA9DB"/>
                </a:solidFill>
                <a:cs typeface="+mn-ea"/>
                <a:sym typeface="+mn-lt"/>
              </a:rPr>
              <a:t>岁</a:t>
            </a:r>
            <a:endParaRPr lang="en-US" altLang="zh-CN" sz="2400" b="1" dirty="0">
              <a:solidFill>
                <a:srgbClr val="1BA9DB"/>
              </a:solidFill>
              <a:cs typeface="+mn-ea"/>
              <a:sym typeface="+mn-lt"/>
            </a:endParaRPr>
          </a:p>
          <a:p>
            <a:pPr marL="0" indent="0">
              <a:lnSpc>
                <a:spcPct val="150000"/>
              </a:lnSpc>
              <a:buNone/>
            </a:pPr>
            <a:endParaRPr lang="zh-CN" altLang="en-US" sz="2400" b="1" dirty="0">
              <a:solidFill>
                <a:srgbClr val="1BA9DB"/>
              </a:solidFill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322BE74E-3BBC-4021-BE6C-3860C5961348}"/>
              </a:ext>
            </a:extLst>
          </p:cNvPr>
          <p:cNvSpPr/>
          <p:nvPr/>
        </p:nvSpPr>
        <p:spPr>
          <a:xfrm>
            <a:off x="1153036" y="2695309"/>
            <a:ext cx="5961329" cy="3000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流行病学特点：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发病率远低于中年及老年脑梗死，约占所有脑梗死的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11.4%-13.5%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相对于脑出血的比例与中年及老年的情况相类似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青年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TIA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具有较低的发展成永久梗死的风险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具有较低的病死率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A1702FB-1B7C-4A81-9F0A-CD70B5E11C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4263" y="1870522"/>
            <a:ext cx="3724701" cy="372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6433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0D8B6F7B-AF6C-4FB2-99C3-2260030784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12192000" cy="6096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D84CBCC-6716-4D9C-8A08-039960F8DA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" t="17273" r="80828" b="47727"/>
          <a:stretch/>
        </p:blipFill>
        <p:spPr>
          <a:xfrm>
            <a:off x="-859158" y="-361520"/>
            <a:ext cx="3460597" cy="3376792"/>
          </a:xfrm>
          <a:custGeom>
            <a:avLst/>
            <a:gdLst>
              <a:gd name="connsiteX0" fmla="*/ 0 w 1758294"/>
              <a:gd name="connsiteY0" fmla="*/ 0 h 1715713"/>
              <a:gd name="connsiteX1" fmla="*/ 1758294 w 1758294"/>
              <a:gd name="connsiteY1" fmla="*/ 0 h 1715713"/>
              <a:gd name="connsiteX2" fmla="*/ 1758294 w 1758294"/>
              <a:gd name="connsiteY2" fmla="*/ 543831 h 1715713"/>
              <a:gd name="connsiteX3" fmla="*/ 1723259 w 1758294"/>
              <a:gd name="connsiteY3" fmla="*/ 540328 h 1715713"/>
              <a:gd name="connsiteX4" fmla="*/ 1667840 w 1758294"/>
              <a:gd name="connsiteY4" fmla="*/ 498764 h 1715713"/>
              <a:gd name="connsiteX5" fmla="*/ 1640131 w 1758294"/>
              <a:gd name="connsiteY5" fmla="*/ 969818 h 1715713"/>
              <a:gd name="connsiteX6" fmla="*/ 1626277 w 1758294"/>
              <a:gd name="connsiteY6" fmla="*/ 1025237 h 1715713"/>
              <a:gd name="connsiteX7" fmla="*/ 1570859 w 1758294"/>
              <a:gd name="connsiteY7" fmla="*/ 1108364 h 1715713"/>
              <a:gd name="connsiteX8" fmla="*/ 1515440 w 1758294"/>
              <a:gd name="connsiteY8" fmla="*/ 1191491 h 1715713"/>
              <a:gd name="connsiteX9" fmla="*/ 1473877 w 1758294"/>
              <a:gd name="connsiteY9" fmla="*/ 1274618 h 1715713"/>
              <a:gd name="connsiteX10" fmla="*/ 1390750 w 1758294"/>
              <a:gd name="connsiteY10" fmla="*/ 1357746 h 1715713"/>
              <a:gd name="connsiteX11" fmla="*/ 1335331 w 1758294"/>
              <a:gd name="connsiteY11" fmla="*/ 1440873 h 1715713"/>
              <a:gd name="connsiteX12" fmla="*/ 1307622 w 1758294"/>
              <a:gd name="connsiteY12" fmla="*/ 1496291 h 1715713"/>
              <a:gd name="connsiteX13" fmla="*/ 1266059 w 1758294"/>
              <a:gd name="connsiteY13" fmla="*/ 1537855 h 1715713"/>
              <a:gd name="connsiteX14" fmla="*/ 1224495 w 1758294"/>
              <a:gd name="connsiteY14" fmla="*/ 1620982 h 1715713"/>
              <a:gd name="connsiteX15" fmla="*/ 1196786 w 1758294"/>
              <a:gd name="connsiteY15" fmla="*/ 1676400 h 1715713"/>
              <a:gd name="connsiteX16" fmla="*/ 1200717 w 1758294"/>
              <a:gd name="connsiteY16" fmla="*/ 1715713 h 1715713"/>
              <a:gd name="connsiteX17" fmla="*/ 0 w 1758294"/>
              <a:gd name="connsiteY17" fmla="*/ 1715713 h 1715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58294" h="1715713">
                <a:moveTo>
                  <a:pt x="0" y="0"/>
                </a:moveTo>
                <a:lnTo>
                  <a:pt x="1758294" y="0"/>
                </a:lnTo>
                <a:lnTo>
                  <a:pt x="1758294" y="543831"/>
                </a:lnTo>
                <a:lnTo>
                  <a:pt x="1723259" y="540328"/>
                </a:lnTo>
                <a:cubicBezTo>
                  <a:pt x="1672933" y="523552"/>
                  <a:pt x="1681695" y="427182"/>
                  <a:pt x="1667840" y="498764"/>
                </a:cubicBezTo>
                <a:cubicBezTo>
                  <a:pt x="1653985" y="570346"/>
                  <a:pt x="1652510" y="813016"/>
                  <a:pt x="1640131" y="969818"/>
                </a:cubicBezTo>
                <a:cubicBezTo>
                  <a:pt x="1638632" y="988800"/>
                  <a:pt x="1634793" y="1008206"/>
                  <a:pt x="1626277" y="1025237"/>
                </a:cubicBezTo>
                <a:cubicBezTo>
                  <a:pt x="1611384" y="1055023"/>
                  <a:pt x="1581390" y="1076771"/>
                  <a:pt x="1570859" y="1108364"/>
                </a:cubicBezTo>
                <a:cubicBezTo>
                  <a:pt x="1550808" y="1168516"/>
                  <a:pt x="1567331" y="1139601"/>
                  <a:pt x="1515440" y="1191491"/>
                </a:cubicBezTo>
                <a:cubicBezTo>
                  <a:pt x="1502601" y="1230008"/>
                  <a:pt x="1502526" y="1242388"/>
                  <a:pt x="1473877" y="1274618"/>
                </a:cubicBezTo>
                <a:cubicBezTo>
                  <a:pt x="1447843" y="1303907"/>
                  <a:pt x="1390750" y="1357746"/>
                  <a:pt x="1390750" y="1357746"/>
                </a:cubicBezTo>
                <a:cubicBezTo>
                  <a:pt x="1361029" y="1446905"/>
                  <a:pt x="1400195" y="1350063"/>
                  <a:pt x="1335331" y="1440873"/>
                </a:cubicBezTo>
                <a:cubicBezTo>
                  <a:pt x="1323327" y="1457679"/>
                  <a:pt x="1319626" y="1479485"/>
                  <a:pt x="1307622" y="1496291"/>
                </a:cubicBezTo>
                <a:cubicBezTo>
                  <a:pt x="1296234" y="1512235"/>
                  <a:pt x="1278602" y="1522803"/>
                  <a:pt x="1266059" y="1537855"/>
                </a:cubicBezTo>
                <a:cubicBezTo>
                  <a:pt x="1226905" y="1584841"/>
                  <a:pt x="1246549" y="1569523"/>
                  <a:pt x="1224495" y="1620982"/>
                </a:cubicBezTo>
                <a:cubicBezTo>
                  <a:pt x="1216359" y="1639965"/>
                  <a:pt x="1206022" y="1657927"/>
                  <a:pt x="1196786" y="1676400"/>
                </a:cubicBezTo>
                <a:lnTo>
                  <a:pt x="1200717" y="1715713"/>
                </a:lnTo>
                <a:lnTo>
                  <a:pt x="0" y="1715713"/>
                </a:lnTo>
                <a:close/>
              </a:path>
            </a:pathLst>
          </a:custGeom>
        </p:spPr>
      </p:pic>
      <p:sp>
        <p:nvSpPr>
          <p:cNvPr id="23" name="标题 3">
            <a:extLst>
              <a:ext uri="{FF2B5EF4-FFF2-40B4-BE49-F238E27FC236}">
                <a16:creationId xmlns="" xmlns:a16="http://schemas.microsoft.com/office/drawing/2014/main" id="{78F7975F-18FD-48E0-A05C-EBE207BF0EC7}"/>
              </a:ext>
            </a:extLst>
          </p:cNvPr>
          <p:cNvSpPr txBox="1">
            <a:spLocks/>
          </p:cNvSpPr>
          <p:nvPr/>
        </p:nvSpPr>
        <p:spPr>
          <a:xfrm>
            <a:off x="2181427" y="3051230"/>
            <a:ext cx="7829146" cy="194461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8000" u="none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青年脑梗死</a:t>
            </a:r>
            <a:r>
              <a:rPr lang="zh-CN" altLang="en-US" sz="8000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病因</a:t>
            </a:r>
            <a:endParaRPr lang="zh-CN" altLang="en-US" sz="4000" u="none" spc="-150" dirty="0">
              <a:solidFill>
                <a:srgbClr val="1BA9DB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8D98050A-0ED8-46E6-94DC-596F32BCC02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5975" r="49782" b="73296"/>
          <a:stretch/>
        </p:blipFill>
        <p:spPr>
          <a:xfrm>
            <a:off x="393352" y="1899820"/>
            <a:ext cx="1758444" cy="1263599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D310C8EC-FFB7-452B-9E63-C8E3F31B8C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91" t="60568" b="20227"/>
          <a:stretch/>
        </p:blipFill>
        <p:spPr>
          <a:xfrm>
            <a:off x="9810929" y="1300075"/>
            <a:ext cx="1634835" cy="1170710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D3AFCA1F-660D-47CF-A514-E22404ABBED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42" t="51970" r="23997" b="31428"/>
          <a:stretch/>
        </p:blipFill>
        <p:spPr>
          <a:xfrm>
            <a:off x="5373525" y="741906"/>
            <a:ext cx="812801" cy="826702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8D755576-56B3-47AF-8C32-5EC43EEC6CAF}"/>
              </a:ext>
            </a:extLst>
          </p:cNvPr>
          <p:cNvSpPr txBox="1"/>
          <p:nvPr/>
        </p:nvSpPr>
        <p:spPr>
          <a:xfrm>
            <a:off x="4313237" y="1957185"/>
            <a:ext cx="321297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PART 03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16805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B45B66E-D295-4338-8E4A-479532357169}"/>
              </a:ext>
            </a:extLst>
          </p:cNvPr>
          <p:cNvSpPr/>
          <p:nvPr/>
        </p:nvSpPr>
        <p:spPr>
          <a:xfrm>
            <a:off x="401782" y="401782"/>
            <a:ext cx="11388436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9B7F223-F6E2-4ED8-B7B5-B26BA7B7AC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5975" r="49782" b="73296"/>
          <a:stretch/>
        </p:blipFill>
        <p:spPr>
          <a:xfrm rot="733682">
            <a:off x="541694" y="480466"/>
            <a:ext cx="967866" cy="695498"/>
          </a:xfrm>
          <a:prstGeom prst="rect">
            <a:avLst/>
          </a:prstGeom>
        </p:spPr>
      </p:pic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0A8FCF8E-74A2-4760-AD40-399ABAA9DDD1}"/>
              </a:ext>
            </a:extLst>
          </p:cNvPr>
          <p:cNvSpPr txBox="1">
            <a:spLocks/>
          </p:cNvSpPr>
          <p:nvPr/>
        </p:nvSpPr>
        <p:spPr>
          <a:xfrm>
            <a:off x="1476699" y="658205"/>
            <a:ext cx="3168495" cy="53813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200" u="none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青年脑梗死</a:t>
            </a:r>
            <a:r>
              <a:rPr lang="zh-CN" altLang="en-US" sz="3200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病因</a:t>
            </a:r>
            <a:endParaRPr lang="zh-CN" altLang="en-US" sz="3200" u="none" spc="-150" dirty="0">
              <a:solidFill>
                <a:srgbClr val="1BA9DB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="" xmlns:a16="http://schemas.microsoft.com/office/drawing/2014/main" id="{AE4CC4F2-245C-41CB-9DA8-67A9B85B3AD4}"/>
              </a:ext>
            </a:extLst>
          </p:cNvPr>
          <p:cNvSpPr txBox="1">
            <a:spLocks noChangeArrowheads="1"/>
          </p:cNvSpPr>
          <p:nvPr/>
        </p:nvSpPr>
        <p:spPr>
          <a:xfrm>
            <a:off x="1207740" y="1912159"/>
            <a:ext cx="4239266" cy="3865873"/>
          </a:xfrm>
          <a:prstGeom prst="rect">
            <a:avLst/>
          </a:prstGeom>
          <a:noFill/>
          <a:ln w="38100">
            <a:solidFill>
              <a:srgbClr val="1BA9DB"/>
            </a:solidFill>
          </a:ln>
        </p:spPr>
        <p:txBody>
          <a:bodyPr/>
          <a:lstStyle>
            <a:defPPr>
              <a:defRPr lang="zh-CN"/>
            </a:defPPr>
            <a:lvl1pPr indent="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>
                <a:solidFill>
                  <a:schemeClr val="bg1"/>
                </a:solidFill>
                <a:latin typeface="+mn-ea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病因</a:t>
            </a:r>
            <a:r>
              <a:rPr lang="en-US" altLang="zh-CN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A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：</a:t>
            </a:r>
          </a:p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动脉疾病：</a:t>
            </a:r>
          </a:p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动脉粥样硬化：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35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岁以下，占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11%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；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  <a:p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                          50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岁以下，占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41%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。</a:t>
            </a:r>
          </a:p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危险因素与一般人群相同，主要为高血压、高脂血症（尤其是高甘油三脂）、吸烟、嗜酒和缺血性心脏病。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D3034527-3E05-43C2-8A9E-EAC263213FF1}"/>
              </a:ext>
            </a:extLst>
          </p:cNvPr>
          <p:cNvSpPr txBox="1">
            <a:spLocks noChangeArrowheads="1"/>
          </p:cNvSpPr>
          <p:nvPr/>
        </p:nvSpPr>
        <p:spPr>
          <a:xfrm>
            <a:off x="5929901" y="1705209"/>
            <a:ext cx="5536239" cy="3056518"/>
          </a:xfrm>
          <a:prstGeom prst="rect">
            <a:avLst/>
          </a:prstGeom>
          <a:noFill/>
          <a:ln w="38100">
            <a:noFill/>
          </a:ln>
        </p:spPr>
        <p:txBody>
          <a:bodyPr/>
          <a:lstStyle>
            <a:defPPr>
              <a:defRPr lang="zh-CN"/>
            </a:defPPr>
            <a:lvl1pPr indent="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>
                <a:solidFill>
                  <a:schemeClr val="bg1"/>
                </a:solidFill>
                <a:latin typeface="+mn-ea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非动脉粥样硬化： 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  <a:p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35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岁以下，占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51%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。</a:t>
            </a:r>
          </a:p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动脉夹层：测每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4-5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个青年梗死有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1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人可能为动脉夹层；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11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例中只有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3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例有外伤史，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3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例有结缔组织病肌纤维发育不良；白人及妇女占多数，颅外椎动脉及颈动脉邻近第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2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颈椎处，呈“串珠”征颈动脉、椎动脉扭结、卷曲、发育不良和长段扩张；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  <a:p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Sneddon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综合征：紫红色网状皮肤病变（葡萄色青斑）和脑梗死。女性多于男性。</a:t>
            </a:r>
          </a:p>
        </p:txBody>
      </p:sp>
    </p:spTree>
    <p:extLst>
      <p:ext uri="{BB962C8B-B14F-4D97-AF65-F5344CB8AC3E}">
        <p14:creationId xmlns:p14="http://schemas.microsoft.com/office/powerpoint/2010/main" val="3449410622"/>
      </p:ext>
    </p:extLst>
  </p:cSld>
  <p:clrMapOvr>
    <a:masterClrMapping/>
  </p:clrMapOvr>
  <p:transition spd="slow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 animBg="1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B45B66E-D295-4338-8E4A-479532357169}"/>
              </a:ext>
            </a:extLst>
          </p:cNvPr>
          <p:cNvSpPr/>
          <p:nvPr/>
        </p:nvSpPr>
        <p:spPr>
          <a:xfrm>
            <a:off x="401782" y="401782"/>
            <a:ext cx="11388436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9B7F223-F6E2-4ED8-B7B5-B26BA7B7AC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5975" r="49782" b="73296"/>
          <a:stretch/>
        </p:blipFill>
        <p:spPr>
          <a:xfrm rot="733682">
            <a:off x="541694" y="480466"/>
            <a:ext cx="967866" cy="695498"/>
          </a:xfrm>
          <a:prstGeom prst="rect">
            <a:avLst/>
          </a:prstGeom>
        </p:spPr>
      </p:pic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0A8FCF8E-74A2-4760-AD40-399ABAA9DDD1}"/>
              </a:ext>
            </a:extLst>
          </p:cNvPr>
          <p:cNvSpPr txBox="1">
            <a:spLocks/>
          </p:cNvSpPr>
          <p:nvPr/>
        </p:nvSpPr>
        <p:spPr>
          <a:xfrm>
            <a:off x="1476699" y="658205"/>
            <a:ext cx="3168495" cy="53813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200" u="none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青年脑梗死</a:t>
            </a:r>
            <a:r>
              <a:rPr lang="zh-CN" altLang="en-US" sz="3200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病因</a:t>
            </a:r>
            <a:endParaRPr lang="zh-CN" altLang="en-US" sz="3200" u="none" spc="-150" dirty="0">
              <a:solidFill>
                <a:srgbClr val="1BA9DB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FD392209-EC91-478F-B83E-090B6AD1299D}"/>
              </a:ext>
            </a:extLst>
          </p:cNvPr>
          <p:cNvSpPr/>
          <p:nvPr/>
        </p:nvSpPr>
        <p:spPr>
          <a:xfrm>
            <a:off x="1025627" y="1709993"/>
            <a:ext cx="8873543" cy="881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可逆性血管收缩：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起源于</a:t>
            </a:r>
            <a:r>
              <a:rPr lang="en-US" altLang="zh-CN" dirty="0">
                <a:cs typeface="+mn-ea"/>
                <a:sym typeface="+mn-lt"/>
              </a:rPr>
              <a:t>Willis</a:t>
            </a:r>
            <a:r>
              <a:rPr lang="zh-CN" altLang="en-US" dirty="0">
                <a:cs typeface="+mn-ea"/>
                <a:sym typeface="+mn-lt"/>
              </a:rPr>
              <a:t>环的动脉多发性狭窄，可逆性，药物性或自发性，持续</a:t>
            </a:r>
            <a:r>
              <a:rPr lang="en-US" altLang="zh-CN" dirty="0">
                <a:cs typeface="+mn-ea"/>
                <a:sym typeface="+mn-lt"/>
              </a:rPr>
              <a:t>7</a:t>
            </a:r>
            <a:r>
              <a:rPr lang="zh-CN" altLang="en-US" dirty="0">
                <a:cs typeface="+mn-ea"/>
                <a:sym typeface="+mn-lt"/>
              </a:rPr>
              <a:t>天至</a:t>
            </a:r>
            <a:r>
              <a:rPr lang="en-US" altLang="zh-CN" dirty="0">
                <a:cs typeface="+mn-ea"/>
                <a:sym typeface="+mn-lt"/>
              </a:rPr>
              <a:t>6</a:t>
            </a:r>
            <a:r>
              <a:rPr lang="zh-CN" altLang="en-US" dirty="0">
                <a:cs typeface="+mn-ea"/>
                <a:sym typeface="+mn-lt"/>
              </a:rPr>
              <a:t>月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C64252A6-8DA4-44E4-ABF4-CD8E549FE67E}"/>
              </a:ext>
            </a:extLst>
          </p:cNvPr>
          <p:cNvSpPr/>
          <p:nvPr/>
        </p:nvSpPr>
        <p:spPr>
          <a:xfrm>
            <a:off x="5773001" y="3031173"/>
            <a:ext cx="5240591" cy="945495"/>
          </a:xfrm>
          <a:prstGeom prst="rect">
            <a:avLst/>
          </a:prstGeom>
          <a:noFill/>
        </p:spPr>
        <p:txBody>
          <a:bodyPr/>
          <a:lstStyle/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zh-CN" altLang="en-US" dirty="0">
                <a:cs typeface="+mn-ea"/>
                <a:sym typeface="+mn-lt"/>
              </a:rPr>
              <a:t>烟雾病：</a:t>
            </a:r>
          </a:p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zh-CN" altLang="en-US" dirty="0">
                <a:cs typeface="+mn-ea"/>
                <a:sym typeface="+mn-lt"/>
              </a:rPr>
              <a:t>伴皮质下梗死和白质脑病的脑常染色体显性遗传动脉病（</a:t>
            </a:r>
            <a:r>
              <a:rPr lang="en-US" altLang="zh-CN" dirty="0">
                <a:cs typeface="+mn-ea"/>
                <a:sym typeface="+mn-lt"/>
              </a:rPr>
              <a:t>CADASIL</a:t>
            </a:r>
            <a:r>
              <a:rPr lang="zh-CN" altLang="en-US" dirty="0">
                <a:cs typeface="+mn-ea"/>
                <a:sym typeface="+mn-lt"/>
              </a:rPr>
              <a:t>）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9E9561FA-6B2F-4E8D-B96B-5AB87EF264D7}"/>
              </a:ext>
            </a:extLst>
          </p:cNvPr>
          <p:cNvSpPr/>
          <p:nvPr/>
        </p:nvSpPr>
        <p:spPr>
          <a:xfrm>
            <a:off x="5773001" y="4749107"/>
            <a:ext cx="5349924" cy="881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偏头痛性脑梗死：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动脉炎：感染性动脉炎，主动脉炎，系统性动脉病</a:t>
            </a:r>
            <a:endParaRPr lang="zh-CN" altLang="el-GR" dirty="0">
              <a:cs typeface="+mn-ea"/>
              <a:sym typeface="+mn-lt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1811EEBC-B176-487F-B272-83D90871B2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03600" y="2978310"/>
            <a:ext cx="3541594" cy="3541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434771"/>
      </p:ext>
    </p:extLst>
  </p:cSld>
  <p:clrMapOvr>
    <a:masterClrMapping/>
  </p:clrMapOvr>
  <p:transition spd="slow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B45B66E-D295-4338-8E4A-479532357169}"/>
              </a:ext>
            </a:extLst>
          </p:cNvPr>
          <p:cNvSpPr/>
          <p:nvPr/>
        </p:nvSpPr>
        <p:spPr>
          <a:xfrm>
            <a:off x="401782" y="401782"/>
            <a:ext cx="11388436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9B7F223-F6E2-4ED8-B7B5-B26BA7B7AC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5975" r="49782" b="73296"/>
          <a:stretch/>
        </p:blipFill>
        <p:spPr>
          <a:xfrm rot="733682">
            <a:off x="541694" y="480466"/>
            <a:ext cx="967866" cy="695498"/>
          </a:xfrm>
          <a:prstGeom prst="rect">
            <a:avLst/>
          </a:prstGeom>
        </p:spPr>
      </p:pic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0A8FCF8E-74A2-4760-AD40-399ABAA9DDD1}"/>
              </a:ext>
            </a:extLst>
          </p:cNvPr>
          <p:cNvSpPr txBox="1">
            <a:spLocks/>
          </p:cNvSpPr>
          <p:nvPr/>
        </p:nvSpPr>
        <p:spPr>
          <a:xfrm>
            <a:off x="1476699" y="658205"/>
            <a:ext cx="3168495" cy="53813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200" u="none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青年脑梗死</a:t>
            </a:r>
            <a:r>
              <a:rPr lang="zh-CN" altLang="en-US" sz="3200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病因</a:t>
            </a:r>
            <a:endParaRPr lang="zh-CN" altLang="en-US" sz="3200" u="none" spc="-150" dirty="0">
              <a:solidFill>
                <a:srgbClr val="1BA9DB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="" xmlns:a16="http://schemas.microsoft.com/office/drawing/2014/main" id="{90117A67-3AE2-40B8-8DF8-EF18EB4CE1F1}"/>
              </a:ext>
            </a:extLst>
          </p:cNvPr>
          <p:cNvSpPr txBox="1">
            <a:spLocks noChangeArrowheads="1"/>
          </p:cNvSpPr>
          <p:nvPr/>
        </p:nvSpPr>
        <p:spPr>
          <a:xfrm>
            <a:off x="858087" y="1774045"/>
            <a:ext cx="10383901" cy="1397608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 dirty="0">
                <a:cs typeface="+mn-ea"/>
                <a:sym typeface="+mn-lt"/>
              </a:rPr>
              <a:t>高同型半胱氨酸血症：</a:t>
            </a: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 dirty="0">
                <a:cs typeface="+mn-ea"/>
                <a:sym typeface="+mn-lt"/>
              </a:rPr>
              <a:t>胱硫醚</a:t>
            </a:r>
            <a:r>
              <a:rPr lang="en-US" altLang="zh-CN" sz="1800" dirty="0">
                <a:cs typeface="+mn-ea"/>
                <a:sym typeface="+mn-lt"/>
              </a:rPr>
              <a:t>-</a:t>
            </a:r>
            <a:r>
              <a:rPr lang="el-GR" altLang="zh-CN" sz="1800" dirty="0">
                <a:cs typeface="+mn-ea"/>
                <a:sym typeface="+mn-lt"/>
              </a:rPr>
              <a:t>β</a:t>
            </a:r>
            <a:r>
              <a:rPr lang="en-US" altLang="zh-CN" sz="1800" dirty="0">
                <a:cs typeface="+mn-ea"/>
                <a:sym typeface="+mn-lt"/>
              </a:rPr>
              <a:t>-</a:t>
            </a:r>
            <a:r>
              <a:rPr lang="zh-CN" altLang="en-US" sz="1800" dirty="0">
                <a:cs typeface="+mn-ea"/>
                <a:sym typeface="+mn-lt"/>
              </a:rPr>
              <a:t>合酶活性降低、甲基四氢叶酸酯甲基转移酶活性受损、甲基四氢叶酸酯和甲基钴胺素缺乏。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="" xmlns:a16="http://schemas.microsoft.com/office/drawing/2014/main" id="{9AB2ABB5-4D02-47EB-9543-FF72C642E71C}"/>
              </a:ext>
            </a:extLst>
          </p:cNvPr>
          <p:cNvSpPr txBox="1">
            <a:spLocks noChangeArrowheads="1"/>
          </p:cNvSpPr>
          <p:nvPr/>
        </p:nvSpPr>
        <p:spPr>
          <a:xfrm>
            <a:off x="6341761" y="3375033"/>
            <a:ext cx="4492393" cy="2524670"/>
          </a:xfrm>
          <a:prstGeom prst="rect">
            <a:avLst/>
          </a:prstGeom>
          <a:noFill/>
          <a:ln w="38100">
            <a:solidFill>
              <a:srgbClr val="1BA9DB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zh-CN" sz="1800" dirty="0">
                <a:cs typeface="+mn-ea"/>
                <a:sym typeface="+mn-lt"/>
              </a:rPr>
              <a:t>【</a:t>
            </a:r>
            <a:r>
              <a:rPr lang="zh-CN" altLang="en-US" sz="1800" dirty="0">
                <a:cs typeface="+mn-ea"/>
                <a:sym typeface="+mn-lt"/>
              </a:rPr>
              <a:t>病因： </a:t>
            </a:r>
            <a:r>
              <a:rPr lang="en-US" altLang="zh-CN" sz="1800" dirty="0">
                <a:cs typeface="+mn-ea"/>
                <a:sym typeface="+mn-lt"/>
              </a:rPr>
              <a:t>】</a:t>
            </a:r>
            <a:r>
              <a:rPr lang="zh-CN" altLang="en-US" sz="1800" dirty="0">
                <a:cs typeface="+mn-ea"/>
                <a:sym typeface="+mn-lt"/>
              </a:rPr>
              <a:t>心源性栓塞</a:t>
            </a:r>
            <a:endParaRPr lang="en-US" altLang="zh-CN" sz="1800" dirty="0">
              <a:cs typeface="+mn-ea"/>
              <a:sym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zh-CN" altLang="en-US" sz="1800" dirty="0">
                <a:cs typeface="+mn-ea"/>
                <a:sym typeface="+mn-lt"/>
              </a:rPr>
              <a:t>首位病因，占</a:t>
            </a:r>
            <a:r>
              <a:rPr lang="en-US" altLang="zh-CN" sz="1800" dirty="0">
                <a:cs typeface="+mn-ea"/>
                <a:sym typeface="+mn-lt"/>
              </a:rPr>
              <a:t>10-40%</a:t>
            </a:r>
            <a:r>
              <a:rPr lang="zh-CN" altLang="en-US" sz="1800" dirty="0">
                <a:cs typeface="+mn-ea"/>
                <a:sym typeface="+mn-lt"/>
              </a:rPr>
              <a:t>。</a:t>
            </a:r>
          </a:p>
          <a:p>
            <a:pPr marL="457200" indent="-457200">
              <a:buFont typeface="+mj-lt"/>
              <a:buAutoNum type="arabicPeriod"/>
            </a:pPr>
            <a:r>
              <a:rPr lang="zh-CN" altLang="en-US" sz="1800" dirty="0">
                <a:cs typeface="+mn-ea"/>
                <a:sym typeface="+mn-lt"/>
              </a:rPr>
              <a:t>风湿性心脏病</a:t>
            </a:r>
          </a:p>
          <a:p>
            <a:pPr marL="457200" indent="-457200">
              <a:buFont typeface="+mj-lt"/>
              <a:buAutoNum type="arabicPeriod"/>
            </a:pPr>
            <a:r>
              <a:rPr lang="zh-CN" altLang="en-US" sz="1800" dirty="0">
                <a:cs typeface="+mn-ea"/>
                <a:sym typeface="+mn-lt"/>
              </a:rPr>
              <a:t>瓣膜病</a:t>
            </a:r>
          </a:p>
          <a:p>
            <a:pPr marL="457200" indent="-457200">
              <a:buFont typeface="+mj-lt"/>
              <a:buAutoNum type="arabicPeriod"/>
            </a:pPr>
            <a:r>
              <a:rPr lang="zh-CN" altLang="en-US" sz="1800" dirty="0">
                <a:cs typeface="+mn-ea"/>
                <a:sym typeface="+mn-lt"/>
              </a:rPr>
              <a:t>卵圆孔未闭：</a:t>
            </a:r>
            <a:r>
              <a:rPr lang="en-US" altLang="zh-CN" sz="1800" dirty="0">
                <a:cs typeface="+mn-ea"/>
                <a:sym typeface="+mn-lt"/>
              </a:rPr>
              <a:t>20-25%</a:t>
            </a:r>
            <a:r>
              <a:rPr lang="zh-CN" altLang="en-US" sz="1800" dirty="0">
                <a:cs typeface="+mn-ea"/>
                <a:sym typeface="+mn-lt"/>
              </a:rPr>
              <a:t>健康人，</a:t>
            </a:r>
            <a:r>
              <a:rPr lang="en-US" altLang="zh-CN" sz="1800" dirty="0">
                <a:cs typeface="+mn-ea"/>
                <a:sym typeface="+mn-lt"/>
              </a:rPr>
              <a:t>35-45%</a:t>
            </a:r>
            <a:r>
              <a:rPr lang="zh-CN" altLang="en-US" sz="1800" dirty="0">
                <a:cs typeface="+mn-ea"/>
                <a:sym typeface="+mn-lt"/>
              </a:rPr>
              <a:t>脑梗死</a:t>
            </a:r>
          </a:p>
          <a:p>
            <a:pPr marL="457200" indent="-457200">
              <a:buFont typeface="+mj-lt"/>
              <a:buAutoNum type="arabicPeriod"/>
            </a:pPr>
            <a:r>
              <a:rPr lang="zh-CN" altLang="en-US" sz="1800" dirty="0">
                <a:cs typeface="+mn-ea"/>
                <a:sym typeface="+mn-lt"/>
              </a:rPr>
              <a:t>心律失常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="" xmlns:a16="http://schemas.microsoft.com/office/drawing/2014/main" id="{1DAB9E5B-7394-45B3-8F5D-F04C399D6A79}"/>
              </a:ext>
            </a:extLst>
          </p:cNvPr>
          <p:cNvSpPr txBox="1">
            <a:spLocks noChangeArrowheads="1"/>
          </p:cNvSpPr>
          <p:nvPr/>
        </p:nvSpPr>
        <p:spPr>
          <a:xfrm>
            <a:off x="950012" y="3375034"/>
            <a:ext cx="4900229" cy="2524669"/>
          </a:xfrm>
          <a:prstGeom prst="rect">
            <a:avLst/>
          </a:prstGeom>
          <a:ln w="38100">
            <a:solidFill>
              <a:srgbClr val="1BA9DB"/>
            </a:solidFill>
          </a:ln>
        </p:spPr>
        <p:txBody>
          <a:bodyPr/>
          <a:lstStyle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>
                <a:latin typeface="+mn-ea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sz="1800" dirty="0">
                <a:latin typeface="+mn-lt"/>
                <a:cs typeface="+mn-ea"/>
                <a:sym typeface="+mn-lt"/>
              </a:rPr>
              <a:t>【</a:t>
            </a:r>
            <a:r>
              <a:rPr lang="zh-CN" altLang="en-US" sz="1800" dirty="0">
                <a:latin typeface="+mn-lt"/>
                <a:cs typeface="+mn-ea"/>
                <a:sym typeface="+mn-lt"/>
              </a:rPr>
              <a:t>病因：</a:t>
            </a:r>
            <a:r>
              <a:rPr lang="en-US" altLang="zh-CN" sz="1800" dirty="0">
                <a:latin typeface="+mn-lt"/>
                <a:cs typeface="+mn-ea"/>
                <a:sym typeface="+mn-lt"/>
              </a:rPr>
              <a:t>】</a:t>
            </a:r>
            <a:r>
              <a:rPr lang="zh-CN" altLang="en-US" sz="1800" dirty="0">
                <a:latin typeface="+mn-lt"/>
                <a:cs typeface="+mn-ea"/>
                <a:sym typeface="+mn-lt"/>
              </a:rPr>
              <a:t> 血液系统疾病：</a:t>
            </a:r>
          </a:p>
          <a:p>
            <a:pPr marL="457200" indent="-457200">
              <a:buFont typeface="+mj-lt"/>
              <a:buAutoNum type="arabicPeriod"/>
            </a:pPr>
            <a:r>
              <a:rPr lang="zh-CN" altLang="en-US" sz="1800" dirty="0">
                <a:latin typeface="+mn-lt"/>
                <a:cs typeface="+mn-ea"/>
                <a:sym typeface="+mn-lt"/>
              </a:rPr>
              <a:t>凝血异常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1800" dirty="0">
                <a:latin typeface="+mn-lt"/>
                <a:cs typeface="+mn-ea"/>
                <a:sym typeface="+mn-lt"/>
              </a:rPr>
              <a:t>50</a:t>
            </a:r>
            <a:r>
              <a:rPr lang="zh-CN" altLang="en-US" sz="1800" dirty="0">
                <a:latin typeface="+mn-lt"/>
                <a:cs typeface="+mn-ea"/>
                <a:sym typeface="+mn-lt"/>
              </a:rPr>
              <a:t>岁以下，占</a:t>
            </a:r>
            <a:r>
              <a:rPr lang="en-US" altLang="zh-CN" sz="1800" dirty="0">
                <a:latin typeface="+mn-lt"/>
                <a:cs typeface="+mn-ea"/>
                <a:sym typeface="+mn-lt"/>
              </a:rPr>
              <a:t>2-7%</a:t>
            </a:r>
            <a:r>
              <a:rPr lang="zh-CN" altLang="en-US" sz="1800" dirty="0">
                <a:latin typeface="+mn-lt"/>
                <a:cs typeface="+mn-ea"/>
                <a:sym typeface="+mn-lt"/>
              </a:rPr>
              <a:t>，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1800" dirty="0">
                <a:latin typeface="+mn-lt"/>
                <a:cs typeface="+mn-ea"/>
                <a:sym typeface="+mn-lt"/>
              </a:rPr>
              <a:t>C</a:t>
            </a:r>
            <a:r>
              <a:rPr lang="zh-CN" altLang="en-US" sz="1800" dirty="0">
                <a:latin typeface="+mn-lt"/>
                <a:cs typeface="+mn-ea"/>
                <a:sym typeface="+mn-lt"/>
              </a:rPr>
              <a:t>蛋白缺乏、</a:t>
            </a:r>
            <a:r>
              <a:rPr lang="en-US" altLang="zh-CN" sz="1800" dirty="0">
                <a:latin typeface="+mn-lt"/>
                <a:cs typeface="+mn-ea"/>
                <a:sym typeface="+mn-lt"/>
              </a:rPr>
              <a:t>S</a:t>
            </a:r>
            <a:r>
              <a:rPr lang="zh-CN" altLang="en-US" sz="1800" dirty="0">
                <a:latin typeface="+mn-lt"/>
                <a:cs typeface="+mn-ea"/>
                <a:sym typeface="+mn-lt"/>
              </a:rPr>
              <a:t>蛋白缺乏、抗血小板</a:t>
            </a:r>
            <a:r>
              <a:rPr lang="en-US" altLang="zh-CN" sz="1800" dirty="0">
                <a:latin typeface="+mn-lt"/>
                <a:cs typeface="+mn-ea"/>
                <a:sym typeface="+mn-lt"/>
              </a:rPr>
              <a:t>III</a:t>
            </a:r>
            <a:r>
              <a:rPr lang="zh-CN" altLang="en-US" sz="1800" dirty="0">
                <a:latin typeface="+mn-lt"/>
                <a:cs typeface="+mn-ea"/>
                <a:sym typeface="+mn-lt"/>
              </a:rPr>
              <a:t>因子缺乏</a:t>
            </a:r>
          </a:p>
          <a:p>
            <a:pPr marL="457200" indent="-457200">
              <a:buFont typeface="+mj-lt"/>
              <a:buAutoNum type="arabicPeriod"/>
            </a:pPr>
            <a:r>
              <a:rPr lang="zh-CN" altLang="en-US" sz="1800" dirty="0">
                <a:latin typeface="+mn-lt"/>
                <a:cs typeface="+mn-ea"/>
                <a:sym typeface="+mn-lt"/>
              </a:rPr>
              <a:t>对活化的</a:t>
            </a:r>
            <a:r>
              <a:rPr lang="en-US" altLang="zh-CN" sz="1800" dirty="0">
                <a:latin typeface="+mn-lt"/>
                <a:cs typeface="+mn-ea"/>
                <a:sym typeface="+mn-lt"/>
              </a:rPr>
              <a:t>C</a:t>
            </a:r>
            <a:r>
              <a:rPr lang="zh-CN" altLang="en-US" sz="1800" dirty="0">
                <a:latin typeface="+mn-lt"/>
                <a:cs typeface="+mn-ea"/>
                <a:sym typeface="+mn-lt"/>
              </a:rPr>
              <a:t>蛋白抵抗、莱登</a:t>
            </a:r>
            <a:r>
              <a:rPr lang="en-US" altLang="zh-CN" sz="1800" dirty="0">
                <a:latin typeface="+mn-lt"/>
                <a:cs typeface="+mn-ea"/>
                <a:sym typeface="+mn-lt"/>
              </a:rPr>
              <a:t>V</a:t>
            </a:r>
            <a:r>
              <a:rPr lang="zh-CN" altLang="en-US" sz="1800" dirty="0">
                <a:latin typeface="+mn-lt"/>
                <a:cs typeface="+mn-ea"/>
                <a:sym typeface="+mn-lt"/>
              </a:rPr>
              <a:t>因子缺乏</a:t>
            </a:r>
          </a:p>
          <a:p>
            <a:pPr marL="457200" indent="-457200">
              <a:buFont typeface="+mj-lt"/>
              <a:buAutoNum type="arabicPeriod"/>
            </a:pPr>
            <a:r>
              <a:rPr lang="zh-CN" altLang="en-US" sz="1800" dirty="0">
                <a:latin typeface="+mn-lt"/>
                <a:cs typeface="+mn-ea"/>
                <a:sym typeface="+mn-lt"/>
              </a:rPr>
              <a:t>抗磷脂综合征</a:t>
            </a:r>
          </a:p>
        </p:txBody>
      </p:sp>
    </p:spTree>
    <p:extLst>
      <p:ext uri="{BB962C8B-B14F-4D97-AF65-F5344CB8AC3E}">
        <p14:creationId xmlns:p14="http://schemas.microsoft.com/office/powerpoint/2010/main" val="4015327449"/>
      </p:ext>
    </p:extLst>
  </p:cSld>
  <p:clrMapOvr>
    <a:masterClrMapping/>
  </p:clrMapOvr>
  <p:transition spd="slow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0D8B6F7B-AF6C-4FB2-99C3-2260030784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12192000" cy="6096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D84CBCC-6716-4D9C-8A08-039960F8DA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" t="17273" r="80828" b="47727"/>
          <a:stretch/>
        </p:blipFill>
        <p:spPr>
          <a:xfrm>
            <a:off x="-859158" y="-361520"/>
            <a:ext cx="3460597" cy="3376792"/>
          </a:xfrm>
          <a:custGeom>
            <a:avLst/>
            <a:gdLst>
              <a:gd name="connsiteX0" fmla="*/ 0 w 1758294"/>
              <a:gd name="connsiteY0" fmla="*/ 0 h 1715713"/>
              <a:gd name="connsiteX1" fmla="*/ 1758294 w 1758294"/>
              <a:gd name="connsiteY1" fmla="*/ 0 h 1715713"/>
              <a:gd name="connsiteX2" fmla="*/ 1758294 w 1758294"/>
              <a:gd name="connsiteY2" fmla="*/ 543831 h 1715713"/>
              <a:gd name="connsiteX3" fmla="*/ 1723259 w 1758294"/>
              <a:gd name="connsiteY3" fmla="*/ 540328 h 1715713"/>
              <a:gd name="connsiteX4" fmla="*/ 1667840 w 1758294"/>
              <a:gd name="connsiteY4" fmla="*/ 498764 h 1715713"/>
              <a:gd name="connsiteX5" fmla="*/ 1640131 w 1758294"/>
              <a:gd name="connsiteY5" fmla="*/ 969818 h 1715713"/>
              <a:gd name="connsiteX6" fmla="*/ 1626277 w 1758294"/>
              <a:gd name="connsiteY6" fmla="*/ 1025237 h 1715713"/>
              <a:gd name="connsiteX7" fmla="*/ 1570859 w 1758294"/>
              <a:gd name="connsiteY7" fmla="*/ 1108364 h 1715713"/>
              <a:gd name="connsiteX8" fmla="*/ 1515440 w 1758294"/>
              <a:gd name="connsiteY8" fmla="*/ 1191491 h 1715713"/>
              <a:gd name="connsiteX9" fmla="*/ 1473877 w 1758294"/>
              <a:gd name="connsiteY9" fmla="*/ 1274618 h 1715713"/>
              <a:gd name="connsiteX10" fmla="*/ 1390750 w 1758294"/>
              <a:gd name="connsiteY10" fmla="*/ 1357746 h 1715713"/>
              <a:gd name="connsiteX11" fmla="*/ 1335331 w 1758294"/>
              <a:gd name="connsiteY11" fmla="*/ 1440873 h 1715713"/>
              <a:gd name="connsiteX12" fmla="*/ 1307622 w 1758294"/>
              <a:gd name="connsiteY12" fmla="*/ 1496291 h 1715713"/>
              <a:gd name="connsiteX13" fmla="*/ 1266059 w 1758294"/>
              <a:gd name="connsiteY13" fmla="*/ 1537855 h 1715713"/>
              <a:gd name="connsiteX14" fmla="*/ 1224495 w 1758294"/>
              <a:gd name="connsiteY14" fmla="*/ 1620982 h 1715713"/>
              <a:gd name="connsiteX15" fmla="*/ 1196786 w 1758294"/>
              <a:gd name="connsiteY15" fmla="*/ 1676400 h 1715713"/>
              <a:gd name="connsiteX16" fmla="*/ 1200717 w 1758294"/>
              <a:gd name="connsiteY16" fmla="*/ 1715713 h 1715713"/>
              <a:gd name="connsiteX17" fmla="*/ 0 w 1758294"/>
              <a:gd name="connsiteY17" fmla="*/ 1715713 h 1715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58294" h="1715713">
                <a:moveTo>
                  <a:pt x="0" y="0"/>
                </a:moveTo>
                <a:lnTo>
                  <a:pt x="1758294" y="0"/>
                </a:lnTo>
                <a:lnTo>
                  <a:pt x="1758294" y="543831"/>
                </a:lnTo>
                <a:lnTo>
                  <a:pt x="1723259" y="540328"/>
                </a:lnTo>
                <a:cubicBezTo>
                  <a:pt x="1672933" y="523552"/>
                  <a:pt x="1681695" y="427182"/>
                  <a:pt x="1667840" y="498764"/>
                </a:cubicBezTo>
                <a:cubicBezTo>
                  <a:pt x="1653985" y="570346"/>
                  <a:pt x="1652510" y="813016"/>
                  <a:pt x="1640131" y="969818"/>
                </a:cubicBezTo>
                <a:cubicBezTo>
                  <a:pt x="1638632" y="988800"/>
                  <a:pt x="1634793" y="1008206"/>
                  <a:pt x="1626277" y="1025237"/>
                </a:cubicBezTo>
                <a:cubicBezTo>
                  <a:pt x="1611384" y="1055023"/>
                  <a:pt x="1581390" y="1076771"/>
                  <a:pt x="1570859" y="1108364"/>
                </a:cubicBezTo>
                <a:cubicBezTo>
                  <a:pt x="1550808" y="1168516"/>
                  <a:pt x="1567331" y="1139601"/>
                  <a:pt x="1515440" y="1191491"/>
                </a:cubicBezTo>
                <a:cubicBezTo>
                  <a:pt x="1502601" y="1230008"/>
                  <a:pt x="1502526" y="1242388"/>
                  <a:pt x="1473877" y="1274618"/>
                </a:cubicBezTo>
                <a:cubicBezTo>
                  <a:pt x="1447843" y="1303907"/>
                  <a:pt x="1390750" y="1357746"/>
                  <a:pt x="1390750" y="1357746"/>
                </a:cubicBezTo>
                <a:cubicBezTo>
                  <a:pt x="1361029" y="1446905"/>
                  <a:pt x="1400195" y="1350063"/>
                  <a:pt x="1335331" y="1440873"/>
                </a:cubicBezTo>
                <a:cubicBezTo>
                  <a:pt x="1323327" y="1457679"/>
                  <a:pt x="1319626" y="1479485"/>
                  <a:pt x="1307622" y="1496291"/>
                </a:cubicBezTo>
                <a:cubicBezTo>
                  <a:pt x="1296234" y="1512235"/>
                  <a:pt x="1278602" y="1522803"/>
                  <a:pt x="1266059" y="1537855"/>
                </a:cubicBezTo>
                <a:cubicBezTo>
                  <a:pt x="1226905" y="1584841"/>
                  <a:pt x="1246549" y="1569523"/>
                  <a:pt x="1224495" y="1620982"/>
                </a:cubicBezTo>
                <a:cubicBezTo>
                  <a:pt x="1216359" y="1639965"/>
                  <a:pt x="1206022" y="1657927"/>
                  <a:pt x="1196786" y="1676400"/>
                </a:cubicBezTo>
                <a:lnTo>
                  <a:pt x="1200717" y="1715713"/>
                </a:lnTo>
                <a:lnTo>
                  <a:pt x="0" y="1715713"/>
                </a:lnTo>
                <a:close/>
              </a:path>
            </a:pathLst>
          </a:custGeom>
        </p:spPr>
      </p:pic>
      <p:sp>
        <p:nvSpPr>
          <p:cNvPr id="23" name="标题 3">
            <a:extLst>
              <a:ext uri="{FF2B5EF4-FFF2-40B4-BE49-F238E27FC236}">
                <a16:creationId xmlns="" xmlns:a16="http://schemas.microsoft.com/office/drawing/2014/main" id="{78F7975F-18FD-48E0-A05C-EBE207BF0EC7}"/>
              </a:ext>
            </a:extLst>
          </p:cNvPr>
          <p:cNvSpPr txBox="1">
            <a:spLocks/>
          </p:cNvSpPr>
          <p:nvPr/>
        </p:nvSpPr>
        <p:spPr>
          <a:xfrm>
            <a:off x="2181427" y="3051230"/>
            <a:ext cx="7829146" cy="194461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8000" u="none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青年脑梗死</a:t>
            </a:r>
            <a:r>
              <a:rPr lang="zh-CN" altLang="en-US" sz="8000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检查</a:t>
            </a:r>
            <a:endParaRPr lang="zh-CN" altLang="en-US" sz="4000" u="none" spc="-150" dirty="0">
              <a:solidFill>
                <a:srgbClr val="1BA9DB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8D98050A-0ED8-46E6-94DC-596F32BCC02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5975" r="49782" b="73296"/>
          <a:stretch/>
        </p:blipFill>
        <p:spPr>
          <a:xfrm>
            <a:off x="393352" y="1899820"/>
            <a:ext cx="1758444" cy="1263599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D310C8EC-FFB7-452B-9E63-C8E3F31B8C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91" t="60568" b="20227"/>
          <a:stretch/>
        </p:blipFill>
        <p:spPr>
          <a:xfrm>
            <a:off x="9810929" y="1300075"/>
            <a:ext cx="1634835" cy="1170710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D3AFCA1F-660D-47CF-A514-E22404ABBED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42" t="51970" r="23997" b="31428"/>
          <a:stretch/>
        </p:blipFill>
        <p:spPr>
          <a:xfrm>
            <a:off x="5373525" y="741906"/>
            <a:ext cx="812801" cy="826702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8D755576-56B3-47AF-8C32-5EC43EEC6CAF}"/>
              </a:ext>
            </a:extLst>
          </p:cNvPr>
          <p:cNvSpPr txBox="1"/>
          <p:nvPr/>
        </p:nvSpPr>
        <p:spPr>
          <a:xfrm>
            <a:off x="4313237" y="1957185"/>
            <a:ext cx="321297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PART 04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86211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B45B66E-D295-4338-8E4A-479532357169}"/>
              </a:ext>
            </a:extLst>
          </p:cNvPr>
          <p:cNvSpPr/>
          <p:nvPr/>
        </p:nvSpPr>
        <p:spPr>
          <a:xfrm>
            <a:off x="401782" y="401782"/>
            <a:ext cx="11388436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9B7F223-F6E2-4ED8-B7B5-B26BA7B7AC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5975" r="49782" b="73296"/>
          <a:stretch/>
        </p:blipFill>
        <p:spPr>
          <a:xfrm rot="733682">
            <a:off x="541694" y="480466"/>
            <a:ext cx="967866" cy="695498"/>
          </a:xfrm>
          <a:prstGeom prst="rect">
            <a:avLst/>
          </a:prstGeom>
        </p:spPr>
      </p:pic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0A8FCF8E-74A2-4760-AD40-399ABAA9DDD1}"/>
              </a:ext>
            </a:extLst>
          </p:cNvPr>
          <p:cNvSpPr txBox="1">
            <a:spLocks/>
          </p:cNvSpPr>
          <p:nvPr/>
        </p:nvSpPr>
        <p:spPr>
          <a:xfrm>
            <a:off x="1476699" y="658205"/>
            <a:ext cx="3168495" cy="53813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200" u="none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青年脑梗死</a:t>
            </a:r>
            <a:r>
              <a:rPr lang="zh-CN" altLang="en-US" sz="3200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检查</a:t>
            </a:r>
            <a:endParaRPr lang="zh-CN" altLang="en-US" sz="3200" u="none" spc="-150" dirty="0">
              <a:solidFill>
                <a:srgbClr val="1BA9DB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graphicFrame>
        <p:nvGraphicFramePr>
          <p:cNvPr id="3" name="图示 2">
            <a:extLst>
              <a:ext uri="{FF2B5EF4-FFF2-40B4-BE49-F238E27FC236}">
                <a16:creationId xmlns="" xmlns:a16="http://schemas.microsoft.com/office/drawing/2014/main" id="{7DF08D07-9985-4378-A83D-C34A6A65763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2501290"/>
              </p:ext>
            </p:extLst>
          </p:nvPr>
        </p:nvGraphicFramePr>
        <p:xfrm>
          <a:off x="898804" y="2090415"/>
          <a:ext cx="10012254" cy="3453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912243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prestig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3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0D8B6F7B-AF6C-4FB2-99C3-2260030784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477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D84CBCC-6716-4D9C-8A08-039960F8DA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" t="17273" r="80828" b="47727"/>
          <a:stretch/>
        </p:blipFill>
        <p:spPr>
          <a:xfrm>
            <a:off x="-859158" y="-361520"/>
            <a:ext cx="3460597" cy="3376792"/>
          </a:xfrm>
          <a:custGeom>
            <a:avLst/>
            <a:gdLst>
              <a:gd name="connsiteX0" fmla="*/ 0 w 1758294"/>
              <a:gd name="connsiteY0" fmla="*/ 0 h 1715713"/>
              <a:gd name="connsiteX1" fmla="*/ 1758294 w 1758294"/>
              <a:gd name="connsiteY1" fmla="*/ 0 h 1715713"/>
              <a:gd name="connsiteX2" fmla="*/ 1758294 w 1758294"/>
              <a:gd name="connsiteY2" fmla="*/ 543831 h 1715713"/>
              <a:gd name="connsiteX3" fmla="*/ 1723259 w 1758294"/>
              <a:gd name="connsiteY3" fmla="*/ 540328 h 1715713"/>
              <a:gd name="connsiteX4" fmla="*/ 1667840 w 1758294"/>
              <a:gd name="connsiteY4" fmla="*/ 498764 h 1715713"/>
              <a:gd name="connsiteX5" fmla="*/ 1640131 w 1758294"/>
              <a:gd name="connsiteY5" fmla="*/ 969818 h 1715713"/>
              <a:gd name="connsiteX6" fmla="*/ 1626277 w 1758294"/>
              <a:gd name="connsiteY6" fmla="*/ 1025237 h 1715713"/>
              <a:gd name="connsiteX7" fmla="*/ 1570859 w 1758294"/>
              <a:gd name="connsiteY7" fmla="*/ 1108364 h 1715713"/>
              <a:gd name="connsiteX8" fmla="*/ 1515440 w 1758294"/>
              <a:gd name="connsiteY8" fmla="*/ 1191491 h 1715713"/>
              <a:gd name="connsiteX9" fmla="*/ 1473877 w 1758294"/>
              <a:gd name="connsiteY9" fmla="*/ 1274618 h 1715713"/>
              <a:gd name="connsiteX10" fmla="*/ 1390750 w 1758294"/>
              <a:gd name="connsiteY10" fmla="*/ 1357746 h 1715713"/>
              <a:gd name="connsiteX11" fmla="*/ 1335331 w 1758294"/>
              <a:gd name="connsiteY11" fmla="*/ 1440873 h 1715713"/>
              <a:gd name="connsiteX12" fmla="*/ 1307622 w 1758294"/>
              <a:gd name="connsiteY12" fmla="*/ 1496291 h 1715713"/>
              <a:gd name="connsiteX13" fmla="*/ 1266059 w 1758294"/>
              <a:gd name="connsiteY13" fmla="*/ 1537855 h 1715713"/>
              <a:gd name="connsiteX14" fmla="*/ 1224495 w 1758294"/>
              <a:gd name="connsiteY14" fmla="*/ 1620982 h 1715713"/>
              <a:gd name="connsiteX15" fmla="*/ 1196786 w 1758294"/>
              <a:gd name="connsiteY15" fmla="*/ 1676400 h 1715713"/>
              <a:gd name="connsiteX16" fmla="*/ 1200717 w 1758294"/>
              <a:gd name="connsiteY16" fmla="*/ 1715713 h 1715713"/>
              <a:gd name="connsiteX17" fmla="*/ 0 w 1758294"/>
              <a:gd name="connsiteY17" fmla="*/ 1715713 h 1715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58294" h="1715713">
                <a:moveTo>
                  <a:pt x="0" y="0"/>
                </a:moveTo>
                <a:lnTo>
                  <a:pt x="1758294" y="0"/>
                </a:lnTo>
                <a:lnTo>
                  <a:pt x="1758294" y="543831"/>
                </a:lnTo>
                <a:lnTo>
                  <a:pt x="1723259" y="540328"/>
                </a:lnTo>
                <a:cubicBezTo>
                  <a:pt x="1672933" y="523552"/>
                  <a:pt x="1681695" y="427182"/>
                  <a:pt x="1667840" y="498764"/>
                </a:cubicBezTo>
                <a:cubicBezTo>
                  <a:pt x="1653985" y="570346"/>
                  <a:pt x="1652510" y="813016"/>
                  <a:pt x="1640131" y="969818"/>
                </a:cubicBezTo>
                <a:cubicBezTo>
                  <a:pt x="1638632" y="988800"/>
                  <a:pt x="1634793" y="1008206"/>
                  <a:pt x="1626277" y="1025237"/>
                </a:cubicBezTo>
                <a:cubicBezTo>
                  <a:pt x="1611384" y="1055023"/>
                  <a:pt x="1581390" y="1076771"/>
                  <a:pt x="1570859" y="1108364"/>
                </a:cubicBezTo>
                <a:cubicBezTo>
                  <a:pt x="1550808" y="1168516"/>
                  <a:pt x="1567331" y="1139601"/>
                  <a:pt x="1515440" y="1191491"/>
                </a:cubicBezTo>
                <a:cubicBezTo>
                  <a:pt x="1502601" y="1230008"/>
                  <a:pt x="1502526" y="1242388"/>
                  <a:pt x="1473877" y="1274618"/>
                </a:cubicBezTo>
                <a:cubicBezTo>
                  <a:pt x="1447843" y="1303907"/>
                  <a:pt x="1390750" y="1357746"/>
                  <a:pt x="1390750" y="1357746"/>
                </a:cubicBezTo>
                <a:cubicBezTo>
                  <a:pt x="1361029" y="1446905"/>
                  <a:pt x="1400195" y="1350063"/>
                  <a:pt x="1335331" y="1440873"/>
                </a:cubicBezTo>
                <a:cubicBezTo>
                  <a:pt x="1323327" y="1457679"/>
                  <a:pt x="1319626" y="1479485"/>
                  <a:pt x="1307622" y="1496291"/>
                </a:cubicBezTo>
                <a:cubicBezTo>
                  <a:pt x="1296234" y="1512235"/>
                  <a:pt x="1278602" y="1522803"/>
                  <a:pt x="1266059" y="1537855"/>
                </a:cubicBezTo>
                <a:cubicBezTo>
                  <a:pt x="1226905" y="1584841"/>
                  <a:pt x="1246549" y="1569523"/>
                  <a:pt x="1224495" y="1620982"/>
                </a:cubicBezTo>
                <a:cubicBezTo>
                  <a:pt x="1216359" y="1639965"/>
                  <a:pt x="1206022" y="1657927"/>
                  <a:pt x="1196786" y="1676400"/>
                </a:cubicBezTo>
                <a:lnTo>
                  <a:pt x="1200717" y="1715713"/>
                </a:lnTo>
                <a:lnTo>
                  <a:pt x="0" y="1715713"/>
                </a:lnTo>
                <a:close/>
              </a:path>
            </a:pathLst>
          </a:cu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8D98050A-0ED8-46E6-94DC-596F32BCC02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5975" r="49782" b="73296"/>
          <a:stretch/>
        </p:blipFill>
        <p:spPr>
          <a:xfrm>
            <a:off x="393352" y="1899820"/>
            <a:ext cx="1758444" cy="1263599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D3AFCA1F-660D-47CF-A514-E22404ABBED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42" t="51970" r="23997" b="31428"/>
          <a:stretch/>
        </p:blipFill>
        <p:spPr>
          <a:xfrm>
            <a:off x="5373525" y="741906"/>
            <a:ext cx="812801" cy="826702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1FF50FBF-BA7C-4F19-8A87-4F148519A2E3}"/>
              </a:ext>
            </a:extLst>
          </p:cNvPr>
          <p:cNvGrpSpPr/>
          <p:nvPr/>
        </p:nvGrpSpPr>
        <p:grpSpPr>
          <a:xfrm>
            <a:off x="2250889" y="2057048"/>
            <a:ext cx="7872688" cy="1987598"/>
            <a:chOff x="2137885" y="2190885"/>
            <a:chExt cx="7872688" cy="1987598"/>
          </a:xfrm>
        </p:grpSpPr>
        <p:sp>
          <p:nvSpPr>
            <p:cNvPr id="15" name="标题 3">
              <a:extLst>
                <a:ext uri="{FF2B5EF4-FFF2-40B4-BE49-F238E27FC236}">
                  <a16:creationId xmlns="" xmlns:a16="http://schemas.microsoft.com/office/drawing/2014/main" id="{EB8D31C8-A87F-4C9E-8C91-A9ED3B9650DF}"/>
                </a:ext>
              </a:extLst>
            </p:cNvPr>
            <p:cNvSpPr txBox="1">
              <a:spLocks/>
            </p:cNvSpPr>
            <p:nvPr/>
          </p:nvSpPr>
          <p:spPr>
            <a:xfrm>
              <a:off x="2181427" y="2233866"/>
              <a:ext cx="7829146" cy="1944617"/>
            </a:xfrm>
            <a:prstGeom prst="rect">
              <a:avLst/>
            </a:prstGeom>
            <a:effectLst>
              <a:outerShdw blurRad="152400" dist="50800" dir="5400000" algn="ctr" rotWithShape="0">
                <a:srgbClr val="000000">
                  <a:alpha val="20000"/>
                </a:srgbClr>
              </a:outerShdw>
            </a:effectLst>
          </p:spPr>
          <p:txBody>
            <a:bodyPr>
              <a:noAutofit/>
            </a:bodyPr>
            <a:lstStyle>
              <a:lvl1pPr algn="l" defTabSz="914354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8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11500" u="none" dirty="0">
                  <a:solidFill>
                    <a:schemeClr val="bg1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青年脑梗死</a:t>
              </a:r>
              <a:endParaRPr lang="zh-CN" altLang="en-US" sz="5400" u="none" spc="-150" dirty="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6" name="标题 3">
              <a:extLst>
                <a:ext uri="{FF2B5EF4-FFF2-40B4-BE49-F238E27FC236}">
                  <a16:creationId xmlns="" xmlns:a16="http://schemas.microsoft.com/office/drawing/2014/main" id="{C36BD632-408C-4719-B3F7-3E63D439B532}"/>
                </a:ext>
              </a:extLst>
            </p:cNvPr>
            <p:cNvSpPr txBox="1">
              <a:spLocks/>
            </p:cNvSpPr>
            <p:nvPr/>
          </p:nvSpPr>
          <p:spPr>
            <a:xfrm>
              <a:off x="2137885" y="2190885"/>
              <a:ext cx="7829146" cy="1944617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354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8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11500" u="none" dirty="0">
                  <a:solidFill>
                    <a:srgbClr val="1BA9DB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青年脑梗死</a:t>
              </a:r>
              <a:endParaRPr lang="zh-CN" altLang="en-US" sz="5400" u="none" spc="-150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08B2C6B0-6E4D-40D1-A90F-9388FE0CB4EA}"/>
              </a:ext>
            </a:extLst>
          </p:cNvPr>
          <p:cNvSpPr txBox="1"/>
          <p:nvPr/>
        </p:nvSpPr>
        <p:spPr>
          <a:xfrm>
            <a:off x="2700532" y="1577077"/>
            <a:ext cx="7066855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POWERPOINT TEMPLATE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矩形: 圆角 17">
            <a:extLst>
              <a:ext uri="{FF2B5EF4-FFF2-40B4-BE49-F238E27FC236}">
                <a16:creationId xmlns="" xmlns:a16="http://schemas.microsoft.com/office/drawing/2014/main" id="{75B70D6E-667F-4967-852A-D87DC2224FB9}"/>
              </a:ext>
            </a:extLst>
          </p:cNvPr>
          <p:cNvSpPr/>
          <p:nvPr/>
        </p:nvSpPr>
        <p:spPr>
          <a:xfrm>
            <a:off x="3657521" y="4588314"/>
            <a:ext cx="2077454" cy="461665"/>
          </a:xfrm>
          <a:prstGeom prst="roundRect">
            <a:avLst>
              <a:gd name="adj" fmla="val 50000"/>
            </a:avLst>
          </a:prstGeom>
          <a:solidFill>
            <a:srgbClr val="1BA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汇报人</a:t>
            </a: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优</a:t>
            </a: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品</a:t>
            </a:r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矩形: 圆角 18">
            <a:extLst>
              <a:ext uri="{FF2B5EF4-FFF2-40B4-BE49-F238E27FC236}">
                <a16:creationId xmlns="" xmlns:a16="http://schemas.microsoft.com/office/drawing/2014/main" id="{CEF32D5D-FC54-4750-BC62-FA825D75482F}"/>
              </a:ext>
            </a:extLst>
          </p:cNvPr>
          <p:cNvSpPr/>
          <p:nvPr/>
        </p:nvSpPr>
        <p:spPr>
          <a:xfrm>
            <a:off x="6255657" y="4588314"/>
            <a:ext cx="2254883" cy="461665"/>
          </a:xfrm>
          <a:prstGeom prst="roundRect">
            <a:avLst>
              <a:gd name="adj" fmla="val 50000"/>
            </a:avLst>
          </a:prstGeom>
          <a:solidFill>
            <a:srgbClr val="1BA9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时间：</a:t>
            </a:r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20XX</a:t>
            </a: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X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月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1F41213C-7C71-45C6-A7A1-C73D24580C2B}"/>
              </a:ext>
            </a:extLst>
          </p:cNvPr>
          <p:cNvSpPr txBox="1"/>
          <p:nvPr/>
        </p:nvSpPr>
        <p:spPr>
          <a:xfrm>
            <a:off x="3134435" y="3986351"/>
            <a:ext cx="592312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病例讨论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护理查房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医疗生物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2DDD1502-7EF7-4730-AB71-68071CA3E77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635" y="4974240"/>
            <a:ext cx="1994887" cy="1827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36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000">
        <p:fade/>
      </p:transition>
    </mc:Choice>
    <mc:Fallback xmlns="">
      <p:transition spd="med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0D8B6F7B-AF6C-4FB2-99C3-2260030784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12192000" cy="6096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3FA3226-81A4-44BA-93AE-C89FAEC81CDC}"/>
              </a:ext>
            </a:extLst>
          </p:cNvPr>
          <p:cNvSpPr/>
          <p:nvPr/>
        </p:nvSpPr>
        <p:spPr>
          <a:xfrm>
            <a:off x="898436" y="941695"/>
            <a:ext cx="10481488" cy="5000313"/>
          </a:xfrm>
          <a:prstGeom prst="rect">
            <a:avLst/>
          </a:prstGeom>
          <a:solidFill>
            <a:srgbClr val="EFF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D84CBCC-6716-4D9C-8A08-039960F8DA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" t="17273" r="80828" b="47727"/>
          <a:stretch/>
        </p:blipFill>
        <p:spPr>
          <a:xfrm>
            <a:off x="-859158" y="-361520"/>
            <a:ext cx="3460597" cy="3376792"/>
          </a:xfrm>
          <a:custGeom>
            <a:avLst/>
            <a:gdLst>
              <a:gd name="connsiteX0" fmla="*/ 0 w 1758294"/>
              <a:gd name="connsiteY0" fmla="*/ 0 h 1715713"/>
              <a:gd name="connsiteX1" fmla="*/ 1758294 w 1758294"/>
              <a:gd name="connsiteY1" fmla="*/ 0 h 1715713"/>
              <a:gd name="connsiteX2" fmla="*/ 1758294 w 1758294"/>
              <a:gd name="connsiteY2" fmla="*/ 543831 h 1715713"/>
              <a:gd name="connsiteX3" fmla="*/ 1723259 w 1758294"/>
              <a:gd name="connsiteY3" fmla="*/ 540328 h 1715713"/>
              <a:gd name="connsiteX4" fmla="*/ 1667840 w 1758294"/>
              <a:gd name="connsiteY4" fmla="*/ 498764 h 1715713"/>
              <a:gd name="connsiteX5" fmla="*/ 1640131 w 1758294"/>
              <a:gd name="connsiteY5" fmla="*/ 969818 h 1715713"/>
              <a:gd name="connsiteX6" fmla="*/ 1626277 w 1758294"/>
              <a:gd name="connsiteY6" fmla="*/ 1025237 h 1715713"/>
              <a:gd name="connsiteX7" fmla="*/ 1570859 w 1758294"/>
              <a:gd name="connsiteY7" fmla="*/ 1108364 h 1715713"/>
              <a:gd name="connsiteX8" fmla="*/ 1515440 w 1758294"/>
              <a:gd name="connsiteY8" fmla="*/ 1191491 h 1715713"/>
              <a:gd name="connsiteX9" fmla="*/ 1473877 w 1758294"/>
              <a:gd name="connsiteY9" fmla="*/ 1274618 h 1715713"/>
              <a:gd name="connsiteX10" fmla="*/ 1390750 w 1758294"/>
              <a:gd name="connsiteY10" fmla="*/ 1357746 h 1715713"/>
              <a:gd name="connsiteX11" fmla="*/ 1335331 w 1758294"/>
              <a:gd name="connsiteY11" fmla="*/ 1440873 h 1715713"/>
              <a:gd name="connsiteX12" fmla="*/ 1307622 w 1758294"/>
              <a:gd name="connsiteY12" fmla="*/ 1496291 h 1715713"/>
              <a:gd name="connsiteX13" fmla="*/ 1266059 w 1758294"/>
              <a:gd name="connsiteY13" fmla="*/ 1537855 h 1715713"/>
              <a:gd name="connsiteX14" fmla="*/ 1224495 w 1758294"/>
              <a:gd name="connsiteY14" fmla="*/ 1620982 h 1715713"/>
              <a:gd name="connsiteX15" fmla="*/ 1196786 w 1758294"/>
              <a:gd name="connsiteY15" fmla="*/ 1676400 h 1715713"/>
              <a:gd name="connsiteX16" fmla="*/ 1200717 w 1758294"/>
              <a:gd name="connsiteY16" fmla="*/ 1715713 h 1715713"/>
              <a:gd name="connsiteX17" fmla="*/ 0 w 1758294"/>
              <a:gd name="connsiteY17" fmla="*/ 1715713 h 1715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58294" h="1715713">
                <a:moveTo>
                  <a:pt x="0" y="0"/>
                </a:moveTo>
                <a:lnTo>
                  <a:pt x="1758294" y="0"/>
                </a:lnTo>
                <a:lnTo>
                  <a:pt x="1758294" y="543831"/>
                </a:lnTo>
                <a:lnTo>
                  <a:pt x="1723259" y="540328"/>
                </a:lnTo>
                <a:cubicBezTo>
                  <a:pt x="1672933" y="523552"/>
                  <a:pt x="1681695" y="427182"/>
                  <a:pt x="1667840" y="498764"/>
                </a:cubicBezTo>
                <a:cubicBezTo>
                  <a:pt x="1653985" y="570346"/>
                  <a:pt x="1652510" y="813016"/>
                  <a:pt x="1640131" y="969818"/>
                </a:cubicBezTo>
                <a:cubicBezTo>
                  <a:pt x="1638632" y="988800"/>
                  <a:pt x="1634793" y="1008206"/>
                  <a:pt x="1626277" y="1025237"/>
                </a:cubicBezTo>
                <a:cubicBezTo>
                  <a:pt x="1611384" y="1055023"/>
                  <a:pt x="1581390" y="1076771"/>
                  <a:pt x="1570859" y="1108364"/>
                </a:cubicBezTo>
                <a:cubicBezTo>
                  <a:pt x="1550808" y="1168516"/>
                  <a:pt x="1567331" y="1139601"/>
                  <a:pt x="1515440" y="1191491"/>
                </a:cubicBezTo>
                <a:cubicBezTo>
                  <a:pt x="1502601" y="1230008"/>
                  <a:pt x="1502526" y="1242388"/>
                  <a:pt x="1473877" y="1274618"/>
                </a:cubicBezTo>
                <a:cubicBezTo>
                  <a:pt x="1447843" y="1303907"/>
                  <a:pt x="1390750" y="1357746"/>
                  <a:pt x="1390750" y="1357746"/>
                </a:cubicBezTo>
                <a:cubicBezTo>
                  <a:pt x="1361029" y="1446905"/>
                  <a:pt x="1400195" y="1350063"/>
                  <a:pt x="1335331" y="1440873"/>
                </a:cubicBezTo>
                <a:cubicBezTo>
                  <a:pt x="1323327" y="1457679"/>
                  <a:pt x="1319626" y="1479485"/>
                  <a:pt x="1307622" y="1496291"/>
                </a:cubicBezTo>
                <a:cubicBezTo>
                  <a:pt x="1296234" y="1512235"/>
                  <a:pt x="1278602" y="1522803"/>
                  <a:pt x="1266059" y="1537855"/>
                </a:cubicBezTo>
                <a:cubicBezTo>
                  <a:pt x="1226905" y="1584841"/>
                  <a:pt x="1246549" y="1569523"/>
                  <a:pt x="1224495" y="1620982"/>
                </a:cubicBezTo>
                <a:cubicBezTo>
                  <a:pt x="1216359" y="1639965"/>
                  <a:pt x="1206022" y="1657927"/>
                  <a:pt x="1196786" y="1676400"/>
                </a:cubicBezTo>
                <a:lnTo>
                  <a:pt x="1200717" y="1715713"/>
                </a:lnTo>
                <a:lnTo>
                  <a:pt x="0" y="1715713"/>
                </a:lnTo>
                <a:close/>
              </a:path>
            </a:pathLst>
          </a:custGeom>
        </p:spPr>
      </p:pic>
      <p:sp>
        <p:nvSpPr>
          <p:cNvPr id="2" name="标题 3">
            <a:extLst>
              <a:ext uri="{FF2B5EF4-FFF2-40B4-BE49-F238E27FC236}">
                <a16:creationId xmlns="" xmlns:a16="http://schemas.microsoft.com/office/drawing/2014/main" id="{5497DB4D-C49F-431A-8074-02B0E1885756}"/>
              </a:ext>
            </a:extLst>
          </p:cNvPr>
          <p:cNvSpPr txBox="1">
            <a:spLocks/>
          </p:cNvSpPr>
          <p:nvPr/>
        </p:nvSpPr>
        <p:spPr>
          <a:xfrm>
            <a:off x="1654360" y="2787555"/>
            <a:ext cx="3166281" cy="6414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4800" u="none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目录</a:t>
            </a:r>
            <a:endParaRPr lang="zh-CN" altLang="en-US" sz="2000" u="none" spc="-150" dirty="0">
              <a:solidFill>
                <a:srgbClr val="1BA9DB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50779B3A-1D3D-4981-BC73-38A600473694}"/>
              </a:ext>
            </a:extLst>
          </p:cNvPr>
          <p:cNvSpPr txBox="1"/>
          <p:nvPr/>
        </p:nvSpPr>
        <p:spPr>
          <a:xfrm>
            <a:off x="5603861" y="1863026"/>
            <a:ext cx="455959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01 </a:t>
            </a: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青年脑梗死的病例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498612DE-F33A-4B91-97BB-A52DC8F0EAC4}"/>
              </a:ext>
            </a:extLst>
          </p:cNvPr>
          <p:cNvSpPr txBox="1"/>
          <p:nvPr/>
        </p:nvSpPr>
        <p:spPr>
          <a:xfrm>
            <a:off x="5603861" y="2764827"/>
            <a:ext cx="455959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02 </a:t>
            </a: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青年脑梗死的特点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BDC6B4E2-E0DB-4764-82CE-2C7A5B234E89}"/>
              </a:ext>
            </a:extLst>
          </p:cNvPr>
          <p:cNvSpPr txBox="1"/>
          <p:nvPr/>
        </p:nvSpPr>
        <p:spPr>
          <a:xfrm>
            <a:off x="5603861" y="3712272"/>
            <a:ext cx="455959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03 </a:t>
            </a: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青年脑梗死的病因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09CBD2BF-8DA9-4DEF-9515-02A66F5136AE}"/>
              </a:ext>
            </a:extLst>
          </p:cNvPr>
          <p:cNvSpPr txBox="1"/>
          <p:nvPr/>
        </p:nvSpPr>
        <p:spPr>
          <a:xfrm>
            <a:off x="5603861" y="4659717"/>
            <a:ext cx="455959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04 </a:t>
            </a: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青年脑梗死的检查</a:t>
            </a:r>
          </a:p>
        </p:txBody>
      </p:sp>
      <p:sp>
        <p:nvSpPr>
          <p:cNvPr id="23" name="标题 3">
            <a:extLst>
              <a:ext uri="{FF2B5EF4-FFF2-40B4-BE49-F238E27FC236}">
                <a16:creationId xmlns="" xmlns:a16="http://schemas.microsoft.com/office/drawing/2014/main" id="{DC9B6B62-0004-42BA-990F-306EF0C25728}"/>
              </a:ext>
            </a:extLst>
          </p:cNvPr>
          <p:cNvSpPr txBox="1">
            <a:spLocks/>
          </p:cNvSpPr>
          <p:nvPr/>
        </p:nvSpPr>
        <p:spPr>
          <a:xfrm>
            <a:off x="1654361" y="3553790"/>
            <a:ext cx="3166281" cy="6414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altLang="zh-CN" sz="3600" u="none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CONTENT</a:t>
            </a:r>
            <a:endParaRPr lang="zh-CN" altLang="en-US" sz="1400" u="none" spc="-150" dirty="0">
              <a:solidFill>
                <a:srgbClr val="1BA9DB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67FB4D9C-8EEA-4356-BEB3-6F8EA1BFA76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5975" r="49782" b="73296"/>
          <a:stretch/>
        </p:blipFill>
        <p:spPr>
          <a:xfrm>
            <a:off x="393352" y="1899820"/>
            <a:ext cx="1758444" cy="1263599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035D502D-7B61-473E-B870-D7CE147C8B7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42" t="51970" r="23997" b="31428"/>
          <a:stretch/>
        </p:blipFill>
        <p:spPr>
          <a:xfrm>
            <a:off x="3420066" y="5253625"/>
            <a:ext cx="1400575" cy="1424528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5565ED16-1B41-435D-AF03-24867692950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74" t="40027" r="14765" b="43371"/>
          <a:stretch/>
        </p:blipFill>
        <p:spPr>
          <a:xfrm>
            <a:off x="4899751" y="545084"/>
            <a:ext cx="970703" cy="98730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5E792EE8-B726-4525-A6B7-855A4567F01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91" t="60568" b="20227"/>
          <a:stretch/>
        </p:blipFill>
        <p:spPr>
          <a:xfrm>
            <a:off x="10241937" y="4738409"/>
            <a:ext cx="2427851" cy="173859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048870" y="221942"/>
            <a:ext cx="17400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B6E5F7"/>
                </a:solidFill>
              </a:rPr>
              <a:t>https://www.ypppt.com/</a:t>
            </a:r>
            <a:endParaRPr lang="zh-CN" altLang="en-US" sz="1100" dirty="0">
              <a:solidFill>
                <a:srgbClr val="B6E5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831101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1" grpId="0"/>
      <p:bldP spid="29" grpId="0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511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0D8B6F7B-AF6C-4FB2-99C3-2260030784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12192000" cy="6096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D84CBCC-6716-4D9C-8A08-039960F8DA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" t="17273" r="80828" b="47727"/>
          <a:stretch/>
        </p:blipFill>
        <p:spPr>
          <a:xfrm>
            <a:off x="-859158" y="-361520"/>
            <a:ext cx="3460597" cy="3376792"/>
          </a:xfrm>
          <a:custGeom>
            <a:avLst/>
            <a:gdLst>
              <a:gd name="connsiteX0" fmla="*/ 0 w 1758294"/>
              <a:gd name="connsiteY0" fmla="*/ 0 h 1715713"/>
              <a:gd name="connsiteX1" fmla="*/ 1758294 w 1758294"/>
              <a:gd name="connsiteY1" fmla="*/ 0 h 1715713"/>
              <a:gd name="connsiteX2" fmla="*/ 1758294 w 1758294"/>
              <a:gd name="connsiteY2" fmla="*/ 543831 h 1715713"/>
              <a:gd name="connsiteX3" fmla="*/ 1723259 w 1758294"/>
              <a:gd name="connsiteY3" fmla="*/ 540328 h 1715713"/>
              <a:gd name="connsiteX4" fmla="*/ 1667840 w 1758294"/>
              <a:gd name="connsiteY4" fmla="*/ 498764 h 1715713"/>
              <a:gd name="connsiteX5" fmla="*/ 1640131 w 1758294"/>
              <a:gd name="connsiteY5" fmla="*/ 969818 h 1715713"/>
              <a:gd name="connsiteX6" fmla="*/ 1626277 w 1758294"/>
              <a:gd name="connsiteY6" fmla="*/ 1025237 h 1715713"/>
              <a:gd name="connsiteX7" fmla="*/ 1570859 w 1758294"/>
              <a:gd name="connsiteY7" fmla="*/ 1108364 h 1715713"/>
              <a:gd name="connsiteX8" fmla="*/ 1515440 w 1758294"/>
              <a:gd name="connsiteY8" fmla="*/ 1191491 h 1715713"/>
              <a:gd name="connsiteX9" fmla="*/ 1473877 w 1758294"/>
              <a:gd name="connsiteY9" fmla="*/ 1274618 h 1715713"/>
              <a:gd name="connsiteX10" fmla="*/ 1390750 w 1758294"/>
              <a:gd name="connsiteY10" fmla="*/ 1357746 h 1715713"/>
              <a:gd name="connsiteX11" fmla="*/ 1335331 w 1758294"/>
              <a:gd name="connsiteY11" fmla="*/ 1440873 h 1715713"/>
              <a:gd name="connsiteX12" fmla="*/ 1307622 w 1758294"/>
              <a:gd name="connsiteY12" fmla="*/ 1496291 h 1715713"/>
              <a:gd name="connsiteX13" fmla="*/ 1266059 w 1758294"/>
              <a:gd name="connsiteY13" fmla="*/ 1537855 h 1715713"/>
              <a:gd name="connsiteX14" fmla="*/ 1224495 w 1758294"/>
              <a:gd name="connsiteY14" fmla="*/ 1620982 h 1715713"/>
              <a:gd name="connsiteX15" fmla="*/ 1196786 w 1758294"/>
              <a:gd name="connsiteY15" fmla="*/ 1676400 h 1715713"/>
              <a:gd name="connsiteX16" fmla="*/ 1200717 w 1758294"/>
              <a:gd name="connsiteY16" fmla="*/ 1715713 h 1715713"/>
              <a:gd name="connsiteX17" fmla="*/ 0 w 1758294"/>
              <a:gd name="connsiteY17" fmla="*/ 1715713 h 1715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58294" h="1715713">
                <a:moveTo>
                  <a:pt x="0" y="0"/>
                </a:moveTo>
                <a:lnTo>
                  <a:pt x="1758294" y="0"/>
                </a:lnTo>
                <a:lnTo>
                  <a:pt x="1758294" y="543831"/>
                </a:lnTo>
                <a:lnTo>
                  <a:pt x="1723259" y="540328"/>
                </a:lnTo>
                <a:cubicBezTo>
                  <a:pt x="1672933" y="523552"/>
                  <a:pt x="1681695" y="427182"/>
                  <a:pt x="1667840" y="498764"/>
                </a:cubicBezTo>
                <a:cubicBezTo>
                  <a:pt x="1653985" y="570346"/>
                  <a:pt x="1652510" y="813016"/>
                  <a:pt x="1640131" y="969818"/>
                </a:cubicBezTo>
                <a:cubicBezTo>
                  <a:pt x="1638632" y="988800"/>
                  <a:pt x="1634793" y="1008206"/>
                  <a:pt x="1626277" y="1025237"/>
                </a:cubicBezTo>
                <a:cubicBezTo>
                  <a:pt x="1611384" y="1055023"/>
                  <a:pt x="1581390" y="1076771"/>
                  <a:pt x="1570859" y="1108364"/>
                </a:cubicBezTo>
                <a:cubicBezTo>
                  <a:pt x="1550808" y="1168516"/>
                  <a:pt x="1567331" y="1139601"/>
                  <a:pt x="1515440" y="1191491"/>
                </a:cubicBezTo>
                <a:cubicBezTo>
                  <a:pt x="1502601" y="1230008"/>
                  <a:pt x="1502526" y="1242388"/>
                  <a:pt x="1473877" y="1274618"/>
                </a:cubicBezTo>
                <a:cubicBezTo>
                  <a:pt x="1447843" y="1303907"/>
                  <a:pt x="1390750" y="1357746"/>
                  <a:pt x="1390750" y="1357746"/>
                </a:cubicBezTo>
                <a:cubicBezTo>
                  <a:pt x="1361029" y="1446905"/>
                  <a:pt x="1400195" y="1350063"/>
                  <a:pt x="1335331" y="1440873"/>
                </a:cubicBezTo>
                <a:cubicBezTo>
                  <a:pt x="1323327" y="1457679"/>
                  <a:pt x="1319626" y="1479485"/>
                  <a:pt x="1307622" y="1496291"/>
                </a:cubicBezTo>
                <a:cubicBezTo>
                  <a:pt x="1296234" y="1512235"/>
                  <a:pt x="1278602" y="1522803"/>
                  <a:pt x="1266059" y="1537855"/>
                </a:cubicBezTo>
                <a:cubicBezTo>
                  <a:pt x="1226905" y="1584841"/>
                  <a:pt x="1246549" y="1569523"/>
                  <a:pt x="1224495" y="1620982"/>
                </a:cubicBezTo>
                <a:cubicBezTo>
                  <a:pt x="1216359" y="1639965"/>
                  <a:pt x="1206022" y="1657927"/>
                  <a:pt x="1196786" y="1676400"/>
                </a:cubicBezTo>
                <a:lnTo>
                  <a:pt x="1200717" y="1715713"/>
                </a:lnTo>
                <a:lnTo>
                  <a:pt x="0" y="1715713"/>
                </a:lnTo>
                <a:close/>
              </a:path>
            </a:pathLst>
          </a:custGeom>
        </p:spPr>
      </p:pic>
      <p:sp>
        <p:nvSpPr>
          <p:cNvPr id="23" name="标题 3">
            <a:extLst>
              <a:ext uri="{FF2B5EF4-FFF2-40B4-BE49-F238E27FC236}">
                <a16:creationId xmlns="" xmlns:a16="http://schemas.microsoft.com/office/drawing/2014/main" id="{78F7975F-18FD-48E0-A05C-EBE207BF0EC7}"/>
              </a:ext>
            </a:extLst>
          </p:cNvPr>
          <p:cNvSpPr txBox="1">
            <a:spLocks/>
          </p:cNvSpPr>
          <p:nvPr/>
        </p:nvSpPr>
        <p:spPr>
          <a:xfrm>
            <a:off x="2181427" y="3051230"/>
            <a:ext cx="7829146" cy="194461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8000" u="none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青年脑梗死</a:t>
            </a:r>
            <a:r>
              <a:rPr lang="zh-CN" altLang="en-US" sz="8000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病例</a:t>
            </a:r>
            <a:endParaRPr lang="zh-CN" altLang="en-US" sz="4000" u="none" spc="-150" dirty="0">
              <a:solidFill>
                <a:srgbClr val="1BA9DB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8D98050A-0ED8-46E6-94DC-596F32BCC02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5975" r="49782" b="73296"/>
          <a:stretch/>
        </p:blipFill>
        <p:spPr>
          <a:xfrm>
            <a:off x="393352" y="1899820"/>
            <a:ext cx="1758444" cy="1263599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D310C8EC-FFB7-452B-9E63-C8E3F31B8C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91" t="60568" b="20227"/>
          <a:stretch/>
        </p:blipFill>
        <p:spPr>
          <a:xfrm>
            <a:off x="9810929" y="1300075"/>
            <a:ext cx="1634835" cy="1170710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D3AFCA1F-660D-47CF-A514-E22404ABBED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42" t="51970" r="23997" b="31428"/>
          <a:stretch/>
        </p:blipFill>
        <p:spPr>
          <a:xfrm>
            <a:off x="5373525" y="741906"/>
            <a:ext cx="812801" cy="826702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8D755576-56B3-47AF-8C32-5EC43EEC6CAF}"/>
              </a:ext>
            </a:extLst>
          </p:cNvPr>
          <p:cNvSpPr txBox="1"/>
          <p:nvPr/>
        </p:nvSpPr>
        <p:spPr>
          <a:xfrm>
            <a:off x="4313237" y="1957185"/>
            <a:ext cx="321297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PART 01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152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B45B66E-D295-4338-8E4A-479532357169}"/>
              </a:ext>
            </a:extLst>
          </p:cNvPr>
          <p:cNvSpPr/>
          <p:nvPr/>
        </p:nvSpPr>
        <p:spPr>
          <a:xfrm>
            <a:off x="401782" y="401782"/>
            <a:ext cx="11388436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9B7F223-F6E2-4ED8-B7B5-B26BA7B7AC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5975" r="49782" b="73296"/>
          <a:stretch/>
        </p:blipFill>
        <p:spPr>
          <a:xfrm rot="733682">
            <a:off x="541694" y="480466"/>
            <a:ext cx="967866" cy="695498"/>
          </a:xfrm>
          <a:prstGeom prst="rect">
            <a:avLst/>
          </a:prstGeom>
        </p:spPr>
      </p:pic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0A8FCF8E-74A2-4760-AD40-399ABAA9DDD1}"/>
              </a:ext>
            </a:extLst>
          </p:cNvPr>
          <p:cNvSpPr txBox="1">
            <a:spLocks/>
          </p:cNvSpPr>
          <p:nvPr/>
        </p:nvSpPr>
        <p:spPr>
          <a:xfrm>
            <a:off x="1476699" y="658205"/>
            <a:ext cx="3168495" cy="53813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200" u="none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青年脑梗死</a:t>
            </a:r>
            <a:r>
              <a:rPr lang="zh-CN" altLang="en-US" sz="3200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病例</a:t>
            </a:r>
            <a:endParaRPr lang="zh-CN" altLang="en-US" sz="3200" u="none" spc="-150" dirty="0">
              <a:solidFill>
                <a:srgbClr val="1BA9DB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13" name="Rectangle 3">
            <a:extLst>
              <a:ext uri="{FF2B5EF4-FFF2-40B4-BE49-F238E27FC236}">
                <a16:creationId xmlns="" xmlns:a16="http://schemas.microsoft.com/office/drawing/2014/main" id="{26DCE0EA-6ACD-4F23-9AE8-2C648C5DE399}"/>
              </a:ext>
            </a:extLst>
          </p:cNvPr>
          <p:cNvSpPr txBox="1">
            <a:spLocks noChangeArrowheads="1"/>
          </p:cNvSpPr>
          <p:nvPr/>
        </p:nvSpPr>
        <p:spPr>
          <a:xfrm>
            <a:off x="4372962" y="1932100"/>
            <a:ext cx="6938029" cy="3868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70000"/>
              </a:lnSpc>
            </a:pPr>
            <a:r>
              <a:rPr lang="zh-CN" altLang="en-US" sz="1800" dirty="0">
                <a:cs typeface="+mn-ea"/>
                <a:sym typeface="+mn-lt"/>
              </a:rPr>
              <a:t>主因头晕</a:t>
            </a:r>
            <a:r>
              <a:rPr lang="en-US" altLang="zh-CN" sz="1800" dirty="0">
                <a:cs typeface="+mn-ea"/>
                <a:sym typeface="+mn-lt"/>
              </a:rPr>
              <a:t>3</a:t>
            </a:r>
            <a:r>
              <a:rPr lang="zh-CN" altLang="en-US" sz="1800" dirty="0">
                <a:cs typeface="+mn-ea"/>
                <a:sym typeface="+mn-lt"/>
              </a:rPr>
              <a:t>天，言语不利</a:t>
            </a:r>
            <a:r>
              <a:rPr lang="en-US" altLang="zh-CN" sz="1800" dirty="0">
                <a:cs typeface="+mn-ea"/>
                <a:sym typeface="+mn-lt"/>
              </a:rPr>
              <a:t>5</a:t>
            </a:r>
            <a:r>
              <a:rPr lang="zh-CN" altLang="en-US" sz="1800" dirty="0">
                <a:cs typeface="+mn-ea"/>
                <a:sym typeface="+mn-lt"/>
              </a:rPr>
              <a:t>小时于</a:t>
            </a:r>
            <a:r>
              <a:rPr lang="en-US" altLang="zh-CN" sz="1800" dirty="0">
                <a:cs typeface="+mn-ea"/>
                <a:sym typeface="+mn-lt"/>
              </a:rPr>
              <a:t>20XX-3-10</a:t>
            </a:r>
            <a:r>
              <a:rPr lang="zh-CN" altLang="en-US" sz="1800" dirty="0">
                <a:cs typeface="+mn-ea"/>
                <a:sym typeface="+mn-lt"/>
              </a:rPr>
              <a:t>入院。</a:t>
            </a:r>
          </a:p>
          <a:p>
            <a:pPr>
              <a:lnSpc>
                <a:spcPct val="170000"/>
              </a:lnSpc>
            </a:pPr>
            <a:r>
              <a:rPr lang="zh-CN" altLang="en-US" sz="1800" dirty="0">
                <a:cs typeface="+mn-ea"/>
                <a:sym typeface="+mn-lt"/>
              </a:rPr>
              <a:t>现病史：患者于入院前</a:t>
            </a:r>
            <a:r>
              <a:rPr lang="en-US" altLang="zh-CN" sz="1800" dirty="0">
                <a:cs typeface="+mn-ea"/>
                <a:sym typeface="+mn-lt"/>
              </a:rPr>
              <a:t>3</a:t>
            </a:r>
            <a:r>
              <a:rPr lang="zh-CN" altLang="en-US" sz="1800" dirty="0">
                <a:cs typeface="+mn-ea"/>
                <a:sym typeface="+mn-lt"/>
              </a:rPr>
              <a:t>天于打牌时突然出现头晕，时伴自身晃动感，伴恶心，呕吐</a:t>
            </a:r>
            <a:r>
              <a:rPr lang="en-US" altLang="zh-CN" sz="1800" dirty="0">
                <a:cs typeface="+mn-ea"/>
                <a:sym typeface="+mn-lt"/>
              </a:rPr>
              <a:t>1</a:t>
            </a:r>
            <a:r>
              <a:rPr lang="zh-CN" altLang="en-US" sz="1800" dirty="0">
                <a:cs typeface="+mn-ea"/>
                <a:sym typeface="+mn-lt"/>
              </a:rPr>
              <a:t>次，不伴视物旋转、耳鸣、听力下降及行走不稳，于当地按“美尼尔氏病”治疗（具体不详），头晕无明显好转。入院前</a:t>
            </a:r>
            <a:r>
              <a:rPr lang="en-US" altLang="zh-CN" sz="1800" dirty="0">
                <a:cs typeface="+mn-ea"/>
                <a:sym typeface="+mn-lt"/>
              </a:rPr>
              <a:t>5</a:t>
            </a:r>
            <a:r>
              <a:rPr lang="zh-CN" altLang="en-US" sz="1800" dirty="0">
                <a:cs typeface="+mn-ea"/>
                <a:sym typeface="+mn-lt"/>
              </a:rPr>
              <a:t>小时突发言语不利，立即送至我院，路途中呕吐</a:t>
            </a:r>
            <a:r>
              <a:rPr lang="en-US" altLang="zh-CN" sz="1800" dirty="0">
                <a:cs typeface="+mn-ea"/>
                <a:sym typeface="+mn-lt"/>
              </a:rPr>
              <a:t>1 </a:t>
            </a:r>
            <a:r>
              <a:rPr lang="zh-CN" altLang="en-US" sz="1800" dirty="0">
                <a:cs typeface="+mn-ea"/>
                <a:sym typeface="+mn-lt"/>
              </a:rPr>
              <a:t>次。</a:t>
            </a:r>
          </a:p>
          <a:p>
            <a:pPr>
              <a:lnSpc>
                <a:spcPct val="170000"/>
              </a:lnSpc>
            </a:pPr>
            <a:r>
              <a:rPr lang="zh-CN" altLang="en-US" sz="1800" dirty="0">
                <a:cs typeface="+mn-ea"/>
                <a:sym typeface="+mn-lt"/>
              </a:rPr>
              <a:t>既往史：</a:t>
            </a:r>
            <a:r>
              <a:rPr lang="en-US" altLang="zh-CN" sz="1800" dirty="0">
                <a:cs typeface="+mn-ea"/>
                <a:sym typeface="+mn-lt"/>
              </a:rPr>
              <a:t>20</a:t>
            </a:r>
            <a:r>
              <a:rPr lang="zh-CN" altLang="en-US" sz="1800" dirty="0">
                <a:cs typeface="+mn-ea"/>
                <a:sym typeface="+mn-lt"/>
              </a:rPr>
              <a:t>年前曾发生晕厥</a:t>
            </a:r>
            <a:r>
              <a:rPr lang="en-US" altLang="zh-CN" sz="1800" dirty="0">
                <a:cs typeface="+mn-ea"/>
                <a:sym typeface="+mn-lt"/>
              </a:rPr>
              <a:t>1</a:t>
            </a:r>
            <a:r>
              <a:rPr lang="zh-CN" altLang="en-US" sz="1800" dirty="0">
                <a:cs typeface="+mn-ea"/>
                <a:sym typeface="+mn-lt"/>
              </a:rPr>
              <a:t>次。高血压病史</a:t>
            </a:r>
            <a:r>
              <a:rPr lang="en-US" altLang="zh-CN" sz="1800" dirty="0">
                <a:cs typeface="+mn-ea"/>
                <a:sym typeface="+mn-lt"/>
              </a:rPr>
              <a:t>15</a:t>
            </a:r>
            <a:r>
              <a:rPr lang="zh-CN" altLang="en-US" sz="1800" dirty="0">
                <a:cs typeface="+mn-ea"/>
                <a:sym typeface="+mn-lt"/>
              </a:rPr>
              <a:t>年。吸烟史</a:t>
            </a:r>
            <a:r>
              <a:rPr lang="en-US" altLang="zh-CN" sz="1800" dirty="0">
                <a:cs typeface="+mn-ea"/>
                <a:sym typeface="+mn-lt"/>
              </a:rPr>
              <a:t>15</a:t>
            </a:r>
            <a:r>
              <a:rPr lang="zh-CN" altLang="en-US" sz="1800" dirty="0">
                <a:cs typeface="+mn-ea"/>
                <a:sym typeface="+mn-lt"/>
              </a:rPr>
              <a:t>年，每日</a:t>
            </a:r>
            <a:r>
              <a:rPr lang="en-US" altLang="zh-CN" sz="1800" dirty="0">
                <a:cs typeface="+mn-ea"/>
                <a:sym typeface="+mn-lt"/>
              </a:rPr>
              <a:t>30</a:t>
            </a:r>
            <a:r>
              <a:rPr lang="zh-CN" altLang="en-US" sz="1800" dirty="0">
                <a:cs typeface="+mn-ea"/>
                <a:sym typeface="+mn-lt"/>
              </a:rPr>
              <a:t>支。入院前</a:t>
            </a:r>
            <a:r>
              <a:rPr lang="en-US" altLang="zh-CN" sz="1800" dirty="0">
                <a:cs typeface="+mn-ea"/>
                <a:sym typeface="+mn-lt"/>
              </a:rPr>
              <a:t>10</a:t>
            </a:r>
            <a:r>
              <a:rPr lang="zh-CN" altLang="en-US" sz="1800" dirty="0">
                <a:cs typeface="+mn-ea"/>
                <a:sym typeface="+mn-lt"/>
              </a:rPr>
              <a:t>天出现流涕，无明确发热。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42C3D199-A1D0-4E77-87C2-1EAD0E1EBE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4" r="64660" b="68189"/>
          <a:stretch/>
        </p:blipFill>
        <p:spPr>
          <a:xfrm>
            <a:off x="881009" y="1286498"/>
            <a:ext cx="3168495" cy="4823604"/>
          </a:xfrm>
          <a:prstGeom prst="rect">
            <a:avLst/>
          </a:prstGeom>
        </p:spPr>
      </p:pic>
      <p:sp>
        <p:nvSpPr>
          <p:cNvPr id="11" name="Rectangle 3">
            <a:extLst>
              <a:ext uri="{FF2B5EF4-FFF2-40B4-BE49-F238E27FC236}">
                <a16:creationId xmlns="" xmlns:a16="http://schemas.microsoft.com/office/drawing/2014/main" id="{0BB59063-5727-4EA3-80E1-42F1E8FFE3F4}"/>
              </a:ext>
            </a:extLst>
          </p:cNvPr>
          <p:cNvSpPr txBox="1">
            <a:spLocks noChangeArrowheads="1"/>
          </p:cNvSpPr>
          <p:nvPr/>
        </p:nvSpPr>
        <p:spPr>
          <a:xfrm>
            <a:off x="1897803" y="2606595"/>
            <a:ext cx="1941508" cy="1091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70000"/>
              </a:lnSpc>
              <a:buNone/>
            </a:pPr>
            <a:r>
              <a:rPr lang="zh-CN" altLang="en-US" sz="3200" dirty="0">
                <a:cs typeface="+mn-ea"/>
                <a:sym typeface="+mn-lt"/>
              </a:rPr>
              <a:t>甄某</a:t>
            </a:r>
            <a:endParaRPr lang="en-US" altLang="zh-CN" sz="3200" dirty="0">
              <a:cs typeface="+mn-ea"/>
              <a:sym typeface="+mn-lt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="" xmlns:a16="http://schemas.microsoft.com/office/drawing/2014/main" id="{F4DA3A46-4424-4F1B-A181-EE16800AA101}"/>
              </a:ext>
            </a:extLst>
          </p:cNvPr>
          <p:cNvSpPr txBox="1">
            <a:spLocks noChangeArrowheads="1"/>
          </p:cNvSpPr>
          <p:nvPr/>
        </p:nvSpPr>
        <p:spPr>
          <a:xfrm>
            <a:off x="1897803" y="3442576"/>
            <a:ext cx="1996721" cy="1982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20000"/>
              </a:lnSpc>
              <a:buNone/>
            </a:pPr>
            <a:r>
              <a:rPr lang="zh-CN" altLang="en-US" sz="1800" dirty="0">
                <a:cs typeface="+mn-ea"/>
                <a:sym typeface="+mn-lt"/>
              </a:rPr>
              <a:t>男</a:t>
            </a:r>
            <a:r>
              <a:rPr lang="en-US" altLang="zh-CN" sz="1800" dirty="0">
                <a:cs typeface="+mn-ea"/>
                <a:sym typeface="+mn-lt"/>
              </a:rPr>
              <a:t>                         </a:t>
            </a:r>
          </a:p>
          <a:p>
            <a:pPr marL="0" indent="0">
              <a:lnSpc>
                <a:spcPct val="220000"/>
              </a:lnSpc>
              <a:buNone/>
            </a:pPr>
            <a:r>
              <a:rPr lang="en-US" altLang="zh-CN" sz="1800" dirty="0">
                <a:cs typeface="+mn-ea"/>
                <a:sym typeface="+mn-lt"/>
              </a:rPr>
              <a:t>39</a:t>
            </a:r>
            <a:r>
              <a:rPr lang="zh-CN" altLang="en-US" sz="1800" dirty="0">
                <a:cs typeface="+mn-ea"/>
                <a:sym typeface="+mn-lt"/>
              </a:rPr>
              <a:t>岁、</a:t>
            </a:r>
            <a:r>
              <a:rPr lang="en-US" altLang="zh-CN" sz="1800" dirty="0">
                <a:cs typeface="+mn-ea"/>
                <a:sym typeface="+mn-lt"/>
              </a:rPr>
              <a:t>XXX</a:t>
            </a:r>
            <a:r>
              <a:rPr lang="zh-CN" altLang="en-US" sz="1800" dirty="0">
                <a:cs typeface="+mn-ea"/>
                <a:sym typeface="+mn-lt"/>
              </a:rPr>
              <a:t>人</a:t>
            </a:r>
            <a:endParaRPr lang="en-US" altLang="zh-CN" sz="18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2185176"/>
      </p:ext>
    </p:extLst>
  </p:cSld>
  <p:clrMapOvr>
    <a:masterClrMapping/>
  </p:clrMapOvr>
  <p:transition spd="med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B45B66E-D295-4338-8E4A-479532357169}"/>
              </a:ext>
            </a:extLst>
          </p:cNvPr>
          <p:cNvSpPr/>
          <p:nvPr/>
        </p:nvSpPr>
        <p:spPr>
          <a:xfrm>
            <a:off x="401782" y="401782"/>
            <a:ext cx="11388436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9B7F223-F6E2-4ED8-B7B5-B26BA7B7AC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5975" r="49782" b="73296"/>
          <a:stretch/>
        </p:blipFill>
        <p:spPr>
          <a:xfrm rot="733682">
            <a:off x="541694" y="480466"/>
            <a:ext cx="967866" cy="695498"/>
          </a:xfrm>
          <a:prstGeom prst="rect">
            <a:avLst/>
          </a:prstGeom>
        </p:spPr>
      </p:pic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0A8FCF8E-74A2-4760-AD40-399ABAA9DDD1}"/>
              </a:ext>
            </a:extLst>
          </p:cNvPr>
          <p:cNvSpPr txBox="1">
            <a:spLocks/>
          </p:cNvSpPr>
          <p:nvPr/>
        </p:nvSpPr>
        <p:spPr>
          <a:xfrm>
            <a:off x="1476699" y="658205"/>
            <a:ext cx="3168495" cy="53813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200" u="none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青年脑梗死</a:t>
            </a:r>
            <a:r>
              <a:rPr lang="zh-CN" altLang="en-US" sz="3200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病例</a:t>
            </a:r>
            <a:endParaRPr lang="zh-CN" altLang="en-US" sz="3200" u="none" spc="-150" dirty="0">
              <a:solidFill>
                <a:srgbClr val="1BA9DB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="" xmlns:a16="http://schemas.microsoft.com/office/drawing/2014/main" id="{7AB8F3E5-F8C6-4AE8-92E6-FA08AC9A1BF6}"/>
              </a:ext>
            </a:extLst>
          </p:cNvPr>
          <p:cNvSpPr txBox="1">
            <a:spLocks noChangeArrowheads="1"/>
          </p:cNvSpPr>
          <p:nvPr/>
        </p:nvSpPr>
        <p:spPr>
          <a:xfrm>
            <a:off x="911372" y="1682514"/>
            <a:ext cx="3838050" cy="4325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altLang="zh-CN" sz="2000" dirty="0">
                <a:solidFill>
                  <a:srgbClr val="1BA9DB"/>
                </a:solidFill>
                <a:cs typeface="+mn-ea"/>
                <a:sym typeface="+mn-lt"/>
              </a:rPr>
              <a:t>【</a:t>
            </a:r>
            <a:r>
              <a:rPr lang="zh-CN" altLang="en-US" sz="2000" dirty="0">
                <a:solidFill>
                  <a:srgbClr val="1BA9DB"/>
                </a:solidFill>
                <a:cs typeface="+mn-ea"/>
                <a:sym typeface="+mn-lt"/>
              </a:rPr>
              <a:t>入院时查体</a:t>
            </a:r>
            <a:r>
              <a:rPr lang="en-US" altLang="zh-CN" sz="2000" dirty="0">
                <a:solidFill>
                  <a:srgbClr val="1BA9DB"/>
                </a:solidFill>
                <a:cs typeface="+mn-ea"/>
                <a:sym typeface="+mn-lt"/>
              </a:rPr>
              <a:t>】</a:t>
            </a:r>
            <a:endParaRPr lang="zh-CN" altLang="en-US" sz="2000" dirty="0">
              <a:solidFill>
                <a:srgbClr val="1BA9DB"/>
              </a:solidFill>
              <a:cs typeface="+mn-ea"/>
              <a:sym typeface="+mn-lt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 dirty="0">
                <a:cs typeface="+mn-ea"/>
                <a:sym typeface="+mn-lt"/>
              </a:rPr>
              <a:t>T</a:t>
            </a:r>
            <a:r>
              <a:rPr lang="zh-CN" altLang="en-US" sz="2000" dirty="0">
                <a:cs typeface="+mn-ea"/>
                <a:sym typeface="+mn-lt"/>
              </a:rPr>
              <a:t>：</a:t>
            </a:r>
            <a:r>
              <a:rPr lang="en-US" altLang="zh-CN" sz="2000" dirty="0">
                <a:cs typeface="+mn-ea"/>
                <a:sym typeface="+mn-lt"/>
              </a:rPr>
              <a:t>36.5℃</a:t>
            </a:r>
            <a:r>
              <a:rPr lang="zh-CN" altLang="en-US" sz="2000" dirty="0">
                <a:cs typeface="+mn-ea"/>
                <a:sym typeface="+mn-lt"/>
              </a:rPr>
              <a:t>，</a:t>
            </a:r>
            <a:r>
              <a:rPr lang="en-US" altLang="zh-CN" sz="2000" dirty="0">
                <a:cs typeface="+mn-ea"/>
                <a:sym typeface="+mn-lt"/>
              </a:rPr>
              <a:t>P80/</a:t>
            </a:r>
            <a:r>
              <a:rPr lang="zh-CN" altLang="en-US" sz="2000" dirty="0">
                <a:cs typeface="+mn-ea"/>
                <a:sym typeface="+mn-lt"/>
              </a:rPr>
              <a:t>分，</a:t>
            </a:r>
            <a:r>
              <a:rPr lang="en-US" altLang="zh-CN" sz="2000" dirty="0">
                <a:cs typeface="+mn-ea"/>
                <a:sym typeface="+mn-lt"/>
              </a:rPr>
              <a:t>R19/</a:t>
            </a:r>
            <a:r>
              <a:rPr lang="zh-CN" altLang="en-US" sz="2000" dirty="0">
                <a:cs typeface="+mn-ea"/>
                <a:sym typeface="+mn-lt"/>
              </a:rPr>
              <a:t>分，</a:t>
            </a:r>
            <a:r>
              <a:rPr lang="en-US" altLang="zh-CN" sz="2000" dirty="0">
                <a:cs typeface="+mn-ea"/>
                <a:sym typeface="+mn-lt"/>
              </a:rPr>
              <a:t>Bp</a:t>
            </a:r>
            <a:r>
              <a:rPr lang="zh-CN" altLang="en-US" sz="2000" dirty="0">
                <a:cs typeface="+mn-ea"/>
                <a:sym typeface="+mn-lt"/>
              </a:rPr>
              <a:t> </a:t>
            </a:r>
            <a:r>
              <a:rPr lang="en-US" altLang="zh-CN" sz="2000" dirty="0">
                <a:cs typeface="+mn-ea"/>
                <a:sym typeface="+mn-lt"/>
              </a:rPr>
              <a:t>150/100mmHg</a:t>
            </a:r>
            <a:r>
              <a:rPr lang="zh-CN" altLang="en-US" sz="2000" dirty="0">
                <a:cs typeface="+mn-ea"/>
                <a:sym typeface="+mn-lt"/>
              </a:rPr>
              <a:t>，心尖部可闻及</a:t>
            </a:r>
            <a:r>
              <a:rPr lang="en-US" altLang="zh-CN" sz="2000" dirty="0">
                <a:cs typeface="+mn-ea"/>
                <a:sym typeface="+mn-lt"/>
              </a:rPr>
              <a:t>2-3/6</a:t>
            </a:r>
            <a:r>
              <a:rPr lang="zh-CN" altLang="en-US" sz="2000" dirty="0">
                <a:cs typeface="+mn-ea"/>
                <a:sym typeface="+mn-lt"/>
              </a:rPr>
              <a:t>级收缩期杂音。肺腹查体未见异常。</a:t>
            </a:r>
            <a:endParaRPr lang="en-US" altLang="zh-CN" sz="2000" dirty="0">
              <a:cs typeface="+mn-ea"/>
              <a:sym typeface="+mn-lt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sz="2000" dirty="0">
              <a:cs typeface="+mn-ea"/>
              <a:sym typeface="+mn-lt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 dirty="0">
                <a:solidFill>
                  <a:srgbClr val="1BA9DB"/>
                </a:solidFill>
                <a:cs typeface="+mn-ea"/>
                <a:sym typeface="+mn-lt"/>
              </a:rPr>
              <a:t>【</a:t>
            </a:r>
            <a:r>
              <a:rPr lang="zh-CN" altLang="en-US" sz="2000" dirty="0">
                <a:solidFill>
                  <a:srgbClr val="1BA9DB"/>
                </a:solidFill>
                <a:cs typeface="+mn-ea"/>
                <a:sym typeface="+mn-lt"/>
              </a:rPr>
              <a:t>神经系统查体</a:t>
            </a:r>
            <a:r>
              <a:rPr lang="en-US" altLang="zh-CN" sz="2000" dirty="0">
                <a:solidFill>
                  <a:srgbClr val="1BA9DB"/>
                </a:solidFill>
                <a:cs typeface="+mn-ea"/>
                <a:sym typeface="+mn-lt"/>
              </a:rPr>
              <a:t>】</a:t>
            </a:r>
            <a:r>
              <a:rPr lang="zh-CN" altLang="en-US" sz="2000" dirty="0">
                <a:cs typeface="+mn-ea"/>
                <a:sym typeface="+mn-lt"/>
              </a:rPr>
              <a:t>不完全性运动性失语，余未见异常。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2000" dirty="0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05AE17AC-6760-4E6E-A7D2-57BE035AE475}"/>
              </a:ext>
            </a:extLst>
          </p:cNvPr>
          <p:cNvSpPr/>
          <p:nvPr/>
        </p:nvSpPr>
        <p:spPr>
          <a:xfrm>
            <a:off x="5308979" y="1115124"/>
            <a:ext cx="6071806" cy="5072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400"/>
              </a:spcBef>
            </a:pPr>
            <a:endParaRPr lang="en-US" altLang="zh-CN" sz="2000" dirty="0">
              <a:cs typeface="+mn-ea"/>
              <a:sym typeface="+mn-lt"/>
            </a:endParaRPr>
          </a:p>
          <a:p>
            <a:pPr lvl="0">
              <a:lnSpc>
                <a:spcPct val="150000"/>
              </a:lnSpc>
              <a:spcBef>
                <a:spcPts val="400"/>
              </a:spcBef>
            </a:pPr>
            <a:r>
              <a:rPr lang="en-US" altLang="zh-CN" sz="2000" dirty="0">
                <a:solidFill>
                  <a:srgbClr val="1BA9DB"/>
                </a:solidFill>
                <a:cs typeface="+mn-ea"/>
                <a:sym typeface="+mn-lt"/>
              </a:rPr>
              <a:t>【</a:t>
            </a:r>
            <a:r>
              <a:rPr lang="zh-CN" altLang="en-US" sz="2000" dirty="0">
                <a:solidFill>
                  <a:srgbClr val="1BA9DB"/>
                </a:solidFill>
                <a:cs typeface="+mn-ea"/>
                <a:sym typeface="+mn-lt"/>
              </a:rPr>
              <a:t>化验</a:t>
            </a:r>
            <a:r>
              <a:rPr lang="en-US" altLang="zh-CN" sz="2000" dirty="0">
                <a:solidFill>
                  <a:srgbClr val="1BA9DB"/>
                </a:solidFill>
                <a:cs typeface="+mn-ea"/>
                <a:sym typeface="+mn-lt"/>
              </a:rPr>
              <a:t>】</a:t>
            </a:r>
            <a:endParaRPr lang="zh-CN" altLang="en-US" sz="2000" dirty="0">
              <a:solidFill>
                <a:srgbClr val="1BA9DB"/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spcBef>
                <a:spcPts val="400"/>
              </a:spcBef>
            </a:pPr>
            <a:r>
              <a:rPr lang="zh-CN" altLang="en-US" sz="2000" dirty="0">
                <a:cs typeface="+mn-ea"/>
                <a:sym typeface="+mn-lt"/>
              </a:rPr>
              <a:t>血常规：</a:t>
            </a:r>
            <a:r>
              <a:rPr lang="en-US" altLang="zh-CN" sz="2000" dirty="0">
                <a:cs typeface="+mn-ea"/>
                <a:sym typeface="+mn-lt"/>
              </a:rPr>
              <a:t>WBC 14.9X10</a:t>
            </a:r>
            <a:r>
              <a:rPr lang="en-US" altLang="zh-CN" sz="2000" baseline="30000" dirty="0">
                <a:cs typeface="+mn-ea"/>
                <a:sym typeface="+mn-lt"/>
              </a:rPr>
              <a:t>9</a:t>
            </a:r>
            <a:r>
              <a:rPr lang="en-US" altLang="zh-CN" sz="2000" dirty="0">
                <a:cs typeface="+mn-ea"/>
                <a:sym typeface="+mn-lt"/>
              </a:rPr>
              <a:t>/l,</a:t>
            </a:r>
            <a:r>
              <a:rPr lang="zh-CN" altLang="en-US" sz="2000" dirty="0">
                <a:cs typeface="+mn-ea"/>
                <a:sym typeface="+mn-lt"/>
              </a:rPr>
              <a:t>中性</a:t>
            </a:r>
            <a:r>
              <a:rPr lang="en-US" altLang="zh-CN" sz="2000" dirty="0">
                <a:cs typeface="+mn-ea"/>
                <a:sym typeface="+mn-lt"/>
              </a:rPr>
              <a:t>77.2%, </a:t>
            </a:r>
            <a:r>
              <a:rPr lang="zh-CN" altLang="en-US" sz="2000" dirty="0">
                <a:cs typeface="+mn-ea"/>
                <a:sym typeface="+mn-lt"/>
              </a:rPr>
              <a:t>血红蛋白</a:t>
            </a:r>
            <a:r>
              <a:rPr lang="en-US" altLang="zh-CN" sz="2000" dirty="0">
                <a:cs typeface="+mn-ea"/>
                <a:sym typeface="+mn-lt"/>
              </a:rPr>
              <a:t>159g/L</a:t>
            </a:r>
          </a:p>
          <a:p>
            <a:pPr lvl="0">
              <a:lnSpc>
                <a:spcPct val="150000"/>
              </a:lnSpc>
              <a:spcBef>
                <a:spcPts val="400"/>
              </a:spcBef>
            </a:pPr>
            <a:r>
              <a:rPr lang="en-US" altLang="zh-CN" sz="2000" dirty="0">
                <a:cs typeface="+mn-ea"/>
                <a:sym typeface="+mn-lt"/>
              </a:rPr>
              <a:t>TG 1.84mmol/L</a:t>
            </a:r>
          </a:p>
          <a:p>
            <a:pPr lvl="0">
              <a:lnSpc>
                <a:spcPct val="150000"/>
              </a:lnSpc>
              <a:spcBef>
                <a:spcPts val="400"/>
              </a:spcBef>
            </a:pPr>
            <a:r>
              <a:rPr lang="en-US" altLang="zh-CN" sz="2000" dirty="0">
                <a:cs typeface="+mn-ea"/>
                <a:sym typeface="+mn-lt"/>
              </a:rPr>
              <a:t>TCHO 5.03mmol/L</a:t>
            </a:r>
          </a:p>
          <a:p>
            <a:pPr lvl="0">
              <a:lnSpc>
                <a:spcPct val="150000"/>
              </a:lnSpc>
              <a:spcBef>
                <a:spcPts val="400"/>
              </a:spcBef>
            </a:pPr>
            <a:r>
              <a:rPr lang="en-US" altLang="zh-CN" sz="2000" dirty="0">
                <a:cs typeface="+mn-ea"/>
                <a:sym typeface="+mn-lt"/>
              </a:rPr>
              <a:t>LDL-C 3.17mmol/L</a:t>
            </a:r>
          </a:p>
          <a:p>
            <a:pPr lvl="0">
              <a:lnSpc>
                <a:spcPct val="150000"/>
              </a:lnSpc>
              <a:spcBef>
                <a:spcPts val="400"/>
              </a:spcBef>
            </a:pPr>
            <a:r>
              <a:rPr lang="en-US" altLang="zh-CN" sz="2000" dirty="0">
                <a:cs typeface="+mn-ea"/>
                <a:sym typeface="+mn-lt"/>
              </a:rPr>
              <a:t>Glu 7.03mmol/L</a:t>
            </a:r>
            <a:r>
              <a:rPr lang="zh-CN" altLang="en-US" sz="2000" dirty="0">
                <a:cs typeface="+mn-ea"/>
                <a:sym typeface="+mn-lt"/>
              </a:rPr>
              <a:t>，</a:t>
            </a:r>
            <a:r>
              <a:rPr lang="en-US" altLang="zh-CN" sz="2000" dirty="0">
                <a:cs typeface="+mn-ea"/>
                <a:sym typeface="+mn-lt"/>
              </a:rPr>
              <a:t>HCY 30.21umol/L</a:t>
            </a:r>
          </a:p>
          <a:p>
            <a:pPr lvl="0">
              <a:lnSpc>
                <a:spcPct val="150000"/>
              </a:lnSpc>
              <a:spcBef>
                <a:spcPts val="400"/>
              </a:spcBef>
            </a:pPr>
            <a:r>
              <a:rPr lang="zh-CN" altLang="en-US" sz="2000" dirty="0">
                <a:cs typeface="+mn-ea"/>
                <a:sym typeface="+mn-lt"/>
              </a:rPr>
              <a:t>胸片：双肺纹理略增强。</a:t>
            </a:r>
          </a:p>
          <a:p>
            <a:pPr lvl="0">
              <a:lnSpc>
                <a:spcPct val="150000"/>
              </a:lnSpc>
              <a:spcBef>
                <a:spcPts val="400"/>
              </a:spcBef>
            </a:pPr>
            <a:r>
              <a:rPr lang="zh-CN" altLang="en-US" sz="2000" dirty="0">
                <a:cs typeface="+mn-ea"/>
                <a:sym typeface="+mn-lt"/>
              </a:rPr>
              <a:t>心电图：窦性心律不齐，</a:t>
            </a:r>
            <a:r>
              <a:rPr lang="en-US" altLang="zh-CN" sz="2000" dirty="0">
                <a:cs typeface="+mn-ea"/>
                <a:sym typeface="+mn-lt"/>
              </a:rPr>
              <a:t>T</a:t>
            </a:r>
            <a:r>
              <a:rPr lang="zh-CN" altLang="en-US" sz="2000" dirty="0">
                <a:cs typeface="+mn-ea"/>
                <a:sym typeface="+mn-lt"/>
              </a:rPr>
              <a:t>波改变（下、侧壁缺血），左心室肥厚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634B9F2F-03AF-47C9-9D09-1386B1A8A827}"/>
              </a:ext>
            </a:extLst>
          </p:cNvPr>
          <p:cNvCxnSpPr/>
          <p:nvPr/>
        </p:nvCxnSpPr>
        <p:spPr>
          <a:xfrm>
            <a:off x="4967786" y="1897039"/>
            <a:ext cx="0" cy="4110638"/>
          </a:xfrm>
          <a:prstGeom prst="line">
            <a:avLst/>
          </a:prstGeom>
          <a:ln w="38100">
            <a:solidFill>
              <a:srgbClr val="1BA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7929717"/>
      </p:ext>
    </p:extLst>
  </p:cSld>
  <p:clrMapOvr>
    <a:masterClrMapping/>
  </p:clrMapOvr>
  <p:transition spd="med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B45B66E-D295-4338-8E4A-479532357169}"/>
              </a:ext>
            </a:extLst>
          </p:cNvPr>
          <p:cNvSpPr/>
          <p:nvPr/>
        </p:nvSpPr>
        <p:spPr>
          <a:xfrm>
            <a:off x="401782" y="401782"/>
            <a:ext cx="11388436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9B7F223-F6E2-4ED8-B7B5-B26BA7B7AC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5975" r="49782" b="73296"/>
          <a:stretch/>
        </p:blipFill>
        <p:spPr>
          <a:xfrm rot="733682">
            <a:off x="541694" y="480466"/>
            <a:ext cx="967866" cy="695498"/>
          </a:xfrm>
          <a:prstGeom prst="rect">
            <a:avLst/>
          </a:prstGeom>
        </p:spPr>
      </p:pic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0A8FCF8E-74A2-4760-AD40-399ABAA9DDD1}"/>
              </a:ext>
            </a:extLst>
          </p:cNvPr>
          <p:cNvSpPr txBox="1">
            <a:spLocks/>
          </p:cNvSpPr>
          <p:nvPr/>
        </p:nvSpPr>
        <p:spPr>
          <a:xfrm>
            <a:off x="1476699" y="658205"/>
            <a:ext cx="3168495" cy="53813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200" u="none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青年脑梗死</a:t>
            </a:r>
            <a:r>
              <a:rPr lang="zh-CN" altLang="en-US" sz="3200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病例</a:t>
            </a:r>
            <a:endParaRPr lang="zh-CN" altLang="en-US" sz="3200" u="none" spc="-150" dirty="0">
              <a:solidFill>
                <a:srgbClr val="1BA9DB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="" xmlns:a16="http://schemas.microsoft.com/office/drawing/2014/main" id="{A908C687-3AFC-431F-A1BC-2005BA34524A}"/>
              </a:ext>
            </a:extLst>
          </p:cNvPr>
          <p:cNvSpPr txBox="1">
            <a:spLocks noChangeArrowheads="1"/>
          </p:cNvSpPr>
          <p:nvPr/>
        </p:nvSpPr>
        <p:spPr>
          <a:xfrm>
            <a:off x="1025627" y="1825631"/>
            <a:ext cx="5302982" cy="1931579"/>
          </a:xfrm>
          <a:prstGeom prst="rect">
            <a:avLst/>
          </a:prstGeom>
          <a:noFill/>
          <a:ln w="57150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心脏超声：左室肥厚，左室流出道及主动脉瓣前向血流速度增快，左室舒张功能减低。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颈部血管超声：双侧颈动脉内中膜增厚伴斑块形成，双侧椎动脉未见异常。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颅脑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CT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（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2012-3-10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）：桥脑梗塞不除外，多发脑梗塞伴软化灶。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颅脑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MRI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：左侧小脑、左额顶叶亚急性脑梗塞，双侧半卵圆中心缺血灶，双侧基底节区软化灶。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颅脑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MRA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：未见异常。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3C9843B2-3DFF-4515-84DD-1D403CB4E4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8805" y="1649649"/>
            <a:ext cx="4601216" cy="4215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9704"/>
      </p:ext>
    </p:extLst>
  </p:cSld>
  <p:clrMapOvr>
    <a:masterClrMapping/>
  </p:clrMapOvr>
  <p:transition spd="med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B45B66E-D295-4338-8E4A-479532357169}"/>
              </a:ext>
            </a:extLst>
          </p:cNvPr>
          <p:cNvSpPr/>
          <p:nvPr/>
        </p:nvSpPr>
        <p:spPr>
          <a:xfrm>
            <a:off x="401782" y="401782"/>
            <a:ext cx="11388436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9B7F223-F6E2-4ED8-B7B5-B26BA7B7AC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5975" r="49782" b="73296"/>
          <a:stretch/>
        </p:blipFill>
        <p:spPr>
          <a:xfrm rot="733682">
            <a:off x="541694" y="480466"/>
            <a:ext cx="967866" cy="695498"/>
          </a:xfrm>
          <a:prstGeom prst="rect">
            <a:avLst/>
          </a:prstGeom>
        </p:spPr>
      </p:pic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0A8FCF8E-74A2-4760-AD40-399ABAA9DDD1}"/>
              </a:ext>
            </a:extLst>
          </p:cNvPr>
          <p:cNvSpPr txBox="1">
            <a:spLocks/>
          </p:cNvSpPr>
          <p:nvPr/>
        </p:nvSpPr>
        <p:spPr>
          <a:xfrm>
            <a:off x="1476699" y="658205"/>
            <a:ext cx="3168495" cy="53813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200" u="none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青年脑梗死</a:t>
            </a:r>
            <a:r>
              <a:rPr lang="zh-CN" altLang="en-US" sz="3200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病例</a:t>
            </a:r>
            <a:endParaRPr lang="zh-CN" altLang="en-US" sz="3200" u="none" spc="-150" dirty="0">
              <a:solidFill>
                <a:srgbClr val="1BA9DB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="" xmlns:a16="http://schemas.microsoft.com/office/drawing/2014/main" id="{0D0BA3E5-D031-4CB6-9C0B-59B6CAB0E9D5}"/>
              </a:ext>
            </a:extLst>
          </p:cNvPr>
          <p:cNvSpPr txBox="1">
            <a:spLocks noChangeArrowheads="1"/>
          </p:cNvSpPr>
          <p:nvPr/>
        </p:nvSpPr>
        <p:spPr>
          <a:xfrm>
            <a:off x="1920058" y="2044631"/>
            <a:ext cx="2898960" cy="19221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800" dirty="0">
                <a:cs typeface="+mn-ea"/>
                <a:sym typeface="+mn-lt"/>
              </a:rPr>
              <a:t>【</a:t>
            </a:r>
            <a:r>
              <a:rPr lang="zh-CN" altLang="en-US" sz="1800" dirty="0">
                <a:cs typeface="+mn-ea"/>
                <a:sym typeface="+mn-lt"/>
              </a:rPr>
              <a:t>高血压</a:t>
            </a:r>
            <a:r>
              <a:rPr lang="en-US" altLang="zh-CN" sz="1800" dirty="0">
                <a:cs typeface="+mn-ea"/>
                <a:sym typeface="+mn-lt"/>
              </a:rPr>
              <a:t>】</a:t>
            </a: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 dirty="0">
                <a:cs typeface="+mn-ea"/>
                <a:sym typeface="+mn-lt"/>
              </a:rPr>
              <a:t>高血压</a:t>
            </a:r>
            <a:r>
              <a:rPr lang="en-US" altLang="zh-CN" sz="1800" dirty="0">
                <a:cs typeface="+mn-ea"/>
                <a:sym typeface="+mn-lt"/>
              </a:rPr>
              <a:t>&gt;=160/95mmHg</a:t>
            </a:r>
            <a:r>
              <a:rPr lang="zh-CN" altLang="en-US" sz="1800" dirty="0">
                <a:cs typeface="+mn-ea"/>
                <a:sym typeface="+mn-lt"/>
              </a:rPr>
              <a:t>使发生脑梗死的危险增加</a:t>
            </a:r>
            <a:r>
              <a:rPr lang="en-US" altLang="zh-CN" sz="1800" dirty="0">
                <a:cs typeface="+mn-ea"/>
                <a:sym typeface="+mn-lt"/>
              </a:rPr>
              <a:t>3</a:t>
            </a:r>
            <a:r>
              <a:rPr lang="zh-CN" altLang="en-US" sz="1800" dirty="0">
                <a:cs typeface="+mn-ea"/>
                <a:sym typeface="+mn-lt"/>
              </a:rPr>
              <a:t>倍。</a:t>
            </a:r>
            <a:endParaRPr lang="en-US" altLang="zh-CN" sz="1800" dirty="0">
              <a:cs typeface="+mn-ea"/>
              <a:sym typeface="+mn-lt"/>
            </a:endParaRP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altLang="zh-CN" sz="1800" dirty="0">
              <a:cs typeface="+mn-ea"/>
              <a:sym typeface="+mn-lt"/>
            </a:endParaRP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altLang="zh-CN" sz="1800" dirty="0">
              <a:cs typeface="+mn-ea"/>
              <a:sym typeface="+mn-lt"/>
            </a:endParaRP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1800" dirty="0"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D760817-6B0E-4797-8B72-E76D6A7B4DD2}"/>
              </a:ext>
            </a:extLst>
          </p:cNvPr>
          <p:cNvSpPr/>
          <p:nvPr/>
        </p:nvSpPr>
        <p:spPr>
          <a:xfrm>
            <a:off x="6987552" y="2014768"/>
            <a:ext cx="4363136" cy="113467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en-US" altLang="zh-CN" dirty="0">
                <a:cs typeface="+mn-ea"/>
                <a:sym typeface="+mn-lt"/>
              </a:rPr>
              <a:t>【</a:t>
            </a:r>
            <a:r>
              <a:rPr lang="zh-CN" altLang="en-US" dirty="0">
                <a:cs typeface="+mn-ea"/>
                <a:sym typeface="+mn-lt"/>
              </a:rPr>
              <a:t>左心室肥厚</a:t>
            </a:r>
            <a:r>
              <a:rPr lang="en-US" altLang="zh-CN" dirty="0">
                <a:cs typeface="+mn-ea"/>
                <a:sym typeface="+mn-lt"/>
              </a:rPr>
              <a:t>】</a:t>
            </a:r>
          </a:p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zh-CN" altLang="en-US" dirty="0">
                <a:cs typeface="+mn-ea"/>
                <a:sym typeface="+mn-lt"/>
              </a:rPr>
              <a:t>左心室肥厚是脑梗死的危险因素，心电图显示的左心室肥厚可使发生脑梗死的危险增加</a:t>
            </a: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倍，左心室肥厚可作为预测脑梗死的独立指标（日本</a:t>
            </a:r>
            <a:r>
              <a:rPr lang="en-US" altLang="zh-CN" dirty="0">
                <a:cs typeface="+mn-ea"/>
                <a:sym typeface="+mn-lt"/>
              </a:rPr>
              <a:t>10755</a:t>
            </a:r>
            <a:r>
              <a:rPr lang="zh-CN" altLang="en-US" dirty="0">
                <a:cs typeface="+mn-ea"/>
                <a:sym typeface="+mn-lt"/>
              </a:rPr>
              <a:t>人</a:t>
            </a:r>
            <a:r>
              <a:rPr lang="en-US" altLang="zh-CN" dirty="0">
                <a:cs typeface="+mn-ea"/>
                <a:sym typeface="+mn-lt"/>
              </a:rPr>
              <a:t>10</a:t>
            </a:r>
            <a:r>
              <a:rPr lang="zh-CN" altLang="en-US" dirty="0">
                <a:cs typeface="+mn-ea"/>
                <a:sym typeface="+mn-lt"/>
              </a:rPr>
              <a:t>年）。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506152DD-B2DC-4D9D-B104-3B4DF1D71CFC}"/>
              </a:ext>
            </a:extLst>
          </p:cNvPr>
          <p:cNvSpPr/>
          <p:nvPr/>
        </p:nvSpPr>
        <p:spPr>
          <a:xfrm>
            <a:off x="1740999" y="4340994"/>
            <a:ext cx="3071761" cy="129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cs typeface="+mn-ea"/>
                <a:sym typeface="+mn-lt"/>
              </a:rPr>
              <a:t>【</a:t>
            </a:r>
            <a:r>
              <a:rPr lang="zh-CN" altLang="en-US" dirty="0">
                <a:cs typeface="+mn-ea"/>
                <a:sym typeface="+mn-lt"/>
              </a:rPr>
              <a:t>高型半胱氨酸血症</a:t>
            </a:r>
            <a:r>
              <a:rPr lang="en-US" altLang="zh-CN" dirty="0">
                <a:cs typeface="+mn-ea"/>
                <a:sym typeface="+mn-lt"/>
              </a:rPr>
              <a:t>】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高型半胱氨酸血症也是危险因素之一。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A49C8136-0285-414A-99CA-421893E1CF86}"/>
              </a:ext>
            </a:extLst>
          </p:cNvPr>
          <p:cNvSpPr/>
          <p:nvPr/>
        </p:nvSpPr>
        <p:spPr>
          <a:xfrm>
            <a:off x="7117613" y="4654549"/>
            <a:ext cx="3790682" cy="881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cs typeface="+mn-ea"/>
                <a:sym typeface="+mn-lt"/>
              </a:rPr>
              <a:t>【</a:t>
            </a:r>
            <a:r>
              <a:rPr lang="zh-CN" altLang="en-US" dirty="0">
                <a:cs typeface="+mn-ea"/>
                <a:sym typeface="+mn-lt"/>
              </a:rPr>
              <a:t>吸烟</a:t>
            </a:r>
            <a:r>
              <a:rPr lang="en-US" altLang="zh-CN" dirty="0">
                <a:cs typeface="+mn-ea"/>
                <a:sym typeface="+mn-lt"/>
              </a:rPr>
              <a:t>】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吸烟使发生脑梗死的危险增加</a:t>
            </a:r>
            <a:r>
              <a:rPr lang="en-US" altLang="zh-CN" dirty="0">
                <a:cs typeface="+mn-ea"/>
                <a:sym typeface="+mn-lt"/>
              </a:rPr>
              <a:t>2</a:t>
            </a:r>
            <a:r>
              <a:rPr lang="zh-CN" altLang="en-US" dirty="0">
                <a:cs typeface="+mn-ea"/>
                <a:sym typeface="+mn-lt"/>
              </a:rPr>
              <a:t>倍。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39BD609B-930D-43C8-AB01-CBBFB3FE6A97}"/>
              </a:ext>
            </a:extLst>
          </p:cNvPr>
          <p:cNvGrpSpPr/>
          <p:nvPr/>
        </p:nvGrpSpPr>
        <p:grpSpPr>
          <a:xfrm>
            <a:off x="5577969" y="2128435"/>
            <a:ext cx="1238641" cy="1236498"/>
            <a:chOff x="3838576" y="1322387"/>
            <a:chExt cx="2998788" cy="2997200"/>
          </a:xfrm>
          <a:solidFill>
            <a:srgbClr val="1BA9DB"/>
          </a:solidFill>
        </p:grpSpPr>
        <p:sp>
          <p:nvSpPr>
            <p:cNvPr id="13" name="Freeform 19">
              <a:extLst>
                <a:ext uri="{FF2B5EF4-FFF2-40B4-BE49-F238E27FC236}">
                  <a16:creationId xmlns="" xmlns:a16="http://schemas.microsoft.com/office/drawing/2014/main" id="{C454B1ED-0E0A-4192-86B3-E2D7843D79AB}"/>
                </a:ext>
              </a:extLst>
            </p:cNvPr>
            <p:cNvSpPr/>
            <p:nvPr/>
          </p:nvSpPr>
          <p:spPr>
            <a:xfrm>
              <a:off x="4430714" y="2528887"/>
              <a:ext cx="1495425" cy="1216025"/>
            </a:xfrm>
            <a:custGeom>
              <a:avLst/>
              <a:gdLst/>
              <a:ahLst/>
              <a:cxnLst>
                <a:cxn ang="0">
                  <a:pos x="529541" y="0"/>
                </a:cxn>
                <a:cxn ang="0">
                  <a:pos x="105908" y="427939"/>
                </a:cxn>
                <a:cxn ang="0">
                  <a:pos x="29654" y="614368"/>
                </a:cxn>
                <a:cxn ang="0">
                  <a:pos x="0" y="1110099"/>
                </a:cxn>
                <a:cxn ang="0">
                  <a:pos x="101672" y="1216025"/>
                </a:cxn>
                <a:cxn ang="0">
                  <a:pos x="601559" y="1186366"/>
                </a:cxn>
                <a:cxn ang="0">
                  <a:pos x="783721" y="1110099"/>
                </a:cxn>
                <a:cxn ang="0">
                  <a:pos x="1355626" y="538102"/>
                </a:cxn>
                <a:cxn ang="0">
                  <a:pos x="1495425" y="398280"/>
                </a:cxn>
                <a:cxn ang="0">
                  <a:pos x="529541" y="0"/>
                </a:cxn>
              </a:cxnLst>
              <a:rect l="0" t="0" r="0" b="0"/>
              <a:pathLst>
                <a:path w="353" h="287">
                  <a:moveTo>
                    <a:pt x="125" y="0"/>
                  </a:moveTo>
                  <a:cubicBezTo>
                    <a:pt x="25" y="101"/>
                    <a:pt x="25" y="101"/>
                    <a:pt x="25" y="101"/>
                  </a:cubicBezTo>
                  <a:cubicBezTo>
                    <a:pt x="13" y="113"/>
                    <a:pt x="7" y="129"/>
                    <a:pt x="7" y="145"/>
                  </a:cubicBezTo>
                  <a:cubicBezTo>
                    <a:pt x="7" y="156"/>
                    <a:pt x="2" y="224"/>
                    <a:pt x="0" y="262"/>
                  </a:cubicBezTo>
                  <a:cubicBezTo>
                    <a:pt x="24" y="287"/>
                    <a:pt x="24" y="287"/>
                    <a:pt x="24" y="287"/>
                  </a:cubicBezTo>
                  <a:cubicBezTo>
                    <a:pt x="63" y="284"/>
                    <a:pt x="130" y="280"/>
                    <a:pt x="142" y="280"/>
                  </a:cubicBezTo>
                  <a:cubicBezTo>
                    <a:pt x="158" y="280"/>
                    <a:pt x="173" y="274"/>
                    <a:pt x="185" y="262"/>
                  </a:cubicBezTo>
                  <a:cubicBezTo>
                    <a:pt x="320" y="127"/>
                    <a:pt x="320" y="127"/>
                    <a:pt x="320" y="127"/>
                  </a:cubicBezTo>
                  <a:cubicBezTo>
                    <a:pt x="353" y="94"/>
                    <a:pt x="353" y="94"/>
                    <a:pt x="353" y="94"/>
                  </a:cubicBezTo>
                  <a:lnTo>
                    <a:pt x="125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20">
              <a:extLst>
                <a:ext uri="{FF2B5EF4-FFF2-40B4-BE49-F238E27FC236}">
                  <a16:creationId xmlns="" xmlns:a16="http://schemas.microsoft.com/office/drawing/2014/main" id="{1E5F902F-F0D4-41FD-8BCE-2FEC55D186AC}"/>
                </a:ext>
              </a:extLst>
            </p:cNvPr>
            <p:cNvSpPr/>
            <p:nvPr/>
          </p:nvSpPr>
          <p:spPr>
            <a:xfrm>
              <a:off x="6062664" y="1322387"/>
              <a:ext cx="774700" cy="774700"/>
            </a:xfrm>
            <a:custGeom>
              <a:avLst/>
              <a:gdLst/>
              <a:ahLst/>
              <a:cxnLst>
                <a:cxn ang="0">
                  <a:pos x="719667" y="503767"/>
                </a:cxn>
                <a:cxn ang="0">
                  <a:pos x="270933" y="55033"/>
                </a:cxn>
                <a:cxn ang="0">
                  <a:pos x="71967" y="55033"/>
                </a:cxn>
                <a:cxn ang="0">
                  <a:pos x="71967" y="254000"/>
                </a:cxn>
                <a:cxn ang="0">
                  <a:pos x="122767" y="304800"/>
                </a:cxn>
                <a:cxn ang="0">
                  <a:pos x="0" y="427567"/>
                </a:cxn>
                <a:cxn ang="0">
                  <a:pos x="347133" y="774700"/>
                </a:cxn>
                <a:cxn ang="0">
                  <a:pos x="469900" y="651933"/>
                </a:cxn>
                <a:cxn ang="0">
                  <a:pos x="520700" y="702733"/>
                </a:cxn>
                <a:cxn ang="0">
                  <a:pos x="719667" y="702733"/>
                </a:cxn>
                <a:cxn ang="0">
                  <a:pos x="719667" y="503767"/>
                </a:cxn>
              </a:cxnLst>
              <a:rect l="0" t="0" r="0" b="0"/>
              <a:pathLst>
                <a:path w="183" h="183">
                  <a:moveTo>
                    <a:pt x="170" y="119"/>
                  </a:moveTo>
                  <a:cubicBezTo>
                    <a:pt x="64" y="13"/>
                    <a:pt x="64" y="13"/>
                    <a:pt x="64" y="13"/>
                  </a:cubicBezTo>
                  <a:cubicBezTo>
                    <a:pt x="51" y="0"/>
                    <a:pt x="30" y="0"/>
                    <a:pt x="17" y="13"/>
                  </a:cubicBezTo>
                  <a:cubicBezTo>
                    <a:pt x="4" y="26"/>
                    <a:pt x="4" y="47"/>
                    <a:pt x="17" y="60"/>
                  </a:cubicBezTo>
                  <a:cubicBezTo>
                    <a:pt x="29" y="72"/>
                    <a:pt x="29" y="72"/>
                    <a:pt x="29" y="72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82" y="183"/>
                    <a:pt x="82" y="183"/>
                    <a:pt x="82" y="183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23" y="166"/>
                    <a:pt x="123" y="166"/>
                    <a:pt x="123" y="166"/>
                  </a:cubicBezTo>
                  <a:cubicBezTo>
                    <a:pt x="136" y="179"/>
                    <a:pt x="157" y="179"/>
                    <a:pt x="170" y="166"/>
                  </a:cubicBezTo>
                  <a:cubicBezTo>
                    <a:pt x="183" y="153"/>
                    <a:pt x="183" y="132"/>
                    <a:pt x="170" y="119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21">
              <a:extLst>
                <a:ext uri="{FF2B5EF4-FFF2-40B4-BE49-F238E27FC236}">
                  <a16:creationId xmlns="" xmlns:a16="http://schemas.microsoft.com/office/drawing/2014/main" id="{0DFBB63F-E79E-4B7A-9DF4-81AC867CC748}"/>
                </a:ext>
              </a:extLst>
            </p:cNvPr>
            <p:cNvSpPr/>
            <p:nvPr/>
          </p:nvSpPr>
          <p:spPr>
            <a:xfrm>
              <a:off x="3838576" y="3732212"/>
              <a:ext cx="588963" cy="587375"/>
            </a:xfrm>
            <a:custGeom>
              <a:avLst/>
              <a:gdLst/>
              <a:ahLst/>
              <a:cxnLst>
                <a:cxn ang="0">
                  <a:pos x="114300" y="587375"/>
                </a:cxn>
                <a:cxn ang="0">
                  <a:pos x="0" y="473075"/>
                </a:cxn>
                <a:cxn ang="0">
                  <a:pos x="473075" y="0"/>
                </a:cxn>
                <a:cxn ang="0">
                  <a:pos x="588963" y="114300"/>
                </a:cxn>
                <a:cxn ang="0">
                  <a:pos x="114300" y="587375"/>
                </a:cxn>
              </a:cxnLst>
              <a:rect l="0" t="0" r="0" b="0"/>
              <a:pathLst>
                <a:path w="371" h="370">
                  <a:moveTo>
                    <a:pt x="72" y="370"/>
                  </a:moveTo>
                  <a:lnTo>
                    <a:pt x="0" y="298"/>
                  </a:lnTo>
                  <a:lnTo>
                    <a:pt x="298" y="0"/>
                  </a:lnTo>
                  <a:lnTo>
                    <a:pt x="371" y="72"/>
                  </a:lnTo>
                  <a:lnTo>
                    <a:pt x="72" y="37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22">
              <a:extLst>
                <a:ext uri="{FF2B5EF4-FFF2-40B4-BE49-F238E27FC236}">
                  <a16:creationId xmlns="" xmlns:a16="http://schemas.microsoft.com/office/drawing/2014/main" id="{8C74EC3C-97D5-48CA-9CD2-5C55117C207C}"/>
                </a:ext>
              </a:extLst>
            </p:cNvPr>
            <p:cNvSpPr>
              <a:spLocks noEditPoints="1"/>
            </p:cNvSpPr>
            <p:nvPr/>
          </p:nvSpPr>
          <p:spPr>
            <a:xfrm>
              <a:off x="4351339" y="1720850"/>
              <a:ext cx="2087563" cy="2087563"/>
            </a:xfrm>
            <a:custGeom>
              <a:avLst/>
              <a:gdLst/>
              <a:ahLst/>
              <a:cxnLst>
                <a:cxn ang="0">
                  <a:pos x="2087563" y="609755"/>
                </a:cxn>
                <a:cxn ang="0">
                  <a:pos x="1998640" y="398034"/>
                </a:cxn>
                <a:cxn ang="0">
                  <a:pos x="1846202" y="241361"/>
                </a:cxn>
                <a:cxn ang="0">
                  <a:pos x="1689529" y="88923"/>
                </a:cxn>
                <a:cxn ang="0">
                  <a:pos x="1477808" y="0"/>
                </a:cxn>
                <a:cxn ang="0">
                  <a:pos x="1261853" y="88923"/>
                </a:cxn>
                <a:cxn ang="0">
                  <a:pos x="690208" y="656333"/>
                </a:cxn>
                <a:cxn ang="0">
                  <a:pos x="122798" y="1227978"/>
                </a:cxn>
                <a:cxn ang="0">
                  <a:pos x="33875" y="1443933"/>
                </a:cxn>
                <a:cxn ang="0">
                  <a:pos x="33875" y="1469339"/>
                </a:cxn>
                <a:cxn ang="0">
                  <a:pos x="4234" y="1935124"/>
                </a:cxn>
                <a:cxn ang="0">
                  <a:pos x="0" y="1956296"/>
                </a:cxn>
                <a:cxn ang="0">
                  <a:pos x="131267" y="2087563"/>
                </a:cxn>
                <a:cxn ang="0">
                  <a:pos x="152439" y="2083329"/>
                </a:cxn>
                <a:cxn ang="0">
                  <a:pos x="444613" y="2066391"/>
                </a:cxn>
                <a:cxn ang="0">
                  <a:pos x="571645" y="2057922"/>
                </a:cxn>
                <a:cxn ang="0">
                  <a:pos x="618224" y="2057922"/>
                </a:cxn>
                <a:cxn ang="0">
                  <a:pos x="647864" y="2053688"/>
                </a:cxn>
                <a:cxn ang="0">
                  <a:pos x="859585" y="1964765"/>
                </a:cxn>
                <a:cxn ang="0">
                  <a:pos x="1431230" y="1397355"/>
                </a:cxn>
                <a:cxn ang="0">
                  <a:pos x="1998640" y="825710"/>
                </a:cxn>
                <a:cxn ang="0">
                  <a:pos x="2087563" y="609755"/>
                </a:cxn>
                <a:cxn ang="0">
                  <a:pos x="647864" y="1973234"/>
                </a:cxn>
                <a:cxn ang="0">
                  <a:pos x="613989" y="1973234"/>
                </a:cxn>
                <a:cxn ang="0">
                  <a:pos x="165142" y="1998640"/>
                </a:cxn>
                <a:cxn ang="0">
                  <a:pos x="88923" y="1922421"/>
                </a:cxn>
                <a:cxn ang="0">
                  <a:pos x="105860" y="1651419"/>
                </a:cxn>
                <a:cxn ang="0">
                  <a:pos x="114329" y="1520152"/>
                </a:cxn>
                <a:cxn ang="0">
                  <a:pos x="114329" y="1473574"/>
                </a:cxn>
                <a:cxn ang="0">
                  <a:pos x="118563" y="1443933"/>
                </a:cxn>
                <a:cxn ang="0">
                  <a:pos x="182080" y="1287260"/>
                </a:cxn>
                <a:cxn ang="0">
                  <a:pos x="749490" y="715615"/>
                </a:cxn>
                <a:cxn ang="0">
                  <a:pos x="1321135" y="148204"/>
                </a:cxn>
                <a:cxn ang="0">
                  <a:pos x="1477808" y="80454"/>
                </a:cxn>
                <a:cxn ang="0">
                  <a:pos x="1630247" y="148204"/>
                </a:cxn>
                <a:cxn ang="0">
                  <a:pos x="1786920" y="300643"/>
                </a:cxn>
                <a:cxn ang="0">
                  <a:pos x="1939359" y="457316"/>
                </a:cxn>
                <a:cxn ang="0">
                  <a:pos x="2007109" y="609755"/>
                </a:cxn>
                <a:cxn ang="0">
                  <a:pos x="1939359" y="766428"/>
                </a:cxn>
                <a:cxn ang="0">
                  <a:pos x="1642950" y="1062836"/>
                </a:cxn>
                <a:cxn ang="0">
                  <a:pos x="1232213" y="652099"/>
                </a:cxn>
                <a:cxn ang="0">
                  <a:pos x="1155993" y="724084"/>
                </a:cxn>
                <a:cxn ang="0">
                  <a:pos x="1570965" y="1139056"/>
                </a:cxn>
                <a:cxn ang="0">
                  <a:pos x="1371948" y="1338073"/>
                </a:cxn>
                <a:cxn ang="0">
                  <a:pos x="1232213" y="1473574"/>
                </a:cxn>
                <a:cxn ang="0">
                  <a:pos x="825710" y="1071305"/>
                </a:cxn>
                <a:cxn ang="0">
                  <a:pos x="753725" y="1143290"/>
                </a:cxn>
                <a:cxn ang="0">
                  <a:pos x="1155993" y="1549793"/>
                </a:cxn>
                <a:cxn ang="0">
                  <a:pos x="800303" y="1905483"/>
                </a:cxn>
                <a:cxn ang="0">
                  <a:pos x="647864" y="1973234"/>
                </a:cxn>
              </a:cxnLst>
              <a:rect l="0" t="0" r="0" b="0"/>
              <a:pathLst>
                <a:path w="493" h="493">
                  <a:moveTo>
                    <a:pt x="493" y="144"/>
                  </a:moveTo>
                  <a:cubicBezTo>
                    <a:pt x="493" y="126"/>
                    <a:pt x="486" y="108"/>
                    <a:pt x="472" y="94"/>
                  </a:cubicBezTo>
                  <a:cubicBezTo>
                    <a:pt x="436" y="57"/>
                    <a:pt x="436" y="57"/>
                    <a:pt x="436" y="57"/>
                  </a:cubicBezTo>
                  <a:cubicBezTo>
                    <a:pt x="399" y="21"/>
                    <a:pt x="399" y="21"/>
                    <a:pt x="399" y="21"/>
                  </a:cubicBezTo>
                  <a:cubicBezTo>
                    <a:pt x="385" y="7"/>
                    <a:pt x="367" y="0"/>
                    <a:pt x="349" y="0"/>
                  </a:cubicBezTo>
                  <a:cubicBezTo>
                    <a:pt x="330" y="0"/>
                    <a:pt x="312" y="7"/>
                    <a:pt x="298" y="21"/>
                  </a:cubicBezTo>
                  <a:cubicBezTo>
                    <a:pt x="163" y="155"/>
                    <a:pt x="163" y="155"/>
                    <a:pt x="163" y="155"/>
                  </a:cubicBezTo>
                  <a:cubicBezTo>
                    <a:pt x="29" y="290"/>
                    <a:pt x="29" y="290"/>
                    <a:pt x="29" y="290"/>
                  </a:cubicBezTo>
                  <a:cubicBezTo>
                    <a:pt x="15" y="304"/>
                    <a:pt x="8" y="322"/>
                    <a:pt x="8" y="341"/>
                  </a:cubicBezTo>
                  <a:cubicBezTo>
                    <a:pt x="8" y="342"/>
                    <a:pt x="8" y="344"/>
                    <a:pt x="8" y="347"/>
                  </a:cubicBezTo>
                  <a:cubicBezTo>
                    <a:pt x="7" y="368"/>
                    <a:pt x="3" y="424"/>
                    <a:pt x="1" y="457"/>
                  </a:cubicBezTo>
                  <a:cubicBezTo>
                    <a:pt x="0" y="462"/>
                    <a:pt x="0" y="462"/>
                    <a:pt x="0" y="462"/>
                  </a:cubicBezTo>
                  <a:cubicBezTo>
                    <a:pt x="31" y="493"/>
                    <a:pt x="31" y="493"/>
                    <a:pt x="31" y="493"/>
                  </a:cubicBezTo>
                  <a:cubicBezTo>
                    <a:pt x="36" y="492"/>
                    <a:pt x="36" y="492"/>
                    <a:pt x="36" y="492"/>
                  </a:cubicBezTo>
                  <a:cubicBezTo>
                    <a:pt x="55" y="491"/>
                    <a:pt x="81" y="489"/>
                    <a:pt x="105" y="488"/>
                  </a:cubicBezTo>
                  <a:cubicBezTo>
                    <a:pt x="116" y="487"/>
                    <a:pt x="127" y="487"/>
                    <a:pt x="135" y="486"/>
                  </a:cubicBezTo>
                  <a:cubicBezTo>
                    <a:pt x="140" y="486"/>
                    <a:pt x="143" y="486"/>
                    <a:pt x="146" y="486"/>
                  </a:cubicBezTo>
                  <a:cubicBezTo>
                    <a:pt x="149" y="485"/>
                    <a:pt x="151" y="485"/>
                    <a:pt x="153" y="485"/>
                  </a:cubicBezTo>
                  <a:cubicBezTo>
                    <a:pt x="171" y="485"/>
                    <a:pt x="189" y="478"/>
                    <a:pt x="203" y="464"/>
                  </a:cubicBezTo>
                  <a:cubicBezTo>
                    <a:pt x="338" y="330"/>
                    <a:pt x="338" y="330"/>
                    <a:pt x="338" y="330"/>
                  </a:cubicBezTo>
                  <a:cubicBezTo>
                    <a:pt x="472" y="195"/>
                    <a:pt x="472" y="195"/>
                    <a:pt x="472" y="195"/>
                  </a:cubicBezTo>
                  <a:cubicBezTo>
                    <a:pt x="486" y="181"/>
                    <a:pt x="493" y="163"/>
                    <a:pt x="493" y="144"/>
                  </a:cubicBezTo>
                  <a:close/>
                  <a:moveTo>
                    <a:pt x="153" y="466"/>
                  </a:moveTo>
                  <a:cubicBezTo>
                    <a:pt x="151" y="466"/>
                    <a:pt x="148" y="466"/>
                    <a:pt x="145" y="466"/>
                  </a:cubicBezTo>
                  <a:cubicBezTo>
                    <a:pt x="125" y="467"/>
                    <a:pt x="73" y="470"/>
                    <a:pt x="39" y="472"/>
                  </a:cubicBezTo>
                  <a:cubicBezTo>
                    <a:pt x="21" y="454"/>
                    <a:pt x="21" y="454"/>
                    <a:pt x="21" y="454"/>
                  </a:cubicBezTo>
                  <a:cubicBezTo>
                    <a:pt x="22" y="435"/>
                    <a:pt x="24" y="411"/>
                    <a:pt x="25" y="390"/>
                  </a:cubicBezTo>
                  <a:cubicBezTo>
                    <a:pt x="26" y="378"/>
                    <a:pt x="26" y="367"/>
                    <a:pt x="27" y="359"/>
                  </a:cubicBezTo>
                  <a:cubicBezTo>
                    <a:pt x="27" y="354"/>
                    <a:pt x="27" y="351"/>
                    <a:pt x="27" y="348"/>
                  </a:cubicBezTo>
                  <a:cubicBezTo>
                    <a:pt x="27" y="345"/>
                    <a:pt x="28" y="342"/>
                    <a:pt x="28" y="341"/>
                  </a:cubicBezTo>
                  <a:cubicBezTo>
                    <a:pt x="28" y="327"/>
                    <a:pt x="33" y="314"/>
                    <a:pt x="43" y="304"/>
                  </a:cubicBezTo>
                  <a:cubicBezTo>
                    <a:pt x="177" y="169"/>
                    <a:pt x="177" y="169"/>
                    <a:pt x="177" y="169"/>
                  </a:cubicBezTo>
                  <a:cubicBezTo>
                    <a:pt x="312" y="35"/>
                    <a:pt x="312" y="35"/>
                    <a:pt x="312" y="35"/>
                  </a:cubicBezTo>
                  <a:cubicBezTo>
                    <a:pt x="322" y="24"/>
                    <a:pt x="335" y="19"/>
                    <a:pt x="349" y="19"/>
                  </a:cubicBezTo>
                  <a:cubicBezTo>
                    <a:pt x="362" y="19"/>
                    <a:pt x="375" y="24"/>
                    <a:pt x="385" y="35"/>
                  </a:cubicBezTo>
                  <a:cubicBezTo>
                    <a:pt x="422" y="71"/>
                    <a:pt x="422" y="71"/>
                    <a:pt x="422" y="71"/>
                  </a:cubicBezTo>
                  <a:cubicBezTo>
                    <a:pt x="458" y="108"/>
                    <a:pt x="458" y="108"/>
                    <a:pt x="458" y="108"/>
                  </a:cubicBezTo>
                  <a:cubicBezTo>
                    <a:pt x="469" y="118"/>
                    <a:pt x="474" y="131"/>
                    <a:pt x="474" y="144"/>
                  </a:cubicBezTo>
                  <a:cubicBezTo>
                    <a:pt x="474" y="158"/>
                    <a:pt x="469" y="171"/>
                    <a:pt x="458" y="181"/>
                  </a:cubicBezTo>
                  <a:cubicBezTo>
                    <a:pt x="388" y="251"/>
                    <a:pt x="388" y="251"/>
                    <a:pt x="388" y="251"/>
                  </a:cubicBezTo>
                  <a:cubicBezTo>
                    <a:pt x="291" y="154"/>
                    <a:pt x="291" y="154"/>
                    <a:pt x="291" y="154"/>
                  </a:cubicBezTo>
                  <a:cubicBezTo>
                    <a:pt x="273" y="171"/>
                    <a:pt x="273" y="171"/>
                    <a:pt x="273" y="171"/>
                  </a:cubicBezTo>
                  <a:cubicBezTo>
                    <a:pt x="371" y="269"/>
                    <a:pt x="371" y="269"/>
                    <a:pt x="371" y="269"/>
                  </a:cubicBezTo>
                  <a:cubicBezTo>
                    <a:pt x="324" y="316"/>
                    <a:pt x="324" y="316"/>
                    <a:pt x="324" y="316"/>
                  </a:cubicBezTo>
                  <a:cubicBezTo>
                    <a:pt x="291" y="348"/>
                    <a:pt x="291" y="348"/>
                    <a:pt x="291" y="348"/>
                  </a:cubicBezTo>
                  <a:cubicBezTo>
                    <a:pt x="195" y="253"/>
                    <a:pt x="195" y="253"/>
                    <a:pt x="195" y="253"/>
                  </a:cubicBezTo>
                  <a:cubicBezTo>
                    <a:pt x="178" y="270"/>
                    <a:pt x="178" y="270"/>
                    <a:pt x="178" y="270"/>
                  </a:cubicBezTo>
                  <a:cubicBezTo>
                    <a:pt x="273" y="366"/>
                    <a:pt x="273" y="366"/>
                    <a:pt x="273" y="366"/>
                  </a:cubicBezTo>
                  <a:cubicBezTo>
                    <a:pt x="189" y="450"/>
                    <a:pt x="189" y="450"/>
                    <a:pt x="189" y="450"/>
                  </a:cubicBezTo>
                  <a:cubicBezTo>
                    <a:pt x="179" y="461"/>
                    <a:pt x="166" y="466"/>
                    <a:pt x="153" y="466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9568960D-C32E-4944-A855-54359BC9BA0B}"/>
              </a:ext>
            </a:extLst>
          </p:cNvPr>
          <p:cNvGrpSpPr/>
          <p:nvPr/>
        </p:nvGrpSpPr>
        <p:grpSpPr>
          <a:xfrm>
            <a:off x="711250" y="2177482"/>
            <a:ext cx="911078" cy="1209826"/>
            <a:chOff x="9256714" y="10968037"/>
            <a:chExt cx="863600" cy="1147763"/>
          </a:xfrm>
          <a:solidFill>
            <a:srgbClr val="1BA9DB"/>
          </a:solidFill>
        </p:grpSpPr>
        <p:sp>
          <p:nvSpPr>
            <p:cNvPr id="18" name="Freeform 23">
              <a:extLst>
                <a:ext uri="{FF2B5EF4-FFF2-40B4-BE49-F238E27FC236}">
                  <a16:creationId xmlns="" xmlns:a16="http://schemas.microsoft.com/office/drawing/2014/main" id="{2FF780A9-5838-4B21-BCC7-CCDDD9D22A71}"/>
                </a:ext>
              </a:extLst>
            </p:cNvPr>
            <p:cNvSpPr>
              <a:spLocks noEditPoints="1"/>
            </p:cNvSpPr>
            <p:nvPr/>
          </p:nvSpPr>
          <p:spPr>
            <a:xfrm>
              <a:off x="9256714" y="10968037"/>
              <a:ext cx="863600" cy="469900"/>
            </a:xfrm>
            <a:custGeom>
              <a:avLst/>
              <a:gdLst/>
              <a:ahLst/>
              <a:cxnLst>
                <a:cxn ang="0">
                  <a:pos x="770467" y="198967"/>
                </a:cxn>
                <a:cxn ang="0">
                  <a:pos x="546100" y="8467"/>
                </a:cxn>
                <a:cxn ang="0">
                  <a:pos x="520700" y="8467"/>
                </a:cxn>
                <a:cxn ang="0">
                  <a:pos x="524933" y="33867"/>
                </a:cxn>
                <a:cxn ang="0">
                  <a:pos x="719667" y="198967"/>
                </a:cxn>
                <a:cxn ang="0">
                  <a:pos x="558800" y="198967"/>
                </a:cxn>
                <a:cxn ang="0">
                  <a:pos x="457200" y="300567"/>
                </a:cxn>
                <a:cxn ang="0">
                  <a:pos x="457200" y="300567"/>
                </a:cxn>
                <a:cxn ang="0">
                  <a:pos x="406400" y="300567"/>
                </a:cxn>
                <a:cxn ang="0">
                  <a:pos x="406400" y="300567"/>
                </a:cxn>
                <a:cxn ang="0">
                  <a:pos x="309033" y="198967"/>
                </a:cxn>
                <a:cxn ang="0">
                  <a:pos x="143933" y="198967"/>
                </a:cxn>
                <a:cxn ang="0">
                  <a:pos x="338667" y="33867"/>
                </a:cxn>
                <a:cxn ang="0">
                  <a:pos x="342900" y="8467"/>
                </a:cxn>
                <a:cxn ang="0">
                  <a:pos x="317500" y="8467"/>
                </a:cxn>
                <a:cxn ang="0">
                  <a:pos x="93133" y="198967"/>
                </a:cxn>
                <a:cxn ang="0">
                  <a:pos x="0" y="279400"/>
                </a:cxn>
                <a:cxn ang="0">
                  <a:pos x="0" y="292100"/>
                </a:cxn>
                <a:cxn ang="0">
                  <a:pos x="0" y="300567"/>
                </a:cxn>
                <a:cxn ang="0">
                  <a:pos x="0" y="368300"/>
                </a:cxn>
                <a:cxn ang="0">
                  <a:pos x="97367" y="469900"/>
                </a:cxn>
                <a:cxn ang="0">
                  <a:pos x="309033" y="469900"/>
                </a:cxn>
                <a:cxn ang="0">
                  <a:pos x="406400" y="368300"/>
                </a:cxn>
                <a:cxn ang="0">
                  <a:pos x="406400" y="368300"/>
                </a:cxn>
                <a:cxn ang="0">
                  <a:pos x="457200" y="368300"/>
                </a:cxn>
                <a:cxn ang="0">
                  <a:pos x="457200" y="368300"/>
                </a:cxn>
                <a:cxn ang="0">
                  <a:pos x="558800" y="469900"/>
                </a:cxn>
                <a:cxn ang="0">
                  <a:pos x="766233" y="469900"/>
                </a:cxn>
                <a:cxn ang="0">
                  <a:pos x="863600" y="368300"/>
                </a:cxn>
                <a:cxn ang="0">
                  <a:pos x="863600" y="300567"/>
                </a:cxn>
                <a:cxn ang="0">
                  <a:pos x="770467" y="198967"/>
                </a:cxn>
                <a:cxn ang="0">
                  <a:pos x="372533" y="368300"/>
                </a:cxn>
                <a:cxn ang="0">
                  <a:pos x="309033" y="436033"/>
                </a:cxn>
                <a:cxn ang="0">
                  <a:pos x="97367" y="436033"/>
                </a:cxn>
                <a:cxn ang="0">
                  <a:pos x="33867" y="368300"/>
                </a:cxn>
                <a:cxn ang="0">
                  <a:pos x="33867" y="300567"/>
                </a:cxn>
                <a:cxn ang="0">
                  <a:pos x="33867" y="296333"/>
                </a:cxn>
                <a:cxn ang="0">
                  <a:pos x="42333" y="262467"/>
                </a:cxn>
                <a:cxn ang="0">
                  <a:pos x="71967" y="237067"/>
                </a:cxn>
                <a:cxn ang="0">
                  <a:pos x="97367" y="232833"/>
                </a:cxn>
                <a:cxn ang="0">
                  <a:pos x="105833" y="232833"/>
                </a:cxn>
                <a:cxn ang="0">
                  <a:pos x="309033" y="232833"/>
                </a:cxn>
                <a:cxn ang="0">
                  <a:pos x="372533" y="300567"/>
                </a:cxn>
                <a:cxn ang="0">
                  <a:pos x="372533" y="317500"/>
                </a:cxn>
                <a:cxn ang="0">
                  <a:pos x="372533" y="351367"/>
                </a:cxn>
                <a:cxn ang="0">
                  <a:pos x="372533" y="368300"/>
                </a:cxn>
                <a:cxn ang="0">
                  <a:pos x="829733" y="368300"/>
                </a:cxn>
                <a:cxn ang="0">
                  <a:pos x="766233" y="436033"/>
                </a:cxn>
                <a:cxn ang="0">
                  <a:pos x="558800" y="436033"/>
                </a:cxn>
                <a:cxn ang="0">
                  <a:pos x="491067" y="368300"/>
                </a:cxn>
                <a:cxn ang="0">
                  <a:pos x="491067" y="351367"/>
                </a:cxn>
                <a:cxn ang="0">
                  <a:pos x="491067" y="317500"/>
                </a:cxn>
                <a:cxn ang="0">
                  <a:pos x="491067" y="300567"/>
                </a:cxn>
                <a:cxn ang="0">
                  <a:pos x="558800" y="232833"/>
                </a:cxn>
                <a:cxn ang="0">
                  <a:pos x="757767" y="232833"/>
                </a:cxn>
                <a:cxn ang="0">
                  <a:pos x="766233" y="232833"/>
                </a:cxn>
                <a:cxn ang="0">
                  <a:pos x="787400" y="237067"/>
                </a:cxn>
                <a:cxn ang="0">
                  <a:pos x="821267" y="266700"/>
                </a:cxn>
                <a:cxn ang="0">
                  <a:pos x="829733" y="296333"/>
                </a:cxn>
                <a:cxn ang="0">
                  <a:pos x="829733" y="300567"/>
                </a:cxn>
                <a:cxn ang="0">
                  <a:pos x="829733" y="368300"/>
                </a:cxn>
              </a:cxnLst>
              <a:rect l="0" t="0" r="0" b="0"/>
              <a:pathLst>
                <a:path w="204" h="111">
                  <a:moveTo>
                    <a:pt x="182" y="47"/>
                  </a:moveTo>
                  <a:cubicBezTo>
                    <a:pt x="129" y="2"/>
                    <a:pt x="129" y="2"/>
                    <a:pt x="129" y="2"/>
                  </a:cubicBezTo>
                  <a:cubicBezTo>
                    <a:pt x="127" y="0"/>
                    <a:pt x="125" y="0"/>
                    <a:pt x="123" y="2"/>
                  </a:cubicBezTo>
                  <a:cubicBezTo>
                    <a:pt x="122" y="4"/>
                    <a:pt x="122" y="6"/>
                    <a:pt x="124" y="8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32" y="47"/>
                    <a:pt x="132" y="47"/>
                    <a:pt x="132" y="47"/>
                  </a:cubicBezTo>
                  <a:cubicBezTo>
                    <a:pt x="118" y="47"/>
                    <a:pt x="108" y="58"/>
                    <a:pt x="108" y="71"/>
                  </a:cubicBezTo>
                  <a:cubicBezTo>
                    <a:pt x="108" y="71"/>
                    <a:pt x="108" y="71"/>
                    <a:pt x="108" y="71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96" y="58"/>
                    <a:pt x="86" y="47"/>
                    <a:pt x="73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2" y="6"/>
                    <a:pt x="82" y="4"/>
                    <a:pt x="81" y="2"/>
                  </a:cubicBezTo>
                  <a:cubicBezTo>
                    <a:pt x="79" y="0"/>
                    <a:pt x="77" y="0"/>
                    <a:pt x="75" y="2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11" y="48"/>
                    <a:pt x="2" y="56"/>
                    <a:pt x="0" y="66"/>
                  </a:cubicBezTo>
                  <a:cubicBezTo>
                    <a:pt x="0" y="67"/>
                    <a:pt x="0" y="68"/>
                    <a:pt x="0" y="69"/>
                  </a:cubicBezTo>
                  <a:cubicBezTo>
                    <a:pt x="0" y="69"/>
                    <a:pt x="0" y="70"/>
                    <a:pt x="0" y="71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100"/>
                    <a:pt x="10" y="111"/>
                    <a:pt x="23" y="111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86" y="111"/>
                    <a:pt x="96" y="100"/>
                    <a:pt x="96" y="87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108" y="87"/>
                    <a:pt x="108" y="87"/>
                    <a:pt x="108" y="87"/>
                  </a:cubicBezTo>
                  <a:cubicBezTo>
                    <a:pt x="108" y="87"/>
                    <a:pt x="108" y="87"/>
                    <a:pt x="108" y="87"/>
                  </a:cubicBezTo>
                  <a:cubicBezTo>
                    <a:pt x="108" y="100"/>
                    <a:pt x="118" y="111"/>
                    <a:pt x="132" y="111"/>
                  </a:cubicBezTo>
                  <a:cubicBezTo>
                    <a:pt x="181" y="111"/>
                    <a:pt x="181" y="111"/>
                    <a:pt x="181" y="111"/>
                  </a:cubicBezTo>
                  <a:cubicBezTo>
                    <a:pt x="194" y="111"/>
                    <a:pt x="204" y="100"/>
                    <a:pt x="204" y="87"/>
                  </a:cubicBezTo>
                  <a:cubicBezTo>
                    <a:pt x="204" y="71"/>
                    <a:pt x="204" y="71"/>
                    <a:pt x="204" y="71"/>
                  </a:cubicBezTo>
                  <a:cubicBezTo>
                    <a:pt x="204" y="58"/>
                    <a:pt x="194" y="48"/>
                    <a:pt x="182" y="47"/>
                  </a:cubicBezTo>
                  <a:close/>
                  <a:moveTo>
                    <a:pt x="88" y="87"/>
                  </a:moveTo>
                  <a:cubicBezTo>
                    <a:pt x="88" y="96"/>
                    <a:pt x="81" y="103"/>
                    <a:pt x="73" y="103"/>
                  </a:cubicBezTo>
                  <a:cubicBezTo>
                    <a:pt x="23" y="103"/>
                    <a:pt x="23" y="103"/>
                    <a:pt x="23" y="103"/>
                  </a:cubicBezTo>
                  <a:cubicBezTo>
                    <a:pt x="15" y="103"/>
                    <a:pt x="8" y="96"/>
                    <a:pt x="8" y="87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8" y="67"/>
                    <a:pt x="9" y="65"/>
                    <a:pt x="10" y="62"/>
                  </a:cubicBezTo>
                  <a:cubicBezTo>
                    <a:pt x="12" y="60"/>
                    <a:pt x="14" y="57"/>
                    <a:pt x="17" y="56"/>
                  </a:cubicBezTo>
                  <a:cubicBezTo>
                    <a:pt x="19" y="55"/>
                    <a:pt x="21" y="55"/>
                    <a:pt x="23" y="55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81" y="55"/>
                    <a:pt x="88" y="62"/>
                    <a:pt x="88" y="71"/>
                  </a:cubicBezTo>
                  <a:cubicBezTo>
                    <a:pt x="88" y="75"/>
                    <a:pt x="88" y="75"/>
                    <a:pt x="88" y="75"/>
                  </a:cubicBezTo>
                  <a:cubicBezTo>
                    <a:pt x="88" y="83"/>
                    <a:pt x="88" y="83"/>
                    <a:pt x="88" y="83"/>
                  </a:cubicBezTo>
                  <a:lnTo>
                    <a:pt x="88" y="87"/>
                  </a:lnTo>
                  <a:close/>
                  <a:moveTo>
                    <a:pt x="196" y="87"/>
                  </a:moveTo>
                  <a:cubicBezTo>
                    <a:pt x="196" y="96"/>
                    <a:pt x="189" y="103"/>
                    <a:pt x="181" y="103"/>
                  </a:cubicBezTo>
                  <a:cubicBezTo>
                    <a:pt x="132" y="103"/>
                    <a:pt x="132" y="103"/>
                    <a:pt x="132" y="103"/>
                  </a:cubicBezTo>
                  <a:cubicBezTo>
                    <a:pt x="123" y="103"/>
                    <a:pt x="116" y="96"/>
                    <a:pt x="116" y="87"/>
                  </a:cubicBezTo>
                  <a:cubicBezTo>
                    <a:pt x="116" y="83"/>
                    <a:pt x="116" y="83"/>
                    <a:pt x="116" y="83"/>
                  </a:cubicBezTo>
                  <a:cubicBezTo>
                    <a:pt x="116" y="75"/>
                    <a:pt x="116" y="75"/>
                    <a:pt x="116" y="75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6" y="62"/>
                    <a:pt x="123" y="55"/>
                    <a:pt x="132" y="55"/>
                  </a:cubicBezTo>
                  <a:cubicBezTo>
                    <a:pt x="179" y="55"/>
                    <a:pt x="179" y="55"/>
                    <a:pt x="179" y="55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83" y="55"/>
                    <a:pt x="184" y="55"/>
                    <a:pt x="186" y="56"/>
                  </a:cubicBezTo>
                  <a:cubicBezTo>
                    <a:pt x="190" y="57"/>
                    <a:pt x="192" y="60"/>
                    <a:pt x="194" y="63"/>
                  </a:cubicBezTo>
                  <a:cubicBezTo>
                    <a:pt x="195" y="65"/>
                    <a:pt x="196" y="67"/>
                    <a:pt x="196" y="70"/>
                  </a:cubicBezTo>
                  <a:cubicBezTo>
                    <a:pt x="196" y="71"/>
                    <a:pt x="196" y="71"/>
                    <a:pt x="196" y="71"/>
                  </a:cubicBezTo>
                  <a:lnTo>
                    <a:pt x="196" y="87"/>
                  </a:lnTo>
                  <a:close/>
                </a:path>
              </a:pathLst>
            </a:custGeom>
            <a:grpFill/>
            <a:ln w="9525">
              <a:solidFill>
                <a:srgbClr val="1BA9DB"/>
              </a:solidFill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193">
              <a:extLst>
                <a:ext uri="{FF2B5EF4-FFF2-40B4-BE49-F238E27FC236}">
                  <a16:creationId xmlns="" xmlns:a16="http://schemas.microsoft.com/office/drawing/2014/main" id="{08925A8E-B698-4F16-BC1E-E83EED18B591}"/>
                </a:ext>
              </a:extLst>
            </p:cNvPr>
            <p:cNvSpPr/>
            <p:nvPr/>
          </p:nvSpPr>
          <p:spPr>
            <a:xfrm>
              <a:off x="9475789" y="11658600"/>
              <a:ext cx="423863" cy="423863"/>
            </a:xfrm>
            <a:custGeom>
              <a:avLst/>
              <a:gdLst/>
              <a:ahLst/>
              <a:cxnLst>
                <a:cxn ang="0">
                  <a:pos x="305181" y="372999"/>
                </a:cxn>
                <a:cxn ang="0">
                  <a:pos x="271272" y="368761"/>
                </a:cxn>
                <a:cxn ang="0">
                  <a:pos x="224647" y="334852"/>
                </a:cxn>
                <a:cxn ang="0">
                  <a:pos x="199216" y="241602"/>
                </a:cxn>
                <a:cxn ang="0">
                  <a:pos x="203454" y="207693"/>
                </a:cxn>
                <a:cxn ang="0">
                  <a:pos x="296704" y="169545"/>
                </a:cxn>
                <a:cxn ang="0">
                  <a:pos x="406908" y="50864"/>
                </a:cxn>
                <a:cxn ang="0">
                  <a:pos x="423863" y="21193"/>
                </a:cxn>
                <a:cxn ang="0">
                  <a:pos x="381477" y="0"/>
                </a:cxn>
                <a:cxn ang="0">
                  <a:pos x="334852" y="63579"/>
                </a:cxn>
                <a:cxn ang="0">
                  <a:pos x="267034" y="131398"/>
                </a:cxn>
                <a:cxn ang="0">
                  <a:pos x="178022" y="161068"/>
                </a:cxn>
                <a:cxn ang="0">
                  <a:pos x="165307" y="156829"/>
                </a:cxn>
                <a:cxn ang="0">
                  <a:pos x="122920" y="110204"/>
                </a:cxn>
                <a:cxn ang="0">
                  <a:pos x="55102" y="8477"/>
                </a:cxn>
                <a:cxn ang="0">
                  <a:pos x="50864" y="0"/>
                </a:cxn>
                <a:cxn ang="0">
                  <a:pos x="0" y="12716"/>
                </a:cxn>
                <a:cxn ang="0">
                  <a:pos x="46625" y="89011"/>
                </a:cxn>
                <a:cxn ang="0">
                  <a:pos x="105966" y="169545"/>
                </a:cxn>
                <a:cxn ang="0">
                  <a:pos x="139875" y="194977"/>
                </a:cxn>
                <a:cxn ang="0">
                  <a:pos x="152591" y="203454"/>
                </a:cxn>
                <a:cxn ang="0">
                  <a:pos x="152591" y="241602"/>
                </a:cxn>
                <a:cxn ang="0">
                  <a:pos x="165307" y="330613"/>
                </a:cxn>
                <a:cxn ang="0">
                  <a:pos x="228886" y="406908"/>
                </a:cxn>
                <a:cxn ang="0">
                  <a:pos x="305181" y="423863"/>
                </a:cxn>
                <a:cxn ang="0">
                  <a:pos x="326375" y="419624"/>
                </a:cxn>
                <a:cxn ang="0">
                  <a:pos x="309420" y="372999"/>
                </a:cxn>
                <a:cxn ang="0">
                  <a:pos x="305181" y="372999"/>
                </a:cxn>
              </a:cxnLst>
              <a:rect l="0" t="0" r="0" b="0"/>
              <a:pathLst>
                <a:path w="100" h="100">
                  <a:moveTo>
                    <a:pt x="72" y="88"/>
                  </a:moveTo>
                  <a:cubicBezTo>
                    <a:pt x="70" y="88"/>
                    <a:pt x="67" y="88"/>
                    <a:pt x="64" y="87"/>
                  </a:cubicBezTo>
                  <a:cubicBezTo>
                    <a:pt x="59" y="86"/>
                    <a:pt x="56" y="84"/>
                    <a:pt x="53" y="79"/>
                  </a:cubicBezTo>
                  <a:cubicBezTo>
                    <a:pt x="50" y="75"/>
                    <a:pt x="47" y="68"/>
                    <a:pt x="47" y="57"/>
                  </a:cubicBezTo>
                  <a:cubicBezTo>
                    <a:pt x="47" y="55"/>
                    <a:pt x="48" y="52"/>
                    <a:pt x="48" y="49"/>
                  </a:cubicBezTo>
                  <a:cubicBezTo>
                    <a:pt x="56" y="48"/>
                    <a:pt x="63" y="44"/>
                    <a:pt x="70" y="40"/>
                  </a:cubicBezTo>
                  <a:cubicBezTo>
                    <a:pt x="81" y="32"/>
                    <a:pt x="90" y="21"/>
                    <a:pt x="96" y="12"/>
                  </a:cubicBezTo>
                  <a:cubicBezTo>
                    <a:pt x="98" y="9"/>
                    <a:pt x="99" y="7"/>
                    <a:pt x="100" y="5"/>
                  </a:cubicBezTo>
                  <a:cubicBezTo>
                    <a:pt x="96" y="4"/>
                    <a:pt x="93" y="3"/>
                    <a:pt x="90" y="0"/>
                  </a:cubicBezTo>
                  <a:cubicBezTo>
                    <a:pt x="87" y="5"/>
                    <a:pt x="84" y="10"/>
                    <a:pt x="79" y="15"/>
                  </a:cubicBezTo>
                  <a:cubicBezTo>
                    <a:pt x="75" y="21"/>
                    <a:pt x="69" y="27"/>
                    <a:pt x="63" y="31"/>
                  </a:cubicBezTo>
                  <a:cubicBezTo>
                    <a:pt x="56" y="35"/>
                    <a:pt x="50" y="38"/>
                    <a:pt x="42" y="38"/>
                  </a:cubicBezTo>
                  <a:cubicBezTo>
                    <a:pt x="42" y="38"/>
                    <a:pt x="41" y="38"/>
                    <a:pt x="39" y="37"/>
                  </a:cubicBezTo>
                  <a:cubicBezTo>
                    <a:pt x="37" y="35"/>
                    <a:pt x="33" y="31"/>
                    <a:pt x="29" y="26"/>
                  </a:cubicBezTo>
                  <a:cubicBezTo>
                    <a:pt x="23" y="18"/>
                    <a:pt x="17" y="9"/>
                    <a:pt x="13" y="2"/>
                  </a:cubicBezTo>
                  <a:cubicBezTo>
                    <a:pt x="12" y="1"/>
                    <a:pt x="12" y="0"/>
                    <a:pt x="12" y="0"/>
                  </a:cubicBezTo>
                  <a:cubicBezTo>
                    <a:pt x="8" y="2"/>
                    <a:pt x="4" y="3"/>
                    <a:pt x="0" y="3"/>
                  </a:cubicBezTo>
                  <a:cubicBezTo>
                    <a:pt x="3" y="8"/>
                    <a:pt x="7" y="14"/>
                    <a:pt x="11" y="21"/>
                  </a:cubicBezTo>
                  <a:cubicBezTo>
                    <a:pt x="15" y="27"/>
                    <a:pt x="20" y="34"/>
                    <a:pt x="25" y="40"/>
                  </a:cubicBezTo>
                  <a:cubicBezTo>
                    <a:pt x="28" y="42"/>
                    <a:pt x="30" y="45"/>
                    <a:pt x="33" y="46"/>
                  </a:cubicBezTo>
                  <a:cubicBezTo>
                    <a:pt x="34" y="47"/>
                    <a:pt x="35" y="48"/>
                    <a:pt x="36" y="48"/>
                  </a:cubicBezTo>
                  <a:cubicBezTo>
                    <a:pt x="36" y="51"/>
                    <a:pt x="36" y="54"/>
                    <a:pt x="36" y="57"/>
                  </a:cubicBezTo>
                  <a:cubicBezTo>
                    <a:pt x="36" y="66"/>
                    <a:pt x="37" y="72"/>
                    <a:pt x="39" y="78"/>
                  </a:cubicBezTo>
                  <a:cubicBezTo>
                    <a:pt x="42" y="87"/>
                    <a:pt x="48" y="92"/>
                    <a:pt x="54" y="96"/>
                  </a:cubicBezTo>
                  <a:cubicBezTo>
                    <a:pt x="60" y="99"/>
                    <a:pt x="67" y="100"/>
                    <a:pt x="72" y="100"/>
                  </a:cubicBezTo>
                  <a:cubicBezTo>
                    <a:pt x="74" y="100"/>
                    <a:pt x="76" y="100"/>
                    <a:pt x="77" y="99"/>
                  </a:cubicBezTo>
                  <a:cubicBezTo>
                    <a:pt x="75" y="96"/>
                    <a:pt x="74" y="92"/>
                    <a:pt x="73" y="88"/>
                  </a:cubicBezTo>
                  <a:lnTo>
                    <a:pt x="72" y="88"/>
                  </a:lnTo>
                  <a:close/>
                </a:path>
              </a:pathLst>
            </a:custGeom>
            <a:grpFill/>
            <a:ln w="9525">
              <a:solidFill>
                <a:srgbClr val="1BA9DB"/>
              </a:solidFill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194">
              <a:extLst>
                <a:ext uri="{FF2B5EF4-FFF2-40B4-BE49-F238E27FC236}">
                  <a16:creationId xmlns="" xmlns:a16="http://schemas.microsoft.com/office/drawing/2014/main" id="{828FD1F9-AD5B-4EC3-A527-A0F43D50B785}"/>
                </a:ext>
              </a:extLst>
            </p:cNvPr>
            <p:cNvSpPr>
              <a:spLocks noEditPoints="1"/>
            </p:cNvSpPr>
            <p:nvPr/>
          </p:nvSpPr>
          <p:spPr>
            <a:xfrm>
              <a:off x="9807576" y="11917362"/>
              <a:ext cx="211138" cy="198438"/>
            </a:xfrm>
            <a:custGeom>
              <a:avLst/>
              <a:gdLst/>
              <a:ahLst/>
              <a:cxnLst>
                <a:cxn ang="0">
                  <a:pos x="105569" y="0"/>
                </a:cxn>
                <a:cxn ang="0">
                  <a:pos x="0" y="101330"/>
                </a:cxn>
                <a:cxn ang="0">
                  <a:pos x="0" y="113996"/>
                </a:cxn>
                <a:cxn ang="0">
                  <a:pos x="21114" y="160439"/>
                </a:cxn>
                <a:cxn ang="0">
                  <a:pos x="105569" y="198438"/>
                </a:cxn>
                <a:cxn ang="0">
                  <a:pos x="211138" y="101330"/>
                </a:cxn>
                <a:cxn ang="0">
                  <a:pos x="105569" y="0"/>
                </a:cxn>
                <a:cxn ang="0">
                  <a:pos x="105569" y="143551"/>
                </a:cxn>
                <a:cxn ang="0">
                  <a:pos x="54896" y="101330"/>
                </a:cxn>
                <a:cxn ang="0">
                  <a:pos x="105569" y="54887"/>
                </a:cxn>
                <a:cxn ang="0">
                  <a:pos x="156242" y="101330"/>
                </a:cxn>
                <a:cxn ang="0">
                  <a:pos x="105569" y="143551"/>
                </a:cxn>
              </a:cxnLst>
              <a:rect l="0" t="0" r="0" b="0"/>
              <a:pathLst>
                <a:path w="50" h="47">
                  <a:moveTo>
                    <a:pt x="25" y="0"/>
                  </a:moveTo>
                  <a:cubicBezTo>
                    <a:pt x="12" y="0"/>
                    <a:pt x="0" y="10"/>
                    <a:pt x="0" y="24"/>
                  </a:cubicBezTo>
                  <a:cubicBezTo>
                    <a:pt x="0" y="25"/>
                    <a:pt x="0" y="26"/>
                    <a:pt x="0" y="27"/>
                  </a:cubicBezTo>
                  <a:cubicBezTo>
                    <a:pt x="1" y="31"/>
                    <a:pt x="2" y="35"/>
                    <a:pt x="5" y="38"/>
                  </a:cubicBezTo>
                  <a:cubicBezTo>
                    <a:pt x="9" y="44"/>
                    <a:pt x="17" y="47"/>
                    <a:pt x="25" y="47"/>
                  </a:cubicBezTo>
                  <a:cubicBezTo>
                    <a:pt x="38" y="47"/>
                    <a:pt x="50" y="37"/>
                    <a:pt x="50" y="24"/>
                  </a:cubicBezTo>
                  <a:cubicBezTo>
                    <a:pt x="50" y="10"/>
                    <a:pt x="38" y="0"/>
                    <a:pt x="25" y="0"/>
                  </a:cubicBezTo>
                  <a:close/>
                  <a:moveTo>
                    <a:pt x="25" y="34"/>
                  </a:moveTo>
                  <a:cubicBezTo>
                    <a:pt x="18" y="34"/>
                    <a:pt x="13" y="29"/>
                    <a:pt x="13" y="24"/>
                  </a:cubicBezTo>
                  <a:cubicBezTo>
                    <a:pt x="13" y="18"/>
                    <a:pt x="18" y="13"/>
                    <a:pt x="25" y="13"/>
                  </a:cubicBezTo>
                  <a:cubicBezTo>
                    <a:pt x="32" y="13"/>
                    <a:pt x="37" y="18"/>
                    <a:pt x="37" y="24"/>
                  </a:cubicBezTo>
                  <a:cubicBezTo>
                    <a:pt x="37" y="29"/>
                    <a:pt x="32" y="34"/>
                    <a:pt x="25" y="34"/>
                  </a:cubicBezTo>
                  <a:close/>
                </a:path>
              </a:pathLst>
            </a:custGeom>
            <a:grpFill/>
            <a:ln w="9525">
              <a:solidFill>
                <a:srgbClr val="1BA9DB"/>
              </a:solidFill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195">
              <a:extLst>
                <a:ext uri="{FF2B5EF4-FFF2-40B4-BE49-F238E27FC236}">
                  <a16:creationId xmlns="" xmlns:a16="http://schemas.microsoft.com/office/drawing/2014/main" id="{7668224C-ED8B-44D8-9DD7-A28430A9C12A}"/>
                </a:ext>
              </a:extLst>
            </p:cNvPr>
            <p:cNvSpPr>
              <a:spLocks noEditPoints="1"/>
            </p:cNvSpPr>
            <p:nvPr/>
          </p:nvSpPr>
          <p:spPr>
            <a:xfrm>
              <a:off x="9840914" y="11510962"/>
              <a:ext cx="157163" cy="152400"/>
            </a:xfrm>
            <a:custGeom>
              <a:avLst/>
              <a:gdLst/>
              <a:ahLst/>
              <a:cxnLst>
                <a:cxn ang="0">
                  <a:pos x="76458" y="0"/>
                </a:cxn>
                <a:cxn ang="0">
                  <a:pos x="0" y="76200"/>
                </a:cxn>
                <a:cxn ang="0">
                  <a:pos x="25486" y="131233"/>
                </a:cxn>
                <a:cxn ang="0">
                  <a:pos x="72210" y="152400"/>
                </a:cxn>
                <a:cxn ang="0">
                  <a:pos x="76458" y="152400"/>
                </a:cxn>
                <a:cxn ang="0">
                  <a:pos x="157163" y="76200"/>
                </a:cxn>
                <a:cxn ang="0">
                  <a:pos x="76458" y="0"/>
                </a:cxn>
                <a:cxn ang="0">
                  <a:pos x="76458" y="110067"/>
                </a:cxn>
                <a:cxn ang="0">
                  <a:pos x="42476" y="76200"/>
                </a:cxn>
                <a:cxn ang="0">
                  <a:pos x="76458" y="42333"/>
                </a:cxn>
                <a:cxn ang="0">
                  <a:pos x="114687" y="76200"/>
                </a:cxn>
                <a:cxn ang="0">
                  <a:pos x="76458" y="110067"/>
                </a:cxn>
              </a:cxnLst>
              <a:rect l="0" t="0" r="0" b="0"/>
              <a:pathLst>
                <a:path w="37" h="36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3"/>
                    <a:pt x="2" y="28"/>
                    <a:pt x="6" y="31"/>
                  </a:cubicBezTo>
                  <a:cubicBezTo>
                    <a:pt x="9" y="34"/>
                    <a:pt x="13" y="35"/>
                    <a:pt x="17" y="36"/>
                  </a:cubicBezTo>
                  <a:cubicBezTo>
                    <a:pt x="17" y="36"/>
                    <a:pt x="18" y="36"/>
                    <a:pt x="18" y="36"/>
                  </a:cubicBezTo>
                  <a:cubicBezTo>
                    <a:pt x="29" y="36"/>
                    <a:pt x="37" y="28"/>
                    <a:pt x="37" y="18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6"/>
                  </a:moveTo>
                  <a:cubicBezTo>
                    <a:pt x="13" y="26"/>
                    <a:pt x="10" y="22"/>
                    <a:pt x="10" y="18"/>
                  </a:cubicBezTo>
                  <a:cubicBezTo>
                    <a:pt x="10" y="14"/>
                    <a:pt x="13" y="10"/>
                    <a:pt x="18" y="10"/>
                  </a:cubicBezTo>
                  <a:cubicBezTo>
                    <a:pt x="24" y="10"/>
                    <a:pt x="27" y="14"/>
                    <a:pt x="27" y="18"/>
                  </a:cubicBezTo>
                  <a:cubicBezTo>
                    <a:pt x="27" y="22"/>
                    <a:pt x="24" y="26"/>
                    <a:pt x="18" y="26"/>
                  </a:cubicBezTo>
                  <a:close/>
                </a:path>
              </a:pathLst>
            </a:custGeom>
            <a:grpFill/>
            <a:ln w="9525">
              <a:solidFill>
                <a:srgbClr val="1BA9DB"/>
              </a:solidFill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196">
              <a:extLst>
                <a:ext uri="{FF2B5EF4-FFF2-40B4-BE49-F238E27FC236}">
                  <a16:creationId xmlns="" xmlns:a16="http://schemas.microsoft.com/office/drawing/2014/main" id="{B614058F-9B8F-487E-9D23-E669983D39A0}"/>
                </a:ext>
              </a:extLst>
            </p:cNvPr>
            <p:cNvSpPr>
              <a:spLocks noEditPoints="1"/>
            </p:cNvSpPr>
            <p:nvPr/>
          </p:nvSpPr>
          <p:spPr>
            <a:xfrm>
              <a:off x="9396414" y="11498262"/>
              <a:ext cx="160338" cy="152400"/>
            </a:xfrm>
            <a:custGeom>
              <a:avLst/>
              <a:gdLst/>
              <a:ahLst/>
              <a:cxnLst>
                <a:cxn ang="0">
                  <a:pos x="80169" y="0"/>
                </a:cxn>
                <a:cxn ang="0">
                  <a:pos x="0" y="76200"/>
                </a:cxn>
                <a:cxn ang="0">
                  <a:pos x="67511" y="152400"/>
                </a:cxn>
                <a:cxn ang="0">
                  <a:pos x="80169" y="152400"/>
                </a:cxn>
                <a:cxn ang="0">
                  <a:pos x="118144" y="139700"/>
                </a:cxn>
                <a:cxn ang="0">
                  <a:pos x="160338" y="76200"/>
                </a:cxn>
                <a:cxn ang="0">
                  <a:pos x="80169" y="0"/>
                </a:cxn>
                <a:cxn ang="0">
                  <a:pos x="42194" y="76200"/>
                </a:cxn>
                <a:cxn ang="0">
                  <a:pos x="80169" y="42333"/>
                </a:cxn>
                <a:cxn ang="0">
                  <a:pos x="118144" y="76200"/>
                </a:cxn>
                <a:cxn ang="0">
                  <a:pos x="80169" y="110067"/>
                </a:cxn>
                <a:cxn ang="0">
                  <a:pos x="42194" y="76200"/>
                </a:cxn>
              </a:cxnLst>
              <a:rect l="0" t="0" r="0" b="0"/>
              <a:pathLst>
                <a:path w="38" h="36">
                  <a:moveTo>
                    <a:pt x="19" y="0"/>
                  </a:moveTo>
                  <a:cubicBezTo>
                    <a:pt x="9" y="0"/>
                    <a:pt x="0" y="8"/>
                    <a:pt x="0" y="18"/>
                  </a:cubicBezTo>
                  <a:cubicBezTo>
                    <a:pt x="0" y="27"/>
                    <a:pt x="7" y="34"/>
                    <a:pt x="16" y="36"/>
                  </a:cubicBezTo>
                  <a:cubicBezTo>
                    <a:pt x="17" y="36"/>
                    <a:pt x="18" y="36"/>
                    <a:pt x="19" y="36"/>
                  </a:cubicBezTo>
                  <a:cubicBezTo>
                    <a:pt x="22" y="36"/>
                    <a:pt x="25" y="35"/>
                    <a:pt x="28" y="33"/>
                  </a:cubicBezTo>
                  <a:cubicBezTo>
                    <a:pt x="34" y="30"/>
                    <a:pt x="38" y="25"/>
                    <a:pt x="38" y="18"/>
                  </a:cubicBezTo>
                  <a:cubicBezTo>
                    <a:pt x="38" y="8"/>
                    <a:pt x="29" y="0"/>
                    <a:pt x="19" y="0"/>
                  </a:cubicBezTo>
                  <a:close/>
                  <a:moveTo>
                    <a:pt x="10" y="18"/>
                  </a:moveTo>
                  <a:cubicBezTo>
                    <a:pt x="10" y="14"/>
                    <a:pt x="14" y="10"/>
                    <a:pt x="19" y="10"/>
                  </a:cubicBezTo>
                  <a:cubicBezTo>
                    <a:pt x="24" y="10"/>
                    <a:pt x="28" y="14"/>
                    <a:pt x="28" y="18"/>
                  </a:cubicBezTo>
                  <a:cubicBezTo>
                    <a:pt x="28" y="22"/>
                    <a:pt x="24" y="26"/>
                    <a:pt x="19" y="26"/>
                  </a:cubicBezTo>
                  <a:cubicBezTo>
                    <a:pt x="14" y="26"/>
                    <a:pt x="10" y="22"/>
                    <a:pt x="10" y="18"/>
                  </a:cubicBezTo>
                  <a:close/>
                </a:path>
              </a:pathLst>
            </a:custGeom>
            <a:grpFill/>
            <a:ln w="9525">
              <a:solidFill>
                <a:srgbClr val="1BA9DB"/>
              </a:solidFill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A2D3F2E2-25F4-48AD-BDE7-31218DC23A2D}"/>
              </a:ext>
            </a:extLst>
          </p:cNvPr>
          <p:cNvGrpSpPr/>
          <p:nvPr/>
        </p:nvGrpSpPr>
        <p:grpSpPr>
          <a:xfrm>
            <a:off x="5694683" y="4776634"/>
            <a:ext cx="1082014" cy="759054"/>
            <a:chOff x="2878425" y="14235366"/>
            <a:chExt cx="606425" cy="487363"/>
          </a:xfrm>
          <a:solidFill>
            <a:srgbClr val="1BA9DB"/>
          </a:solidFill>
        </p:grpSpPr>
        <p:sp>
          <p:nvSpPr>
            <p:cNvPr id="24" name="Freeform 202">
              <a:extLst>
                <a:ext uri="{FF2B5EF4-FFF2-40B4-BE49-F238E27FC236}">
                  <a16:creationId xmlns="" xmlns:a16="http://schemas.microsoft.com/office/drawing/2014/main" id="{1432E1B1-5F0A-49AE-AAB5-0D268602EA35}"/>
                </a:ext>
              </a:extLst>
            </p:cNvPr>
            <p:cNvSpPr/>
            <p:nvPr/>
          </p:nvSpPr>
          <p:spPr bwMode="auto">
            <a:xfrm>
              <a:off x="2878425" y="14235366"/>
              <a:ext cx="606425" cy="487363"/>
            </a:xfrm>
            <a:custGeom>
              <a:avLst/>
              <a:gdLst>
                <a:gd name="T0" fmla="*/ 192 w 204"/>
                <a:gd name="T1" fmla="*/ 39 h 164"/>
                <a:gd name="T2" fmla="*/ 180 w 204"/>
                <a:gd name="T3" fmla="*/ 51 h 164"/>
                <a:gd name="T4" fmla="*/ 180 w 204"/>
                <a:gd name="T5" fmla="*/ 114 h 164"/>
                <a:gd name="T6" fmla="*/ 178 w 204"/>
                <a:gd name="T7" fmla="*/ 114 h 164"/>
                <a:gd name="T8" fmla="*/ 24 w 204"/>
                <a:gd name="T9" fmla="*/ 114 h 164"/>
                <a:gd name="T10" fmla="*/ 24 w 204"/>
                <a:gd name="T11" fmla="*/ 114 h 164"/>
                <a:gd name="T12" fmla="*/ 24 w 204"/>
                <a:gd name="T13" fmla="*/ 12 h 164"/>
                <a:gd name="T14" fmla="*/ 12 w 204"/>
                <a:gd name="T15" fmla="*/ 0 h 164"/>
                <a:gd name="T16" fmla="*/ 0 w 204"/>
                <a:gd name="T17" fmla="*/ 12 h 164"/>
                <a:gd name="T18" fmla="*/ 0 w 204"/>
                <a:gd name="T19" fmla="*/ 152 h 164"/>
                <a:gd name="T20" fmla="*/ 12 w 204"/>
                <a:gd name="T21" fmla="*/ 164 h 164"/>
                <a:gd name="T22" fmla="*/ 24 w 204"/>
                <a:gd name="T23" fmla="*/ 152 h 164"/>
                <a:gd name="T24" fmla="*/ 24 w 204"/>
                <a:gd name="T25" fmla="*/ 138 h 164"/>
                <a:gd name="T26" fmla="*/ 24 w 204"/>
                <a:gd name="T27" fmla="*/ 138 h 164"/>
                <a:gd name="T28" fmla="*/ 178 w 204"/>
                <a:gd name="T29" fmla="*/ 138 h 164"/>
                <a:gd name="T30" fmla="*/ 180 w 204"/>
                <a:gd name="T31" fmla="*/ 138 h 164"/>
                <a:gd name="T32" fmla="*/ 180 w 204"/>
                <a:gd name="T33" fmla="*/ 152 h 164"/>
                <a:gd name="T34" fmla="*/ 192 w 204"/>
                <a:gd name="T35" fmla="*/ 164 h 164"/>
                <a:gd name="T36" fmla="*/ 204 w 204"/>
                <a:gd name="T37" fmla="*/ 152 h 164"/>
                <a:gd name="T38" fmla="*/ 204 w 204"/>
                <a:gd name="T39" fmla="*/ 51 h 164"/>
                <a:gd name="T40" fmla="*/ 192 w 204"/>
                <a:gd name="T41" fmla="*/ 3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4" h="164">
                  <a:moveTo>
                    <a:pt x="192" y="39"/>
                  </a:moveTo>
                  <a:cubicBezTo>
                    <a:pt x="185" y="39"/>
                    <a:pt x="180" y="44"/>
                    <a:pt x="180" y="51"/>
                  </a:cubicBezTo>
                  <a:cubicBezTo>
                    <a:pt x="180" y="114"/>
                    <a:pt x="180" y="114"/>
                    <a:pt x="180" y="114"/>
                  </a:cubicBezTo>
                  <a:cubicBezTo>
                    <a:pt x="179" y="114"/>
                    <a:pt x="178" y="114"/>
                    <a:pt x="178" y="114"/>
                  </a:cubicBezTo>
                  <a:cubicBezTo>
                    <a:pt x="24" y="114"/>
                    <a:pt x="24" y="114"/>
                    <a:pt x="24" y="114"/>
                  </a:cubicBezTo>
                  <a:cubicBezTo>
                    <a:pt x="24" y="114"/>
                    <a:pt x="24" y="114"/>
                    <a:pt x="24" y="114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9"/>
                    <a:pt x="5" y="164"/>
                    <a:pt x="12" y="164"/>
                  </a:cubicBezTo>
                  <a:cubicBezTo>
                    <a:pt x="18" y="164"/>
                    <a:pt x="24" y="159"/>
                    <a:pt x="24" y="152"/>
                  </a:cubicBezTo>
                  <a:cubicBezTo>
                    <a:pt x="24" y="138"/>
                    <a:pt x="24" y="138"/>
                    <a:pt x="24" y="138"/>
                  </a:cubicBezTo>
                  <a:cubicBezTo>
                    <a:pt x="24" y="138"/>
                    <a:pt x="24" y="138"/>
                    <a:pt x="24" y="138"/>
                  </a:cubicBezTo>
                  <a:cubicBezTo>
                    <a:pt x="178" y="138"/>
                    <a:pt x="178" y="138"/>
                    <a:pt x="178" y="138"/>
                  </a:cubicBezTo>
                  <a:cubicBezTo>
                    <a:pt x="178" y="138"/>
                    <a:pt x="179" y="138"/>
                    <a:pt x="180" y="138"/>
                  </a:cubicBezTo>
                  <a:cubicBezTo>
                    <a:pt x="180" y="152"/>
                    <a:pt x="180" y="152"/>
                    <a:pt x="180" y="152"/>
                  </a:cubicBezTo>
                  <a:cubicBezTo>
                    <a:pt x="180" y="159"/>
                    <a:pt x="185" y="164"/>
                    <a:pt x="192" y="164"/>
                  </a:cubicBezTo>
                  <a:cubicBezTo>
                    <a:pt x="198" y="164"/>
                    <a:pt x="204" y="159"/>
                    <a:pt x="204" y="152"/>
                  </a:cubicBezTo>
                  <a:cubicBezTo>
                    <a:pt x="204" y="51"/>
                    <a:pt x="204" y="51"/>
                    <a:pt x="204" y="51"/>
                  </a:cubicBezTo>
                  <a:cubicBezTo>
                    <a:pt x="204" y="44"/>
                    <a:pt x="198" y="39"/>
                    <a:pt x="192" y="39"/>
                  </a:cubicBezTo>
                  <a:close/>
                </a:path>
              </a:pathLst>
            </a:custGeom>
            <a:grpFill/>
            <a:ln w="38100"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Freeform 203">
              <a:extLst>
                <a:ext uri="{FF2B5EF4-FFF2-40B4-BE49-F238E27FC236}">
                  <a16:creationId xmlns="" xmlns:a16="http://schemas.microsoft.com/office/drawing/2014/main" id="{021586CA-2E1C-4031-844A-1EFBA7961807}"/>
                </a:ext>
              </a:extLst>
            </p:cNvPr>
            <p:cNvSpPr/>
            <p:nvPr/>
          </p:nvSpPr>
          <p:spPr bwMode="auto">
            <a:xfrm>
              <a:off x="2964150" y="14483641"/>
              <a:ext cx="430213" cy="66050"/>
            </a:xfrm>
            <a:custGeom>
              <a:avLst/>
              <a:gdLst>
                <a:gd name="T0" fmla="*/ 145 w 145"/>
                <a:gd name="T1" fmla="*/ 34 h 42"/>
                <a:gd name="T2" fmla="*/ 132 w 145"/>
                <a:gd name="T3" fmla="*/ 42 h 42"/>
                <a:gd name="T4" fmla="*/ 13 w 145"/>
                <a:gd name="T5" fmla="*/ 42 h 42"/>
                <a:gd name="T6" fmla="*/ 0 w 145"/>
                <a:gd name="T7" fmla="*/ 34 h 42"/>
                <a:gd name="T8" fmla="*/ 0 w 145"/>
                <a:gd name="T9" fmla="*/ 8 h 42"/>
                <a:gd name="T10" fmla="*/ 13 w 145"/>
                <a:gd name="T11" fmla="*/ 0 h 42"/>
                <a:gd name="T12" fmla="*/ 132 w 145"/>
                <a:gd name="T13" fmla="*/ 0 h 42"/>
                <a:gd name="T14" fmla="*/ 145 w 145"/>
                <a:gd name="T15" fmla="*/ 8 h 42"/>
                <a:gd name="T16" fmla="*/ 145 w 145"/>
                <a:gd name="T17" fmla="*/ 3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42">
                  <a:moveTo>
                    <a:pt x="145" y="34"/>
                  </a:moveTo>
                  <a:cubicBezTo>
                    <a:pt x="145" y="39"/>
                    <a:pt x="139" y="42"/>
                    <a:pt x="132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42"/>
                    <a:pt x="0" y="39"/>
                    <a:pt x="0" y="3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6" y="0"/>
                    <a:pt x="13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9" y="0"/>
                    <a:pt x="145" y="3"/>
                    <a:pt x="145" y="8"/>
                  </a:cubicBezTo>
                  <a:lnTo>
                    <a:pt x="145" y="34"/>
                  </a:lnTo>
                  <a:close/>
                </a:path>
              </a:pathLst>
            </a:custGeom>
            <a:grpFill/>
            <a:ln w="38100"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 204">
              <a:extLst>
                <a:ext uri="{FF2B5EF4-FFF2-40B4-BE49-F238E27FC236}">
                  <a16:creationId xmlns="" xmlns:a16="http://schemas.microsoft.com/office/drawing/2014/main" id="{9C6DD8D4-B02B-4810-8CCD-E590D8BF97B4}"/>
                </a:ext>
              </a:extLst>
            </p:cNvPr>
            <p:cNvSpPr/>
            <p:nvPr/>
          </p:nvSpPr>
          <p:spPr bwMode="auto">
            <a:xfrm>
              <a:off x="2964150" y="14378715"/>
              <a:ext cx="171450" cy="96213"/>
            </a:xfrm>
            <a:custGeom>
              <a:avLst/>
              <a:gdLst>
                <a:gd name="T0" fmla="*/ 58 w 58"/>
                <a:gd name="T1" fmla="*/ 29 h 42"/>
                <a:gd name="T2" fmla="*/ 46 w 58"/>
                <a:gd name="T3" fmla="*/ 42 h 42"/>
                <a:gd name="T4" fmla="*/ 13 w 58"/>
                <a:gd name="T5" fmla="*/ 42 h 42"/>
                <a:gd name="T6" fmla="*/ 0 w 58"/>
                <a:gd name="T7" fmla="*/ 29 h 42"/>
                <a:gd name="T8" fmla="*/ 0 w 58"/>
                <a:gd name="T9" fmla="*/ 13 h 42"/>
                <a:gd name="T10" fmla="*/ 13 w 58"/>
                <a:gd name="T11" fmla="*/ 0 h 42"/>
                <a:gd name="T12" fmla="*/ 46 w 58"/>
                <a:gd name="T13" fmla="*/ 0 h 42"/>
                <a:gd name="T14" fmla="*/ 58 w 58"/>
                <a:gd name="T15" fmla="*/ 13 h 42"/>
                <a:gd name="T16" fmla="*/ 58 w 58"/>
                <a:gd name="T17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42">
                  <a:moveTo>
                    <a:pt x="58" y="29"/>
                  </a:moveTo>
                  <a:cubicBezTo>
                    <a:pt x="58" y="36"/>
                    <a:pt x="53" y="42"/>
                    <a:pt x="46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6" y="42"/>
                    <a:pt x="0" y="36"/>
                    <a:pt x="0" y="2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3" y="0"/>
                    <a:pt x="58" y="6"/>
                    <a:pt x="58" y="13"/>
                  </a:cubicBezTo>
                  <a:lnTo>
                    <a:pt x="58" y="29"/>
                  </a:lnTo>
                  <a:close/>
                </a:path>
              </a:pathLst>
            </a:custGeom>
            <a:grpFill/>
            <a:ln w="38100"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7" name="îṧlïḑé">
            <a:extLst>
              <a:ext uri="{FF2B5EF4-FFF2-40B4-BE49-F238E27FC236}">
                <a16:creationId xmlns="" xmlns:a16="http://schemas.microsoft.com/office/drawing/2014/main" id="{22CFFBA2-9372-48B4-A31E-942454ABBA5E}"/>
              </a:ext>
            </a:extLst>
          </p:cNvPr>
          <p:cNvSpPr/>
          <p:nvPr/>
        </p:nvSpPr>
        <p:spPr bwMode="auto">
          <a:xfrm>
            <a:off x="826730" y="4483353"/>
            <a:ext cx="795598" cy="785418"/>
          </a:xfrm>
          <a:custGeom>
            <a:avLst/>
            <a:gdLst>
              <a:gd name="T0" fmla="*/ 126 w 351"/>
              <a:gd name="T1" fmla="*/ 270 h 347"/>
              <a:gd name="T2" fmla="*/ 100 w 351"/>
              <a:gd name="T3" fmla="*/ 270 h 347"/>
              <a:gd name="T4" fmla="*/ 133 w 351"/>
              <a:gd name="T5" fmla="*/ 238 h 347"/>
              <a:gd name="T6" fmla="*/ 89 w 351"/>
              <a:gd name="T7" fmla="*/ 245 h 347"/>
              <a:gd name="T8" fmla="*/ 48 w 351"/>
              <a:gd name="T9" fmla="*/ 222 h 347"/>
              <a:gd name="T10" fmla="*/ 0 w 351"/>
              <a:gd name="T11" fmla="*/ 270 h 347"/>
              <a:gd name="T12" fmla="*/ 14 w 351"/>
              <a:gd name="T13" fmla="*/ 303 h 347"/>
              <a:gd name="T14" fmla="*/ 6 w 351"/>
              <a:gd name="T15" fmla="*/ 347 h 347"/>
              <a:gd name="T16" fmla="*/ 166 w 351"/>
              <a:gd name="T17" fmla="*/ 347 h 347"/>
              <a:gd name="T18" fmla="*/ 108 w 351"/>
              <a:gd name="T19" fmla="*/ 289 h 347"/>
              <a:gd name="T20" fmla="*/ 126 w 351"/>
              <a:gd name="T21" fmla="*/ 270 h 347"/>
              <a:gd name="T22" fmla="*/ 48 w 351"/>
              <a:gd name="T23" fmla="*/ 236 h 347"/>
              <a:gd name="T24" fmla="*/ 75 w 351"/>
              <a:gd name="T25" fmla="*/ 250 h 347"/>
              <a:gd name="T26" fmla="*/ 82 w 351"/>
              <a:gd name="T27" fmla="*/ 270 h 347"/>
              <a:gd name="T28" fmla="*/ 48 w 351"/>
              <a:gd name="T29" fmla="*/ 304 h 347"/>
              <a:gd name="T30" fmla="*/ 20 w 351"/>
              <a:gd name="T31" fmla="*/ 290 h 347"/>
              <a:gd name="T32" fmla="*/ 13 w 351"/>
              <a:gd name="T33" fmla="*/ 270 h 347"/>
              <a:gd name="T34" fmla="*/ 48 w 351"/>
              <a:gd name="T35" fmla="*/ 236 h 347"/>
              <a:gd name="T36" fmla="*/ 351 w 351"/>
              <a:gd name="T37" fmla="*/ 347 h 347"/>
              <a:gd name="T38" fmla="*/ 190 w 351"/>
              <a:gd name="T39" fmla="*/ 347 h 347"/>
              <a:gd name="T40" fmla="*/ 248 w 351"/>
              <a:gd name="T41" fmla="*/ 289 h 347"/>
              <a:gd name="T42" fmla="*/ 230 w 351"/>
              <a:gd name="T43" fmla="*/ 270 h 347"/>
              <a:gd name="T44" fmla="*/ 256 w 351"/>
              <a:gd name="T45" fmla="*/ 270 h 347"/>
              <a:gd name="T46" fmla="*/ 223 w 351"/>
              <a:gd name="T47" fmla="*/ 238 h 347"/>
              <a:gd name="T48" fmla="*/ 351 w 351"/>
              <a:gd name="T49" fmla="*/ 347 h 347"/>
              <a:gd name="T50" fmla="*/ 191 w 351"/>
              <a:gd name="T51" fmla="*/ 88 h 347"/>
              <a:gd name="T52" fmla="*/ 114 w 351"/>
              <a:gd name="T53" fmla="*/ 122 h 347"/>
              <a:gd name="T54" fmla="*/ 113 w 351"/>
              <a:gd name="T55" fmla="*/ 122 h 347"/>
              <a:gd name="T56" fmla="*/ 149 w 351"/>
              <a:gd name="T57" fmla="*/ 210 h 347"/>
              <a:gd name="T58" fmla="*/ 72 w 351"/>
              <a:gd name="T59" fmla="*/ 210 h 347"/>
              <a:gd name="T60" fmla="*/ 72 w 351"/>
              <a:gd name="T61" fmla="*/ 124 h 347"/>
              <a:gd name="T62" fmla="*/ 178 w 351"/>
              <a:gd name="T63" fmla="*/ 0 h 347"/>
              <a:gd name="T64" fmla="*/ 285 w 351"/>
              <a:gd name="T65" fmla="*/ 124 h 347"/>
              <a:gd name="T66" fmla="*/ 285 w 351"/>
              <a:gd name="T67" fmla="*/ 210 h 347"/>
              <a:gd name="T68" fmla="*/ 207 w 351"/>
              <a:gd name="T69" fmla="*/ 210 h 347"/>
              <a:gd name="T70" fmla="*/ 244 w 351"/>
              <a:gd name="T71" fmla="*/ 119 h 347"/>
              <a:gd name="T72" fmla="*/ 191 w 351"/>
              <a:gd name="T73" fmla="*/ 88 h 347"/>
              <a:gd name="T74" fmla="*/ 20 w 351"/>
              <a:gd name="T75" fmla="*/ 277 h 347"/>
              <a:gd name="T76" fmla="*/ 20 w 351"/>
              <a:gd name="T77" fmla="*/ 270 h 347"/>
              <a:gd name="T78" fmla="*/ 20 w 351"/>
              <a:gd name="T79" fmla="*/ 263 h 347"/>
              <a:gd name="T80" fmla="*/ 47 w 351"/>
              <a:gd name="T81" fmla="*/ 263 h 347"/>
              <a:gd name="T82" fmla="*/ 76 w 351"/>
              <a:gd name="T83" fmla="*/ 263 h 347"/>
              <a:gd name="T84" fmla="*/ 76 w 351"/>
              <a:gd name="T85" fmla="*/ 270 h 347"/>
              <a:gd name="T86" fmla="*/ 76 w 351"/>
              <a:gd name="T87" fmla="*/ 277 h 347"/>
              <a:gd name="T88" fmla="*/ 31 w 351"/>
              <a:gd name="T89" fmla="*/ 277 h 347"/>
              <a:gd name="T90" fmla="*/ 20 w 351"/>
              <a:gd name="T91" fmla="*/ 277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51" h="347">
                <a:moveTo>
                  <a:pt x="126" y="270"/>
                </a:moveTo>
                <a:lnTo>
                  <a:pt x="100" y="270"/>
                </a:lnTo>
                <a:lnTo>
                  <a:pt x="133" y="238"/>
                </a:lnTo>
                <a:cubicBezTo>
                  <a:pt x="117" y="239"/>
                  <a:pt x="102" y="242"/>
                  <a:pt x="89" y="245"/>
                </a:cubicBezTo>
                <a:cubicBezTo>
                  <a:pt x="80" y="232"/>
                  <a:pt x="65" y="222"/>
                  <a:pt x="48" y="222"/>
                </a:cubicBezTo>
                <a:cubicBezTo>
                  <a:pt x="21" y="222"/>
                  <a:pt x="0" y="244"/>
                  <a:pt x="0" y="270"/>
                </a:cubicBezTo>
                <a:cubicBezTo>
                  <a:pt x="0" y="283"/>
                  <a:pt x="5" y="295"/>
                  <a:pt x="14" y="303"/>
                </a:cubicBezTo>
                <a:cubicBezTo>
                  <a:pt x="8" y="316"/>
                  <a:pt x="6" y="330"/>
                  <a:pt x="6" y="347"/>
                </a:cubicBezTo>
                <a:lnTo>
                  <a:pt x="166" y="347"/>
                </a:lnTo>
                <a:lnTo>
                  <a:pt x="108" y="289"/>
                </a:lnTo>
                <a:lnTo>
                  <a:pt x="126" y="270"/>
                </a:lnTo>
                <a:close/>
                <a:moveTo>
                  <a:pt x="48" y="236"/>
                </a:moveTo>
                <a:cubicBezTo>
                  <a:pt x="59" y="236"/>
                  <a:pt x="69" y="241"/>
                  <a:pt x="75" y="250"/>
                </a:cubicBezTo>
                <a:cubicBezTo>
                  <a:pt x="80" y="255"/>
                  <a:pt x="82" y="262"/>
                  <a:pt x="82" y="270"/>
                </a:cubicBezTo>
                <a:cubicBezTo>
                  <a:pt x="82" y="289"/>
                  <a:pt x="67" y="304"/>
                  <a:pt x="48" y="304"/>
                </a:cubicBezTo>
                <a:cubicBezTo>
                  <a:pt x="36" y="304"/>
                  <a:pt x="26" y="299"/>
                  <a:pt x="20" y="290"/>
                </a:cubicBezTo>
                <a:cubicBezTo>
                  <a:pt x="16" y="285"/>
                  <a:pt x="13" y="278"/>
                  <a:pt x="13" y="270"/>
                </a:cubicBezTo>
                <a:cubicBezTo>
                  <a:pt x="13" y="251"/>
                  <a:pt x="29" y="236"/>
                  <a:pt x="48" y="236"/>
                </a:cubicBezTo>
                <a:close/>
                <a:moveTo>
                  <a:pt x="351" y="347"/>
                </a:moveTo>
                <a:lnTo>
                  <a:pt x="190" y="347"/>
                </a:lnTo>
                <a:lnTo>
                  <a:pt x="248" y="289"/>
                </a:lnTo>
                <a:lnTo>
                  <a:pt x="230" y="270"/>
                </a:lnTo>
                <a:lnTo>
                  <a:pt x="256" y="270"/>
                </a:lnTo>
                <a:lnTo>
                  <a:pt x="223" y="238"/>
                </a:lnTo>
                <a:cubicBezTo>
                  <a:pt x="297" y="245"/>
                  <a:pt x="351" y="273"/>
                  <a:pt x="351" y="347"/>
                </a:cubicBezTo>
                <a:close/>
                <a:moveTo>
                  <a:pt x="191" y="88"/>
                </a:moveTo>
                <a:cubicBezTo>
                  <a:pt x="176" y="109"/>
                  <a:pt x="147" y="122"/>
                  <a:pt x="114" y="122"/>
                </a:cubicBezTo>
                <a:lnTo>
                  <a:pt x="113" y="122"/>
                </a:lnTo>
                <a:cubicBezTo>
                  <a:pt x="116" y="154"/>
                  <a:pt x="130" y="191"/>
                  <a:pt x="149" y="210"/>
                </a:cubicBezTo>
                <a:lnTo>
                  <a:pt x="72" y="210"/>
                </a:lnTo>
                <a:lnTo>
                  <a:pt x="72" y="124"/>
                </a:lnTo>
                <a:cubicBezTo>
                  <a:pt x="72" y="34"/>
                  <a:pt x="119" y="0"/>
                  <a:pt x="178" y="0"/>
                </a:cubicBezTo>
                <a:cubicBezTo>
                  <a:pt x="237" y="0"/>
                  <a:pt x="285" y="34"/>
                  <a:pt x="285" y="124"/>
                </a:cubicBezTo>
                <a:lnTo>
                  <a:pt x="285" y="210"/>
                </a:lnTo>
                <a:lnTo>
                  <a:pt x="207" y="210"/>
                </a:lnTo>
                <a:cubicBezTo>
                  <a:pt x="227" y="190"/>
                  <a:pt x="241" y="152"/>
                  <a:pt x="244" y="119"/>
                </a:cubicBezTo>
                <a:cubicBezTo>
                  <a:pt x="221" y="114"/>
                  <a:pt x="203" y="103"/>
                  <a:pt x="191" y="88"/>
                </a:cubicBezTo>
                <a:close/>
                <a:moveTo>
                  <a:pt x="20" y="277"/>
                </a:moveTo>
                <a:lnTo>
                  <a:pt x="20" y="270"/>
                </a:lnTo>
                <a:lnTo>
                  <a:pt x="20" y="263"/>
                </a:lnTo>
                <a:lnTo>
                  <a:pt x="47" y="263"/>
                </a:lnTo>
                <a:lnTo>
                  <a:pt x="76" y="263"/>
                </a:lnTo>
                <a:lnTo>
                  <a:pt x="76" y="270"/>
                </a:lnTo>
                <a:lnTo>
                  <a:pt x="76" y="277"/>
                </a:lnTo>
                <a:lnTo>
                  <a:pt x="31" y="277"/>
                </a:lnTo>
                <a:lnTo>
                  <a:pt x="20" y="277"/>
                </a:lnTo>
                <a:close/>
              </a:path>
            </a:pathLst>
          </a:custGeom>
          <a:solidFill>
            <a:srgbClr val="1BA9DB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93224206"/>
      </p:ext>
    </p:extLst>
  </p:cSld>
  <p:clrMapOvr>
    <a:masterClrMapping/>
  </p:clrMapOvr>
  <p:transition spd="med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 build="p"/>
      <p:bldP spid="7" grpId="0"/>
      <p:bldP spid="8" grpId="0"/>
      <p:bldP spid="11" grpId="0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B45B66E-D295-4338-8E4A-479532357169}"/>
              </a:ext>
            </a:extLst>
          </p:cNvPr>
          <p:cNvSpPr/>
          <p:nvPr/>
        </p:nvSpPr>
        <p:spPr>
          <a:xfrm>
            <a:off x="401782" y="401782"/>
            <a:ext cx="11388436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9B7F223-F6E2-4ED8-B7B5-B26BA7B7AC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5975" r="49782" b="73296"/>
          <a:stretch/>
        </p:blipFill>
        <p:spPr>
          <a:xfrm rot="733682">
            <a:off x="541694" y="480466"/>
            <a:ext cx="967866" cy="695498"/>
          </a:xfrm>
          <a:prstGeom prst="rect">
            <a:avLst/>
          </a:prstGeom>
        </p:spPr>
      </p:pic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0A8FCF8E-74A2-4760-AD40-399ABAA9DDD1}"/>
              </a:ext>
            </a:extLst>
          </p:cNvPr>
          <p:cNvSpPr txBox="1">
            <a:spLocks/>
          </p:cNvSpPr>
          <p:nvPr/>
        </p:nvSpPr>
        <p:spPr>
          <a:xfrm>
            <a:off x="1476699" y="658205"/>
            <a:ext cx="3168495" cy="53813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200" u="none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青年脑梗死</a:t>
            </a:r>
            <a:r>
              <a:rPr lang="zh-CN" altLang="en-US" sz="3200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病例</a:t>
            </a:r>
            <a:endParaRPr lang="zh-CN" altLang="en-US" sz="3200" u="none" spc="-150" dirty="0">
              <a:solidFill>
                <a:srgbClr val="1BA9DB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="" xmlns:a16="http://schemas.microsoft.com/office/drawing/2014/main" id="{611951D8-B3DD-4456-B233-8BB8D1469C00}"/>
              </a:ext>
            </a:extLst>
          </p:cNvPr>
          <p:cNvSpPr txBox="1">
            <a:spLocks noChangeArrowheads="1"/>
          </p:cNvSpPr>
          <p:nvPr/>
        </p:nvSpPr>
        <p:spPr>
          <a:xfrm>
            <a:off x="1025627" y="1908749"/>
            <a:ext cx="7203277" cy="30405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 dirty="0">
                <a:cs typeface="+mn-ea"/>
                <a:sym typeface="+mn-lt"/>
              </a:rPr>
              <a:t>1230</a:t>
            </a:r>
            <a:r>
              <a:rPr lang="zh-CN" altLang="en-US" sz="2000" dirty="0">
                <a:cs typeface="+mn-ea"/>
                <a:sym typeface="+mn-lt"/>
              </a:rPr>
              <a:t>位</a:t>
            </a:r>
            <a:r>
              <a:rPr lang="en-US" altLang="zh-CN" sz="2000" dirty="0">
                <a:cs typeface="+mn-ea"/>
                <a:sym typeface="+mn-lt"/>
              </a:rPr>
              <a:t>Framingham8</a:t>
            </a:r>
            <a:r>
              <a:rPr lang="zh-CN" altLang="en-US" sz="2000" dirty="0">
                <a:cs typeface="+mn-ea"/>
                <a:sym typeface="+mn-lt"/>
              </a:rPr>
              <a:t>年，脑卒中发病率：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 男：</a:t>
            </a:r>
            <a:r>
              <a:rPr lang="en-US" altLang="zh-CN" sz="2000" dirty="0">
                <a:cs typeface="+mn-ea"/>
                <a:sym typeface="+mn-lt"/>
              </a:rPr>
              <a:t>5.2%</a:t>
            </a:r>
            <a:r>
              <a:rPr lang="zh-CN" altLang="en-US" sz="2000" dirty="0">
                <a:cs typeface="+mn-ea"/>
                <a:sym typeface="+mn-lt"/>
              </a:rPr>
              <a:t>（左心室长度后</a:t>
            </a:r>
            <a:r>
              <a:rPr lang="en-US" altLang="zh-CN" sz="2000" dirty="0">
                <a:cs typeface="+mn-ea"/>
                <a:sym typeface="+mn-lt"/>
              </a:rPr>
              <a:t>1/4)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 dirty="0">
                <a:cs typeface="+mn-ea"/>
                <a:sym typeface="+mn-lt"/>
              </a:rPr>
              <a:t>           18.4%</a:t>
            </a:r>
            <a:r>
              <a:rPr lang="zh-CN" altLang="en-US" sz="2000" dirty="0">
                <a:cs typeface="+mn-ea"/>
                <a:sym typeface="+mn-lt"/>
              </a:rPr>
              <a:t> </a:t>
            </a:r>
            <a:r>
              <a:rPr lang="en-US" altLang="zh-CN" sz="2000" dirty="0">
                <a:cs typeface="+mn-ea"/>
                <a:sym typeface="+mn-lt"/>
              </a:rPr>
              <a:t>(LVM/</a:t>
            </a:r>
            <a:r>
              <a:rPr lang="zh-CN" altLang="en-US" sz="2000" dirty="0">
                <a:cs typeface="+mn-ea"/>
                <a:sym typeface="+mn-lt"/>
              </a:rPr>
              <a:t>左心室长度前</a:t>
            </a:r>
            <a:r>
              <a:rPr lang="en-US" altLang="zh-CN" sz="2000" dirty="0">
                <a:cs typeface="+mn-ea"/>
                <a:sym typeface="+mn-lt"/>
              </a:rPr>
              <a:t>1/4</a:t>
            </a:r>
            <a:r>
              <a:rPr lang="zh-CN" altLang="en-US" sz="2000" dirty="0">
                <a:cs typeface="+mn-ea"/>
                <a:sym typeface="+mn-lt"/>
              </a:rPr>
              <a:t>）</a:t>
            </a:r>
            <a:endParaRPr lang="en-US" altLang="zh-CN" sz="2000" dirty="0">
              <a:cs typeface="+mn-ea"/>
              <a:sym typeface="+mn-lt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="" xmlns:a16="http://schemas.microsoft.com/office/drawing/2014/main" id="{DEC329F6-F444-47EF-BD56-F7A2EAAB655D}"/>
              </a:ext>
            </a:extLst>
          </p:cNvPr>
          <p:cNvSpPr txBox="1">
            <a:spLocks noChangeArrowheads="1"/>
          </p:cNvSpPr>
          <p:nvPr/>
        </p:nvSpPr>
        <p:spPr>
          <a:xfrm>
            <a:off x="6321043" y="2469300"/>
            <a:ext cx="4985792" cy="30405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女：</a:t>
            </a:r>
            <a:r>
              <a:rPr lang="en-US" altLang="zh-CN" sz="2000" dirty="0">
                <a:cs typeface="+mn-ea"/>
                <a:sym typeface="+mn-lt"/>
              </a:rPr>
              <a:t>2.0%</a:t>
            </a:r>
            <a:r>
              <a:rPr lang="zh-CN" altLang="en-US" sz="2000" dirty="0">
                <a:cs typeface="+mn-ea"/>
                <a:sym typeface="+mn-lt"/>
              </a:rPr>
              <a:t>（左心室长度后</a:t>
            </a:r>
            <a:r>
              <a:rPr lang="en-US" altLang="zh-CN" sz="2000" dirty="0">
                <a:cs typeface="+mn-ea"/>
                <a:sym typeface="+mn-lt"/>
              </a:rPr>
              <a:t>1/4)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 dirty="0">
                <a:cs typeface="+mn-ea"/>
                <a:sym typeface="+mn-lt"/>
              </a:rPr>
              <a:t>            12.2% (LVM/</a:t>
            </a:r>
            <a:r>
              <a:rPr lang="zh-CN" altLang="en-US" sz="2000" dirty="0">
                <a:cs typeface="+mn-ea"/>
                <a:sym typeface="+mn-lt"/>
              </a:rPr>
              <a:t>左心室长度前</a:t>
            </a:r>
            <a:r>
              <a:rPr lang="en-US" altLang="zh-CN" sz="2000" dirty="0">
                <a:cs typeface="+mn-ea"/>
                <a:sym typeface="+mn-lt"/>
              </a:rPr>
              <a:t>1/4</a:t>
            </a:r>
            <a:r>
              <a:rPr lang="zh-CN" altLang="en-US" sz="2000" dirty="0">
                <a:cs typeface="+mn-ea"/>
                <a:sym typeface="+mn-lt"/>
              </a:rPr>
              <a:t>）</a:t>
            </a:r>
            <a:endParaRPr lang="en-US" altLang="zh-CN" sz="20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cs typeface="+mn-ea"/>
                <a:sym typeface="+mn-lt"/>
              </a:rPr>
              <a:t>2363</a:t>
            </a:r>
            <a:r>
              <a:rPr lang="zh-CN" altLang="en-US" sz="2000" dirty="0">
                <a:cs typeface="+mn-ea"/>
                <a:sym typeface="+mn-lt"/>
              </a:rPr>
              <a:t>位高血压</a:t>
            </a:r>
            <a:r>
              <a:rPr lang="en-US" altLang="zh-CN" sz="2000" dirty="0">
                <a:cs typeface="+mn-ea"/>
                <a:sym typeface="+mn-lt"/>
              </a:rPr>
              <a:t>5</a:t>
            </a:r>
            <a:r>
              <a:rPr lang="zh-CN" altLang="en-US" sz="2000" dirty="0">
                <a:cs typeface="+mn-ea"/>
                <a:sym typeface="+mn-lt"/>
              </a:rPr>
              <a:t>年，脑卒中年发生率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cs typeface="+mn-ea"/>
                <a:sym typeface="+mn-lt"/>
              </a:rPr>
              <a:t>LVH</a:t>
            </a:r>
            <a:r>
              <a:rPr lang="zh-CN" altLang="en-US" sz="2000" dirty="0">
                <a:cs typeface="+mn-ea"/>
                <a:sym typeface="+mn-lt"/>
              </a:rPr>
              <a:t>：</a:t>
            </a:r>
            <a:r>
              <a:rPr lang="en-US" altLang="zh-CN" sz="2000" dirty="0">
                <a:cs typeface="+mn-ea"/>
                <a:sym typeface="+mn-lt"/>
              </a:rPr>
              <a:t>2.04%</a:t>
            </a:r>
            <a:r>
              <a:rPr lang="zh-CN" altLang="en-US" sz="2000" dirty="0">
                <a:cs typeface="+mn-ea"/>
                <a:sym typeface="+mn-lt"/>
              </a:rPr>
              <a:t>（心电图）或</a:t>
            </a:r>
            <a:r>
              <a:rPr lang="en-US" altLang="zh-CN" sz="2000" dirty="0">
                <a:cs typeface="+mn-ea"/>
                <a:sym typeface="+mn-lt"/>
              </a:rPr>
              <a:t>1.5%</a:t>
            </a:r>
            <a:r>
              <a:rPr lang="zh-CN" altLang="en-US" sz="2000" dirty="0">
                <a:cs typeface="+mn-ea"/>
                <a:sym typeface="+mn-lt"/>
              </a:rPr>
              <a:t>（超声）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无</a:t>
            </a:r>
            <a:r>
              <a:rPr lang="en-US" altLang="zh-CN" sz="2000" dirty="0">
                <a:cs typeface="+mn-ea"/>
                <a:sym typeface="+mn-lt"/>
              </a:rPr>
              <a:t>LVH</a:t>
            </a:r>
            <a:r>
              <a:rPr lang="zh-CN" altLang="en-US" sz="2000" dirty="0">
                <a:cs typeface="+mn-ea"/>
                <a:sym typeface="+mn-lt"/>
              </a:rPr>
              <a:t>：</a:t>
            </a:r>
            <a:r>
              <a:rPr lang="en-US" altLang="zh-CN" sz="2000" dirty="0">
                <a:cs typeface="+mn-ea"/>
                <a:sym typeface="+mn-lt"/>
              </a:rPr>
              <a:t>0.73% </a:t>
            </a:r>
            <a:r>
              <a:rPr lang="zh-CN" altLang="en-US" sz="2000" dirty="0">
                <a:cs typeface="+mn-ea"/>
                <a:sym typeface="+mn-lt"/>
              </a:rPr>
              <a:t>（心电图）或</a:t>
            </a:r>
            <a:r>
              <a:rPr lang="en-US" altLang="zh-CN" sz="2000" dirty="0">
                <a:cs typeface="+mn-ea"/>
                <a:sym typeface="+mn-lt"/>
              </a:rPr>
              <a:t>0.57%</a:t>
            </a:r>
            <a:r>
              <a:rPr lang="zh-CN" altLang="en-US" sz="2000" dirty="0">
                <a:cs typeface="+mn-ea"/>
                <a:sym typeface="+mn-lt"/>
              </a:rPr>
              <a:t>（超声） 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196D5AB8-037E-43B7-88EA-263D98AF1E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65" y="3120448"/>
            <a:ext cx="4671573" cy="4671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787602"/>
      </p:ext>
    </p:extLst>
  </p:cSld>
  <p:clrMapOvr>
    <a:masterClrMapping/>
  </p:clrMapOvr>
  <p:transition spd="med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B45B66E-D295-4338-8E4A-479532357169}"/>
              </a:ext>
            </a:extLst>
          </p:cNvPr>
          <p:cNvSpPr/>
          <p:nvPr/>
        </p:nvSpPr>
        <p:spPr>
          <a:xfrm>
            <a:off x="401782" y="401782"/>
            <a:ext cx="11388436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9B7F223-F6E2-4ED8-B7B5-B26BA7B7AC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5975" r="49782" b="73296"/>
          <a:stretch/>
        </p:blipFill>
        <p:spPr>
          <a:xfrm rot="733682">
            <a:off x="541694" y="480466"/>
            <a:ext cx="967866" cy="695498"/>
          </a:xfrm>
          <a:prstGeom prst="rect">
            <a:avLst/>
          </a:prstGeom>
        </p:spPr>
      </p:pic>
      <p:sp>
        <p:nvSpPr>
          <p:cNvPr id="10" name="标题 3">
            <a:extLst>
              <a:ext uri="{FF2B5EF4-FFF2-40B4-BE49-F238E27FC236}">
                <a16:creationId xmlns="" xmlns:a16="http://schemas.microsoft.com/office/drawing/2014/main" id="{0A8FCF8E-74A2-4760-AD40-399ABAA9DDD1}"/>
              </a:ext>
            </a:extLst>
          </p:cNvPr>
          <p:cNvSpPr txBox="1">
            <a:spLocks/>
          </p:cNvSpPr>
          <p:nvPr/>
        </p:nvSpPr>
        <p:spPr>
          <a:xfrm>
            <a:off x="1476699" y="658205"/>
            <a:ext cx="3168495" cy="53813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200" u="none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青年脑梗死</a:t>
            </a:r>
            <a:r>
              <a:rPr lang="zh-CN" altLang="en-US" sz="3200" dirty="0">
                <a:solidFill>
                  <a:srgbClr val="1BA9DB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病例</a:t>
            </a:r>
            <a:endParaRPr lang="zh-CN" altLang="en-US" sz="3200" u="none" spc="-150" dirty="0">
              <a:solidFill>
                <a:srgbClr val="1BA9DB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72A57DE-B149-4F48-BF7A-B8FF2B0454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368" y="1624084"/>
            <a:ext cx="10297263" cy="418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810751"/>
      </p:ext>
    </p:extLst>
  </p:cSld>
  <p:clrMapOvr>
    <a:masterClrMapping/>
  </p:clrMapOvr>
  <p:transition spd="med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1022</TotalTime>
  <Words>1178</Words>
  <Application>Microsoft Office PowerPoint</Application>
  <PresentationFormat>宽屏</PresentationFormat>
  <Paragraphs>147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Meiryo</vt:lpstr>
      <vt:lpstr>等线</vt:lpstr>
      <vt:lpstr>等线 Light</vt:lpstr>
      <vt:lpstr>思源黑体 CN Heavy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411</cp:revision>
  <dcterms:created xsi:type="dcterms:W3CDTF">2019-06-11T09:29:00Z</dcterms:created>
  <dcterms:modified xsi:type="dcterms:W3CDTF">2022-02-28T10:01:58Z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2052-11.1.0.9828</vt:lpwstr>
  </property>
</Properties>
</file>