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59" r:id="rId1"/>
    <p:sldMasterId id="2147483674" r:id="rId2"/>
    <p:sldMasterId id="2147483686" r:id="rId3"/>
  </p:sldMasterIdLst>
  <p:notesMasterIdLst>
    <p:notesMasterId r:id="rId20"/>
  </p:notesMasterIdLst>
  <p:sldIdLst>
    <p:sldId id="257" r:id="rId4"/>
    <p:sldId id="283" r:id="rId5"/>
    <p:sldId id="284" r:id="rId6"/>
    <p:sldId id="285" r:id="rId7"/>
    <p:sldId id="286" r:id="rId8"/>
    <p:sldId id="294" r:id="rId9"/>
    <p:sldId id="299" r:id="rId10"/>
    <p:sldId id="300" r:id="rId11"/>
    <p:sldId id="293" r:id="rId12"/>
    <p:sldId id="292" r:id="rId13"/>
    <p:sldId id="291" r:id="rId14"/>
    <p:sldId id="301" r:id="rId15"/>
    <p:sldId id="302" r:id="rId16"/>
    <p:sldId id="290" r:id="rId17"/>
    <p:sldId id="287" r:id="rId18"/>
    <p:sldId id="303" r:id="rId19"/>
  </p:sldIdLst>
  <p:sldSz cx="12192000" cy="6858000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EFB600"/>
    <a:srgbClr val="C00000"/>
    <a:srgbClr val="FFC000"/>
    <a:srgbClr val="FF0000"/>
    <a:srgbClr val="7BC143"/>
    <a:srgbClr val="00B0F0"/>
    <a:srgbClr val="DE5959"/>
    <a:srgbClr val="B3B3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/>
    <p:restoredTop sz="96195" autoAdjust="0"/>
  </p:normalViewPr>
  <p:slideViewPr>
    <p:cSldViewPr snapToGrid="0" showGuides="1">
      <p:cViewPr varScale="1">
        <p:scale>
          <a:sx n="108" d="100"/>
          <a:sy n="108" d="100"/>
        </p:scale>
        <p:origin x="714" y="1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CCBD80-185E-4A86-BFF1-F38DE120849A}" type="datetimeFigureOut">
              <a:rPr lang="zh-CN" altLang="en-US" smtClean="0"/>
              <a:t>2022/2/26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1F43E7-273D-4328-B068-CF8294726D9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68276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1F43E7-273D-4328-B068-CF8294726D95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10707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443951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blipFill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1849967" y="1"/>
            <a:ext cx="10342033" cy="54927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75" name="五边形 7"/>
          <p:cNvSpPr/>
          <p:nvPr userDrawn="1"/>
        </p:nvSpPr>
        <p:spPr>
          <a:xfrm rot="5400000">
            <a:off x="10571164" y="266700"/>
            <a:ext cx="1565275" cy="1016000"/>
          </a:xfrm>
          <a:prstGeom prst="homePlate">
            <a:avLst>
              <a:gd name="adj" fmla="val 49965"/>
            </a:avLst>
          </a:prstGeom>
          <a:solidFill>
            <a:srgbClr val="000080">
              <a:alpha val="78822"/>
            </a:srgbClr>
          </a:solidFill>
          <a:ln w="9525">
            <a:noFill/>
          </a:ln>
          <a:effectLst>
            <a:outerShdw dist="38100" dir="2699999" algn="tl" rotWithShape="0">
              <a:srgbClr val="000000">
                <a:alpha val="39998"/>
              </a:srgbClr>
            </a:outerShdw>
          </a:effectLst>
        </p:spPr>
        <p:txBody>
          <a:bodyPr rot="10800000" vert="eaVert" anchor="ctr"/>
          <a:lstStyle/>
          <a:p>
            <a:pPr lvl="0" algn="ctr" eaLnBrk="1" hangingPunct="1"/>
            <a:endParaRPr lang="en-US" altLang="zh-CN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10989733" y="549275"/>
            <a:ext cx="719667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080D1E0-CD44-4976-8344-9BC6486D4692}" type="datetime1">
              <a:rPr lang="zh-CN" altLang="en-US" smtClean="0"/>
              <a:pPr>
                <a:defRPr/>
              </a:pPr>
              <a:t>2022/2/26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  <a:t>‹#›</a:t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smtClean="0"/>
              <a:t>‹#›</a:t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43860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smtClean="0"/>
              <a:t>‹#›</a:t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20906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smtClean="0"/>
              <a:t>‹#›</a:t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51819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smtClean="0"/>
              <a:t>‹#›</a:t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94582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95563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07664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05024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32757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190300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8326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bg>
      <p:bgPr>
        <a:blipFill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2205039"/>
            <a:ext cx="12192000" cy="2816225"/>
          </a:xfrm>
          <a:prstGeom prst="rect">
            <a:avLst/>
          </a:prstGeom>
          <a:solidFill>
            <a:srgbClr val="000000">
              <a:alpha val="60000"/>
            </a:srgbClr>
          </a:solidFill>
          <a:ln>
            <a:noFill/>
          </a:ln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24417" y="1989138"/>
            <a:ext cx="897467" cy="3240088"/>
          </a:xfrm>
          <a:prstGeom prst="rect">
            <a:avLst/>
          </a:prstGeom>
          <a:solidFill>
            <a:srgbClr val="CC0000">
              <a:alpha val="65098"/>
            </a:srgbClr>
          </a:solidFill>
          <a:ln>
            <a:noFill/>
          </a:ln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直角三角形 8"/>
          <p:cNvSpPr/>
          <p:nvPr/>
        </p:nvSpPr>
        <p:spPr>
          <a:xfrm>
            <a:off x="1521885" y="1989138"/>
            <a:ext cx="258233" cy="215900"/>
          </a:xfrm>
          <a:prstGeom prst="rtTriangle">
            <a:avLst/>
          </a:prstGeom>
          <a:solidFill>
            <a:srgbClr val="FF5050">
              <a:alpha val="64706"/>
            </a:srgbClr>
          </a:solidFill>
          <a:ln>
            <a:noFill/>
          </a:ln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直角三角形 9"/>
          <p:cNvSpPr/>
          <p:nvPr/>
        </p:nvSpPr>
        <p:spPr>
          <a:xfrm flipV="1">
            <a:off x="1521885" y="5021264"/>
            <a:ext cx="258233" cy="207963"/>
          </a:xfrm>
          <a:prstGeom prst="rtTriangle">
            <a:avLst/>
          </a:prstGeom>
          <a:solidFill>
            <a:srgbClr val="FF5050">
              <a:alpha val="64706"/>
            </a:srgbClr>
          </a:solidFill>
          <a:ln>
            <a:noFill/>
          </a:ln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102" name="Picture 9" descr="C:\Users\user\Desktop\讲师png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41117" y="361951"/>
            <a:ext cx="4950883" cy="6162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080D1E0-CD44-4976-8344-9BC6486D4692}" type="datetime1">
              <a:rPr lang="zh-CN" altLang="en-US" smtClean="0"/>
              <a:pPr>
                <a:defRPr/>
              </a:pPr>
              <a:t>2022/2/26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  <a:t>‹#›</a:t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39799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70692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45285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304600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28327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smtClean="0"/>
              <a:t>‹#›</a:t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3061667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smtClean="0"/>
              <a:t>‹#›</a:t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24722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smtClean="0"/>
              <a:t>‹#›</a:t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853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smtClean="0"/>
              <a:t>‹#›</a:t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08753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smtClean="0"/>
              <a:t>‹#›</a:t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27273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smtClean="0"/>
              <a:t>‹#›</a:t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9689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smtClean="0"/>
              <a:t>‹#›</a:t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9737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0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</a:ln>
        </p:spPr>
        <p:txBody>
          <a:bodyPr lIns="126434" tIns="63217" rIns="126434" bIns="63217" anchor="ctr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</a:ln>
        </p:spPr>
        <p:txBody>
          <a:bodyPr lIns="126434" tIns="63217" rIns="126434" bIns="63217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126434" tIns="63217" rIns="126434" bIns="63217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7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080D1E0-CD44-4976-8344-9BC6486D4692}" type="datetime1">
              <a:rPr lang="zh-CN" altLang="en-US" smtClean="0"/>
              <a:pPr>
                <a:defRPr/>
              </a:pPr>
              <a:t>2022/2/26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126434" tIns="63217" rIns="126434" bIns="63217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7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126434" tIns="63217" rIns="126434" bIns="63217" numCol="1" anchor="ctr" anchorCtr="0" compatLnSpc="1"/>
          <a:lstStyle>
            <a:lvl1pPr algn="r">
              <a:defRPr sz="16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lvl="0" eaLnBrk="1" hangingPunct="1"/>
            <a:fld id="{9A0DB2DC-4C9A-4742-B13C-FB6460FD3503}" type="slidenum">
              <a:rPr lang="zh-CN" altLang="en-US" dirty="0"/>
              <a:t>‹#›</a:t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1263650" rtl="0" eaLnBrk="0" fontAlgn="base" hangingPunct="0">
        <a:spcBef>
          <a:spcPct val="0"/>
        </a:spcBef>
        <a:spcAft>
          <a:spcPct val="0"/>
        </a:spcAft>
        <a:defRPr sz="60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1263650" rtl="0" eaLnBrk="0" fontAlgn="base" hangingPunct="0">
        <a:spcBef>
          <a:spcPct val="0"/>
        </a:spcBef>
        <a:spcAft>
          <a:spcPct val="0"/>
        </a:spcAft>
        <a:defRPr sz="60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defTabSz="1263650" rtl="0" eaLnBrk="0" fontAlgn="base" hangingPunct="0">
        <a:spcBef>
          <a:spcPct val="0"/>
        </a:spcBef>
        <a:spcAft>
          <a:spcPct val="0"/>
        </a:spcAft>
        <a:defRPr sz="60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defTabSz="1263650" rtl="0" eaLnBrk="0" fontAlgn="base" hangingPunct="0">
        <a:spcBef>
          <a:spcPct val="0"/>
        </a:spcBef>
        <a:spcAft>
          <a:spcPct val="0"/>
        </a:spcAft>
        <a:defRPr sz="60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defTabSz="1263650" rtl="0" eaLnBrk="0" fontAlgn="base" hangingPunct="0">
        <a:spcBef>
          <a:spcPct val="0"/>
        </a:spcBef>
        <a:spcAft>
          <a:spcPct val="0"/>
        </a:spcAft>
        <a:defRPr sz="60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defTabSz="1263650" rtl="0" fontAlgn="base">
        <a:spcBef>
          <a:spcPct val="0"/>
        </a:spcBef>
        <a:spcAft>
          <a:spcPct val="0"/>
        </a:spcAft>
        <a:defRPr sz="60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defTabSz="1263650" rtl="0" fontAlgn="base">
        <a:spcBef>
          <a:spcPct val="0"/>
        </a:spcBef>
        <a:spcAft>
          <a:spcPct val="0"/>
        </a:spcAft>
        <a:defRPr sz="60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defTabSz="1263650" rtl="0" fontAlgn="base">
        <a:spcBef>
          <a:spcPct val="0"/>
        </a:spcBef>
        <a:spcAft>
          <a:spcPct val="0"/>
        </a:spcAft>
        <a:defRPr sz="60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defTabSz="1263650" rtl="0" fontAlgn="base">
        <a:spcBef>
          <a:spcPct val="0"/>
        </a:spcBef>
        <a:spcAft>
          <a:spcPct val="0"/>
        </a:spcAft>
        <a:defRPr sz="60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473075" indent="-473075" algn="l" defTabSz="126365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25525" indent="-393700" algn="l" defTabSz="126365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3800" kern="1200">
          <a:solidFill>
            <a:schemeClr val="tx1"/>
          </a:solidFill>
          <a:latin typeface="+mn-lt"/>
          <a:ea typeface="+mn-ea"/>
          <a:cs typeface="+mn-cs"/>
        </a:defRPr>
      </a:lvl2pPr>
      <a:lvl3pPr marL="1579880" indent="-316230" algn="l" defTabSz="126365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211705" indent="-316230" algn="l" defTabSz="126365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843530" indent="-316230" algn="l" defTabSz="126365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75990" indent="-316230" algn="l" defTabSz="126365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107815" indent="-316230" algn="l" defTabSz="126365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739640" indent="-316230" algn="l" defTabSz="126365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371465" indent="-316230" algn="l" defTabSz="126365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6365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31825" algn="l" defTabSz="126365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63650" algn="l" defTabSz="126365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896110" algn="l" defTabSz="126365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27935" algn="l" defTabSz="126365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9760" algn="l" defTabSz="126365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91585" algn="l" defTabSz="126365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424045" algn="l" defTabSz="126365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055870" algn="l" defTabSz="126365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zh-CN" altLang="en-US" smtClean="0"/>
              <a:t>‹#›</a:t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99747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2022/2/26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936107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6.jpeg"/><Relationship Id="rId7" Type="http://schemas.openxmlformats.org/officeDocument/2006/relationships/image" Target="../media/image3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Relationship Id="rId9" Type="http://schemas.openxmlformats.org/officeDocument/2006/relationships/image" Target="../media/image3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7" Type="http://schemas.openxmlformats.org/officeDocument/2006/relationships/image" Target="../media/image4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7" Type="http://schemas.openxmlformats.org/officeDocument/2006/relationships/image" Target="../media/image4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7" Type="http://schemas.openxmlformats.org/officeDocument/2006/relationships/image" Target="../media/image4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7" Type="http://schemas.openxmlformats.org/officeDocument/2006/relationships/image" Target="../media/image48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png"/><Relationship Id="rId7" Type="http://schemas.openxmlformats.org/officeDocument/2006/relationships/image" Target="../media/image1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png"/><Relationship Id="rId7" Type="http://schemas.openxmlformats.org/officeDocument/2006/relationships/image" Target="../media/image24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0.png"/><Relationship Id="rId7" Type="http://schemas.openxmlformats.org/officeDocument/2006/relationships/image" Target="../media/image26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6.jpe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10" Type="http://schemas.openxmlformats.org/officeDocument/2006/relationships/image" Target="../media/image30.png"/><Relationship Id="rId4" Type="http://schemas.openxmlformats.org/officeDocument/2006/relationships/image" Target="../media/image20.png"/><Relationship Id="rId9" Type="http://schemas.openxmlformats.org/officeDocument/2006/relationships/image" Target="../media/image2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25588" y="1930400"/>
            <a:ext cx="9144000" cy="2484438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524000" y="4524376"/>
            <a:ext cx="9144000" cy="53975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524000" y="1779589"/>
            <a:ext cx="9144000" cy="53975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126" name="TextBox 50"/>
          <p:cNvSpPr txBox="1"/>
          <p:nvPr/>
        </p:nvSpPr>
        <p:spPr>
          <a:xfrm>
            <a:off x="1689101" y="860396"/>
            <a:ext cx="6124575" cy="40011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人教版一年级第一册第一单元第</a:t>
            </a:r>
            <a:r>
              <a: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课 上学路上</a:t>
            </a:r>
            <a:endParaRPr lang="en-US" altLang="zh-CN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27" name="Text Box 56"/>
          <p:cNvSpPr txBox="1"/>
          <p:nvPr/>
        </p:nvSpPr>
        <p:spPr>
          <a:xfrm>
            <a:off x="1884363" y="6202364"/>
            <a:ext cx="2468562" cy="3698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</p:txBody>
      </p:sp>
      <p:pic>
        <p:nvPicPr>
          <p:cNvPr id="5128" name="Picture 52" descr="water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786797">
            <a:off x="8607425" y="-233362"/>
            <a:ext cx="1906588" cy="15732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31" name="Picture 52" descr="water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122488" y="4524376"/>
            <a:ext cx="952500" cy="7858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32" name="TextBox 50"/>
          <p:cNvSpPr txBox="1"/>
          <p:nvPr/>
        </p:nvSpPr>
        <p:spPr>
          <a:xfrm>
            <a:off x="1524000" y="2712244"/>
            <a:ext cx="9145588" cy="9233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5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上学路上</a:t>
            </a:r>
          </a:p>
        </p:txBody>
      </p:sp>
      <p:pic>
        <p:nvPicPr>
          <p:cNvPr id="5133" name="Picture 20" descr="C:\Users\lx\Desktop\2.jpg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55763" y="5207001"/>
            <a:ext cx="2214562" cy="15795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" name="矩形 10"/>
          <p:cNvSpPr/>
          <p:nvPr/>
        </p:nvSpPr>
        <p:spPr>
          <a:xfrm>
            <a:off x="5420173" y="5668621"/>
            <a:ext cx="1351652" cy="4985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ctr">
              <a:lnSpc>
                <a:spcPct val="110000"/>
              </a:lnSpc>
            </a:pPr>
            <a:r>
              <a:rPr lang="zh-CN" altLang="en-US" sz="24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524000" y="1"/>
            <a:ext cx="9144000" cy="51911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矩形 1"/>
          <p:cNvSpPr/>
          <p:nvPr/>
        </p:nvSpPr>
        <p:spPr>
          <a:xfrm>
            <a:off x="1524000" y="6321426"/>
            <a:ext cx="9144000" cy="56356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148" name="TextBox 27"/>
          <p:cNvSpPr txBox="1"/>
          <p:nvPr/>
        </p:nvSpPr>
        <p:spPr>
          <a:xfrm>
            <a:off x="1620838" y="65088"/>
            <a:ext cx="4633912" cy="3987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/>
            <a:r>
              <a:rPr lang="zh-CN" altLang="en-US" sz="20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上学路上</a:t>
            </a:r>
          </a:p>
        </p:txBody>
      </p:sp>
      <p:sp>
        <p:nvSpPr>
          <p:cNvPr id="6149" name="文本框 5"/>
          <p:cNvSpPr txBox="1"/>
          <p:nvPr/>
        </p:nvSpPr>
        <p:spPr>
          <a:xfrm>
            <a:off x="7110730" y="104776"/>
            <a:ext cx="3449320" cy="30670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/>
            <a:r>
              <a:rPr lang="zh-CN" altLang="en-US" sz="1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人教版一年级第一册第一单元第</a:t>
            </a:r>
            <a:r>
              <a:rPr lang="en-US" altLang="zh-CN" sz="1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1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 </a:t>
            </a:r>
          </a:p>
        </p:txBody>
      </p:sp>
      <p:pic>
        <p:nvPicPr>
          <p:cNvPr id="6150" name="Picture 21" descr="C:\Users\lx\Desktop\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18726" y="6375401"/>
            <a:ext cx="481013" cy="4556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矩形 7"/>
          <p:cNvSpPr/>
          <p:nvPr/>
        </p:nvSpPr>
        <p:spPr>
          <a:xfrm flipV="1">
            <a:off x="1524000" y="563564"/>
            <a:ext cx="9144000" cy="36513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060896" y="2340528"/>
            <a:ext cx="2273416" cy="301164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963487" y="2340528"/>
            <a:ext cx="2239861" cy="3011649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824133" y="2340527"/>
            <a:ext cx="2038525" cy="3011649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3810000" y="555201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b="1" kern="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4000" b="1" kern="0" dirty="0">
                <a:solidFill>
                  <a:srgbClr val="FF66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我来当小交警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kern="0" dirty="0">
                <a:solidFill>
                  <a:srgbClr val="9933FF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如果你是交警，你能去劝劝他们吗？</a:t>
            </a:r>
            <a:endParaRPr lang="zh-CN" alt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1725337" y="5586202"/>
            <a:ext cx="291936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400" b="1" dirty="0">
                <a:solidFill>
                  <a:prstClr val="black"/>
                </a:solidFill>
                <a:latin typeface="Calibri" panose="020F0502020204030204"/>
                <a:ea typeface="方正姚体"/>
              </a:rPr>
              <a:t>    </a:t>
            </a:r>
            <a:r>
              <a:rPr lang="zh-CN" altLang="zh-CN" sz="2400" b="1" dirty="0">
                <a:solidFill>
                  <a:prstClr val="black"/>
                </a:solidFill>
                <a:latin typeface="Calibri" panose="020F0502020204030204"/>
                <a:ea typeface="方正姚体"/>
              </a:rPr>
              <a:t>不要边走边看书</a:t>
            </a:r>
          </a:p>
        </p:txBody>
      </p:sp>
      <p:sp>
        <p:nvSpPr>
          <p:cNvPr id="6" name="矩形 5"/>
          <p:cNvSpPr/>
          <p:nvPr/>
        </p:nvSpPr>
        <p:spPr>
          <a:xfrm>
            <a:off x="4355781" y="5602980"/>
            <a:ext cx="30732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400" b="1" dirty="0">
                <a:solidFill>
                  <a:prstClr val="black"/>
                </a:solidFill>
                <a:latin typeface="Calibri" panose="020F0502020204030204"/>
                <a:ea typeface="方正姚体"/>
              </a:rPr>
              <a:t>      </a:t>
            </a:r>
            <a:r>
              <a:rPr lang="zh-CN" altLang="zh-CN" sz="2400" b="1" dirty="0">
                <a:solidFill>
                  <a:prstClr val="black"/>
                </a:solidFill>
                <a:latin typeface="Calibri" panose="020F0502020204030204"/>
                <a:ea typeface="方正姚体"/>
              </a:rPr>
              <a:t>不要在路中间玩耍</a:t>
            </a:r>
          </a:p>
        </p:txBody>
      </p:sp>
      <p:sp>
        <p:nvSpPr>
          <p:cNvPr id="7" name="矩形 6"/>
          <p:cNvSpPr/>
          <p:nvPr/>
        </p:nvSpPr>
        <p:spPr>
          <a:xfrm>
            <a:off x="7824133" y="5616817"/>
            <a:ext cx="290259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zh-CN" sz="2400" b="1" dirty="0">
                <a:solidFill>
                  <a:prstClr val="black"/>
                </a:solidFill>
                <a:latin typeface="Calibri" panose="020F0502020204030204"/>
                <a:ea typeface="方正姚体"/>
              </a:rPr>
              <a:t>不要在小摊上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zh-CN" sz="2400" b="1" dirty="0">
                <a:solidFill>
                  <a:prstClr val="black"/>
                </a:solidFill>
                <a:latin typeface="Calibri" panose="020F0502020204030204"/>
                <a:ea typeface="方正姚体"/>
              </a:rPr>
              <a:t>买零食吃</a:t>
            </a: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7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428302" y="4516120"/>
            <a:ext cx="822121" cy="1118870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8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364450" y="4516120"/>
            <a:ext cx="746281" cy="1118870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9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141205" y="4516120"/>
            <a:ext cx="780176" cy="11188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524000" y="1"/>
            <a:ext cx="9144000" cy="51911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矩形 1"/>
          <p:cNvSpPr/>
          <p:nvPr/>
        </p:nvSpPr>
        <p:spPr>
          <a:xfrm>
            <a:off x="1524000" y="6321426"/>
            <a:ext cx="9144000" cy="56356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148" name="TextBox 27"/>
          <p:cNvSpPr txBox="1"/>
          <p:nvPr/>
        </p:nvSpPr>
        <p:spPr>
          <a:xfrm>
            <a:off x="1620838" y="65088"/>
            <a:ext cx="4633912" cy="3987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/>
            <a:r>
              <a:rPr lang="zh-CN" altLang="en-US" sz="20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上学路上</a:t>
            </a:r>
          </a:p>
        </p:txBody>
      </p:sp>
      <p:sp>
        <p:nvSpPr>
          <p:cNvPr id="6149" name="文本框 5"/>
          <p:cNvSpPr txBox="1"/>
          <p:nvPr/>
        </p:nvSpPr>
        <p:spPr>
          <a:xfrm>
            <a:off x="7218680" y="191661"/>
            <a:ext cx="3449320" cy="30670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/>
            <a:r>
              <a:rPr lang="zh-CN" altLang="en-US" sz="1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人教版一年级第一册第一单元第</a:t>
            </a:r>
            <a:r>
              <a:rPr lang="en-US" altLang="zh-CN" sz="1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1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 </a:t>
            </a:r>
          </a:p>
        </p:txBody>
      </p:sp>
      <p:pic>
        <p:nvPicPr>
          <p:cNvPr id="6150" name="Picture 21" descr="C:\Users\lx\Desktop\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18726" y="6375401"/>
            <a:ext cx="481013" cy="4556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矩形 7"/>
          <p:cNvSpPr/>
          <p:nvPr/>
        </p:nvSpPr>
        <p:spPr>
          <a:xfrm flipV="1">
            <a:off x="1524000" y="563564"/>
            <a:ext cx="9144000" cy="36513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8394" y="671119"/>
            <a:ext cx="1728220" cy="2122415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1750504" y="4135773"/>
            <a:ext cx="8204432" cy="1716748"/>
            <a:chOff x="-197556" y="4682947"/>
            <a:chExt cx="9138355" cy="2003796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97556" y="4682947"/>
              <a:ext cx="9138355" cy="2003796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 rotWithShape="1">
            <a:blip r:embed="rId5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6620933" y="5493873"/>
              <a:ext cx="526232" cy="53697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 rotWithShape="1">
            <a:blip r:embed="rId6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919168" y="5674590"/>
              <a:ext cx="510598" cy="56397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 rotWithShape="1">
            <a:blip r:embed="rId7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-830" b="-1805"/>
            <a:stretch>
              <a:fillRect/>
            </a:stretch>
          </p:blipFill>
          <p:spPr>
            <a:xfrm>
              <a:off x="2949523" y="5493873"/>
              <a:ext cx="537438" cy="59897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 rotWithShape="1">
            <a:blip r:embed="rId6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7783196" y="5671434"/>
              <a:ext cx="510598" cy="563974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" name="矩形 1"/>
          <p:cNvSpPr/>
          <p:nvPr/>
        </p:nvSpPr>
        <p:spPr>
          <a:xfrm>
            <a:off x="4575958" y="2230386"/>
            <a:ext cx="425943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zh-CN" sz="4000" b="1" dirty="0">
                <a:solidFill>
                  <a:srgbClr val="FF0000"/>
                </a:solidFill>
                <a:latin typeface="Calibri" panose="020F0502020204030204"/>
                <a:ea typeface="方正姚体"/>
              </a:rPr>
              <a:t>爸爸妈妈最希望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zh-CN" sz="4000" b="1" dirty="0">
                <a:solidFill>
                  <a:srgbClr val="FF0000"/>
                </a:solidFill>
                <a:latin typeface="Calibri" panose="020F0502020204030204"/>
                <a:ea typeface="方正姚体"/>
              </a:rPr>
              <a:t>你平安进课堂。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524000" y="1"/>
            <a:ext cx="9144000" cy="51911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矩形 1"/>
          <p:cNvSpPr/>
          <p:nvPr/>
        </p:nvSpPr>
        <p:spPr>
          <a:xfrm>
            <a:off x="1524000" y="6321426"/>
            <a:ext cx="9144000" cy="56356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148" name="TextBox 27"/>
          <p:cNvSpPr txBox="1"/>
          <p:nvPr/>
        </p:nvSpPr>
        <p:spPr>
          <a:xfrm>
            <a:off x="1620838" y="65088"/>
            <a:ext cx="4633912" cy="3987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/>
            <a:r>
              <a:rPr lang="zh-CN" altLang="en-US" sz="20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上学路上</a:t>
            </a:r>
          </a:p>
        </p:txBody>
      </p:sp>
      <p:sp>
        <p:nvSpPr>
          <p:cNvPr id="6149" name="文本框 5"/>
          <p:cNvSpPr txBox="1"/>
          <p:nvPr/>
        </p:nvSpPr>
        <p:spPr>
          <a:xfrm>
            <a:off x="7110730" y="104776"/>
            <a:ext cx="3449320" cy="30670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/>
            <a:r>
              <a:rPr lang="zh-CN" altLang="en-US" sz="1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人教版一年级第一册第一单元第</a:t>
            </a:r>
            <a:r>
              <a:rPr lang="en-US" altLang="zh-CN" sz="1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1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 </a:t>
            </a:r>
          </a:p>
        </p:txBody>
      </p:sp>
      <p:pic>
        <p:nvPicPr>
          <p:cNvPr id="6150" name="Picture 21" descr="C:\Users\lx\Desktop\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18726" y="6375401"/>
            <a:ext cx="481013" cy="4556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矩形 7"/>
          <p:cNvSpPr/>
          <p:nvPr/>
        </p:nvSpPr>
        <p:spPr>
          <a:xfrm flipV="1">
            <a:off x="1524000" y="563564"/>
            <a:ext cx="9144000" cy="36513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8394" y="671119"/>
            <a:ext cx="1728220" cy="2122415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1750504" y="4135773"/>
            <a:ext cx="8204432" cy="1716748"/>
            <a:chOff x="-197556" y="4682947"/>
            <a:chExt cx="9138355" cy="2003796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97556" y="4682947"/>
              <a:ext cx="9138355" cy="2003796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 rotWithShape="1">
            <a:blip r:embed="rId5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6620933" y="5493873"/>
              <a:ext cx="526232" cy="53697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 rotWithShape="1">
            <a:blip r:embed="rId6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919168" y="5674590"/>
              <a:ext cx="510598" cy="56397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 rotWithShape="1">
            <a:blip r:embed="rId7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-830" b="-1805"/>
            <a:stretch>
              <a:fillRect/>
            </a:stretch>
          </p:blipFill>
          <p:spPr>
            <a:xfrm>
              <a:off x="2949523" y="5493873"/>
              <a:ext cx="537438" cy="59897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 rotWithShape="1">
            <a:blip r:embed="rId6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7783196" y="5671434"/>
              <a:ext cx="510598" cy="563974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" name="矩形 2"/>
          <p:cNvSpPr/>
          <p:nvPr/>
        </p:nvSpPr>
        <p:spPr>
          <a:xfrm>
            <a:off x="3838010" y="1369259"/>
            <a:ext cx="451598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4800" b="1" dirty="0">
                <a:solidFill>
                  <a:srgbClr val="FF66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上学路上我能行</a:t>
            </a:r>
          </a:p>
        </p:txBody>
      </p:sp>
      <p:sp>
        <p:nvSpPr>
          <p:cNvPr id="6" name="矩形 5"/>
          <p:cNvSpPr/>
          <p:nvPr/>
        </p:nvSpPr>
        <p:spPr>
          <a:xfrm>
            <a:off x="2824295" y="2498833"/>
            <a:ext cx="761720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zh-CN" sz="4000" b="1" dirty="0">
                <a:solidFill>
                  <a:srgbClr val="9933FF"/>
                </a:solidFill>
                <a:latin typeface="Calibri" panose="020F0502020204030204"/>
                <a:ea typeface="方正姚体"/>
              </a:rPr>
              <a:t>三个小组轮流保护小朋友去上学。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524000" y="1"/>
            <a:ext cx="9144000" cy="51911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矩形 1"/>
          <p:cNvSpPr/>
          <p:nvPr/>
        </p:nvSpPr>
        <p:spPr>
          <a:xfrm>
            <a:off x="1524000" y="6321426"/>
            <a:ext cx="9144000" cy="56356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148" name="TextBox 27"/>
          <p:cNvSpPr txBox="1"/>
          <p:nvPr/>
        </p:nvSpPr>
        <p:spPr>
          <a:xfrm>
            <a:off x="1620838" y="65088"/>
            <a:ext cx="4633912" cy="3987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/>
            <a:r>
              <a:rPr lang="zh-CN" altLang="en-US" sz="20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上学路上</a:t>
            </a:r>
          </a:p>
        </p:txBody>
      </p:sp>
      <p:sp>
        <p:nvSpPr>
          <p:cNvPr id="6149" name="文本框 5"/>
          <p:cNvSpPr txBox="1"/>
          <p:nvPr/>
        </p:nvSpPr>
        <p:spPr>
          <a:xfrm>
            <a:off x="7110730" y="104776"/>
            <a:ext cx="3449320" cy="30670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/>
            <a:r>
              <a:rPr lang="zh-CN" altLang="en-US" sz="1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人教版一年级第一册第一单元第</a:t>
            </a:r>
            <a:r>
              <a:rPr lang="en-US" altLang="zh-CN" sz="1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1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 </a:t>
            </a:r>
          </a:p>
        </p:txBody>
      </p:sp>
      <p:pic>
        <p:nvPicPr>
          <p:cNvPr id="6150" name="Picture 21" descr="C:\Users\lx\Desktop\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18726" y="6375401"/>
            <a:ext cx="481013" cy="4556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矩形 7"/>
          <p:cNvSpPr/>
          <p:nvPr/>
        </p:nvSpPr>
        <p:spPr>
          <a:xfrm flipV="1">
            <a:off x="1524000" y="563564"/>
            <a:ext cx="9144000" cy="36513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8394" y="671119"/>
            <a:ext cx="1728220" cy="2122415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1750504" y="4135773"/>
            <a:ext cx="8204432" cy="1716748"/>
            <a:chOff x="-197556" y="4682947"/>
            <a:chExt cx="9138355" cy="2003796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97556" y="4682947"/>
              <a:ext cx="9138355" cy="2003796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 rotWithShape="1">
            <a:blip r:embed="rId5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6620933" y="5493873"/>
              <a:ext cx="526232" cy="53697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 rotWithShape="1">
            <a:blip r:embed="rId6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919168" y="5674590"/>
              <a:ext cx="510598" cy="56397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 rotWithShape="1">
            <a:blip r:embed="rId7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-830" b="-1805"/>
            <a:stretch>
              <a:fillRect/>
            </a:stretch>
          </p:blipFill>
          <p:spPr>
            <a:xfrm>
              <a:off x="2949523" y="5493873"/>
              <a:ext cx="537438" cy="59897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 rotWithShape="1">
            <a:blip r:embed="rId6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7783196" y="5671434"/>
              <a:ext cx="510598" cy="563974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" name="矩形 2"/>
          <p:cNvSpPr/>
          <p:nvPr/>
        </p:nvSpPr>
        <p:spPr>
          <a:xfrm>
            <a:off x="4766150" y="1008532"/>
            <a:ext cx="274305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4800" b="1" dirty="0">
                <a:solidFill>
                  <a:srgbClr val="6666FF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击鼓传花</a:t>
            </a:r>
          </a:p>
        </p:txBody>
      </p:sp>
      <p:sp>
        <p:nvSpPr>
          <p:cNvPr id="6" name="矩形 5"/>
          <p:cNvSpPr/>
          <p:nvPr/>
        </p:nvSpPr>
        <p:spPr>
          <a:xfrm>
            <a:off x="3185021" y="1950392"/>
            <a:ext cx="700480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鼓声停，花落在谁手里，这位同学就要说出一条安全规则。</a:t>
            </a:r>
            <a:endParaRPr lang="en-US" altLang="zh-CN" sz="4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524000" y="1"/>
            <a:ext cx="9144000" cy="51911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矩形 1"/>
          <p:cNvSpPr/>
          <p:nvPr/>
        </p:nvSpPr>
        <p:spPr>
          <a:xfrm>
            <a:off x="1524000" y="6321426"/>
            <a:ext cx="9144000" cy="56356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148" name="TextBox 27"/>
          <p:cNvSpPr txBox="1"/>
          <p:nvPr/>
        </p:nvSpPr>
        <p:spPr>
          <a:xfrm>
            <a:off x="1524000" y="65088"/>
            <a:ext cx="4633912" cy="3987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/>
            <a:r>
              <a:rPr lang="zh-CN" altLang="en-US" sz="20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上学路上</a:t>
            </a:r>
          </a:p>
        </p:txBody>
      </p:sp>
      <p:sp>
        <p:nvSpPr>
          <p:cNvPr id="6149" name="文本框 5"/>
          <p:cNvSpPr txBox="1"/>
          <p:nvPr/>
        </p:nvSpPr>
        <p:spPr>
          <a:xfrm>
            <a:off x="7110730" y="104776"/>
            <a:ext cx="3449320" cy="30670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/>
            <a:r>
              <a:rPr lang="zh-CN" altLang="en-US" sz="1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人教版一年级第一册第一单元第</a:t>
            </a:r>
            <a:r>
              <a:rPr lang="en-US" altLang="zh-CN" sz="1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1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 </a:t>
            </a:r>
          </a:p>
        </p:txBody>
      </p:sp>
      <p:pic>
        <p:nvPicPr>
          <p:cNvPr id="6150" name="Picture 21" descr="C:\Users\lx\Desktop\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18726" y="6375401"/>
            <a:ext cx="481013" cy="4556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矩形 7"/>
          <p:cNvSpPr/>
          <p:nvPr/>
        </p:nvSpPr>
        <p:spPr>
          <a:xfrm flipV="1">
            <a:off x="1524000" y="563564"/>
            <a:ext cx="9144000" cy="36513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3218577" y="864066"/>
            <a:ext cx="6493078" cy="2634143"/>
            <a:chOff x="4392024" y="-393610"/>
            <a:chExt cx="6102299" cy="3279690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3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4392024" y="-393610"/>
              <a:ext cx="6102299" cy="3279690"/>
            </a:xfrm>
            <a:prstGeom prst="rect">
              <a:avLst/>
            </a:prstGeom>
          </p:spPr>
        </p:pic>
        <p:sp>
          <p:nvSpPr>
            <p:cNvPr id="11" name="文本框 2"/>
            <p:cNvSpPr txBox="1"/>
            <p:nvPr/>
          </p:nvSpPr>
          <p:spPr>
            <a:xfrm>
              <a:off x="4817766" y="1069772"/>
              <a:ext cx="535740" cy="8813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4000" b="1" dirty="0">
                  <a:solidFill>
                    <a:srgbClr val="FF0000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平</a:t>
              </a:r>
            </a:p>
          </p:txBody>
        </p:sp>
        <p:sp>
          <p:nvSpPr>
            <p:cNvPr id="12" name="文本框 2"/>
            <p:cNvSpPr txBox="1"/>
            <p:nvPr/>
          </p:nvSpPr>
          <p:spPr>
            <a:xfrm>
              <a:off x="6457660" y="1079953"/>
              <a:ext cx="425741" cy="8813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4000" b="1" dirty="0">
                  <a:solidFill>
                    <a:srgbClr val="FF0000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安</a:t>
              </a:r>
            </a:p>
          </p:txBody>
        </p:sp>
        <p:sp>
          <p:nvSpPr>
            <p:cNvPr id="13" name="文本框 2"/>
            <p:cNvSpPr txBox="1"/>
            <p:nvPr/>
          </p:nvSpPr>
          <p:spPr>
            <a:xfrm>
              <a:off x="7931988" y="1079953"/>
              <a:ext cx="717454" cy="8813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4000" b="1" dirty="0">
                  <a:solidFill>
                    <a:srgbClr val="FF0000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上</a:t>
              </a:r>
            </a:p>
          </p:txBody>
        </p:sp>
        <p:sp>
          <p:nvSpPr>
            <p:cNvPr id="14" name="文本框 2"/>
            <p:cNvSpPr txBox="1"/>
            <p:nvPr/>
          </p:nvSpPr>
          <p:spPr>
            <a:xfrm>
              <a:off x="9390547" y="1069508"/>
              <a:ext cx="804179" cy="8813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4000" b="1" dirty="0">
                  <a:solidFill>
                    <a:srgbClr val="FF0000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学</a:t>
              </a:r>
            </a:p>
          </p:txBody>
        </p:sp>
      </p:grpSp>
      <p:pic>
        <p:nvPicPr>
          <p:cNvPr id="15" name="图片 1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8395" y="713063"/>
            <a:ext cx="1390183" cy="2034018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4636317" y="3443364"/>
            <a:ext cx="5075337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3600" b="1" dirty="0">
                <a:solidFill>
                  <a:srgbClr val="9933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小学生 上学校</a:t>
            </a:r>
            <a:endParaRPr lang="en-US" altLang="zh-CN" sz="3600" b="1" dirty="0">
              <a:solidFill>
                <a:srgbClr val="9933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3600" b="1" dirty="0">
                <a:solidFill>
                  <a:srgbClr val="9933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马路中间不打闹</a:t>
            </a:r>
            <a:endParaRPr lang="en-US" altLang="zh-CN" sz="3600" b="1" dirty="0">
              <a:solidFill>
                <a:srgbClr val="9933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3600" b="1" dirty="0">
                <a:solidFill>
                  <a:srgbClr val="9933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红灯停 绿灯行</a:t>
            </a:r>
            <a:endParaRPr lang="en-US" altLang="zh-CN" sz="3600" b="1" dirty="0">
              <a:solidFill>
                <a:srgbClr val="9933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3600" b="1" dirty="0">
                <a:solidFill>
                  <a:srgbClr val="9933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不追跑 不玩闹</a:t>
            </a:r>
            <a:endParaRPr lang="en-US" altLang="zh-CN" sz="3600" b="1" dirty="0">
              <a:solidFill>
                <a:srgbClr val="9933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3600" b="1" dirty="0">
                <a:solidFill>
                  <a:srgbClr val="9933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安全到校最重要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524000" y="1"/>
            <a:ext cx="9144000" cy="51911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矩形 1"/>
          <p:cNvSpPr/>
          <p:nvPr/>
        </p:nvSpPr>
        <p:spPr>
          <a:xfrm>
            <a:off x="1524000" y="6321426"/>
            <a:ext cx="9144000" cy="56356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148" name="TextBox 27"/>
          <p:cNvSpPr txBox="1"/>
          <p:nvPr/>
        </p:nvSpPr>
        <p:spPr>
          <a:xfrm>
            <a:off x="1620838" y="65088"/>
            <a:ext cx="4633912" cy="3987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20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20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上学路上</a:t>
            </a:r>
          </a:p>
        </p:txBody>
      </p:sp>
      <p:sp>
        <p:nvSpPr>
          <p:cNvPr id="6149" name="文本框 5"/>
          <p:cNvSpPr txBox="1"/>
          <p:nvPr/>
        </p:nvSpPr>
        <p:spPr>
          <a:xfrm>
            <a:off x="7110730" y="104776"/>
            <a:ext cx="3449320" cy="30670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人教版一年级第一册第一单元第</a:t>
            </a:r>
            <a:r>
              <a:rPr lang="en-US" altLang="zh-CN" sz="1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1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 </a:t>
            </a:r>
          </a:p>
        </p:txBody>
      </p:sp>
      <p:pic>
        <p:nvPicPr>
          <p:cNvPr id="6150" name="Picture 21" descr="C:\Users\lx\Desktop\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18726" y="6375401"/>
            <a:ext cx="481013" cy="4556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矩形 7"/>
          <p:cNvSpPr/>
          <p:nvPr/>
        </p:nvSpPr>
        <p:spPr>
          <a:xfrm flipV="1">
            <a:off x="1524000" y="563564"/>
            <a:ext cx="9144000" cy="36513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8394" y="796953"/>
            <a:ext cx="1728220" cy="1904302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1620839" y="4077050"/>
            <a:ext cx="8497887" cy="1775470"/>
            <a:chOff x="-197556" y="4682947"/>
            <a:chExt cx="9138355" cy="2003796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97556" y="4682947"/>
              <a:ext cx="9138355" cy="2003796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 rotWithShape="1">
            <a:blip r:embed="rId5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6620933" y="5493873"/>
              <a:ext cx="526232" cy="53697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 rotWithShape="1">
            <a:blip r:embed="rId6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919168" y="5674590"/>
              <a:ext cx="510598" cy="56397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 rotWithShape="1">
            <a:blip r:embed="rId7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-830" b="-1805"/>
            <a:stretch>
              <a:fillRect/>
            </a:stretch>
          </p:blipFill>
          <p:spPr>
            <a:xfrm>
              <a:off x="2949523" y="5493873"/>
              <a:ext cx="537438" cy="59897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 rotWithShape="1">
            <a:blip r:embed="rId6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7783196" y="5671434"/>
              <a:ext cx="510598" cy="563974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" name="矩形 1"/>
          <p:cNvSpPr/>
          <p:nvPr/>
        </p:nvSpPr>
        <p:spPr>
          <a:xfrm>
            <a:off x="3810000" y="924534"/>
            <a:ext cx="591843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3600" b="1" dirty="0">
                <a:solidFill>
                  <a:srgbClr val="FF0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制定“平安上学”计划卡</a:t>
            </a:r>
          </a:p>
        </p:txBody>
      </p:sp>
      <p:sp>
        <p:nvSpPr>
          <p:cNvPr id="3" name="矩形 2"/>
          <p:cNvSpPr/>
          <p:nvPr/>
        </p:nvSpPr>
        <p:spPr>
          <a:xfrm>
            <a:off x="3810000" y="1564498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400" b="1" dirty="0">
                <a:solidFill>
                  <a:srgbClr val="9933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1、和</a:t>
            </a:r>
            <a:r>
              <a:rPr lang="zh-CN" altLang="en-US" sz="2400" b="1" dirty="0">
                <a:solidFill>
                  <a:srgbClr val="9933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同桌</a:t>
            </a:r>
            <a:r>
              <a:rPr lang="en-US" altLang="zh-CN" sz="2400" b="1" dirty="0" err="1">
                <a:solidFill>
                  <a:srgbClr val="9933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一起制作，签上自己的名字</a:t>
            </a:r>
            <a:r>
              <a:rPr lang="zh-CN" altLang="en-US" sz="2400" b="1" dirty="0">
                <a:solidFill>
                  <a:srgbClr val="9933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400" b="1" dirty="0">
                <a:solidFill>
                  <a:srgbClr val="9933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2、每天都要认真</a:t>
            </a:r>
            <a:r>
              <a:rPr lang="zh-CN" altLang="zh-CN" sz="2400" b="1" dirty="0">
                <a:solidFill>
                  <a:srgbClr val="9933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完成计划，</a:t>
            </a:r>
            <a:r>
              <a:rPr lang="en-US" altLang="zh-CN" sz="2400" b="1" dirty="0" err="1">
                <a:solidFill>
                  <a:srgbClr val="9933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比比谁做得最好</a:t>
            </a:r>
            <a:r>
              <a:rPr lang="zh-CN" altLang="en-US" sz="2400" b="1" dirty="0">
                <a:solidFill>
                  <a:srgbClr val="9933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。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62072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524000" y="1"/>
            <a:ext cx="9144000" cy="51911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矩形 1"/>
          <p:cNvSpPr/>
          <p:nvPr/>
        </p:nvSpPr>
        <p:spPr>
          <a:xfrm>
            <a:off x="1524000" y="6321426"/>
            <a:ext cx="9144000" cy="56356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148" name="TextBox 27"/>
          <p:cNvSpPr txBox="1"/>
          <p:nvPr/>
        </p:nvSpPr>
        <p:spPr>
          <a:xfrm>
            <a:off x="1620838" y="65088"/>
            <a:ext cx="4633912" cy="3987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/>
            <a:r>
              <a:rPr lang="zh-CN" altLang="en-US" sz="20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上学路上</a:t>
            </a:r>
          </a:p>
        </p:txBody>
      </p:sp>
      <p:sp>
        <p:nvSpPr>
          <p:cNvPr id="6149" name="文本框 5"/>
          <p:cNvSpPr txBox="1"/>
          <p:nvPr/>
        </p:nvSpPr>
        <p:spPr>
          <a:xfrm>
            <a:off x="7110730" y="104776"/>
            <a:ext cx="3449320" cy="30670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/>
            <a:r>
              <a:rPr lang="zh-CN" altLang="en-US" sz="1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人教版一年级第一册第一单元第</a:t>
            </a:r>
            <a:r>
              <a:rPr lang="en-US" altLang="zh-CN" sz="1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1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 </a:t>
            </a:r>
          </a:p>
        </p:txBody>
      </p:sp>
      <p:pic>
        <p:nvPicPr>
          <p:cNvPr id="6150" name="Picture 21" descr="C:\Users\lx\Desktop\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18726" y="6375401"/>
            <a:ext cx="481013" cy="4556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矩形 7"/>
          <p:cNvSpPr/>
          <p:nvPr/>
        </p:nvSpPr>
        <p:spPr>
          <a:xfrm flipV="1">
            <a:off x="1524000" y="563564"/>
            <a:ext cx="9144000" cy="36513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806173" y="1299892"/>
            <a:ext cx="3442970" cy="454723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3" name="矩形 2"/>
          <p:cNvSpPr/>
          <p:nvPr/>
        </p:nvSpPr>
        <p:spPr>
          <a:xfrm>
            <a:off x="5189989" y="873909"/>
            <a:ext cx="549865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>
                <a:ln w="0"/>
                <a:gradFill>
                  <a:gsLst>
                    <a:gs pos="0">
                      <a:srgbClr val="4472C4">
                        <a:lumMod val="50000"/>
                      </a:srgbClr>
                    </a:gs>
                    <a:gs pos="50000">
                      <a:srgbClr val="4472C4"/>
                    </a:gs>
                    <a:gs pos="100000">
                      <a:srgbClr val="4472C4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Calibri" panose="020F0502020204030204"/>
                <a:ea typeface="方正姚体"/>
              </a:rPr>
              <a:t>第一单元   我是小学生啦</a:t>
            </a:r>
          </a:p>
        </p:txBody>
      </p:sp>
      <p:sp>
        <p:nvSpPr>
          <p:cNvPr id="6" name="矩形 5"/>
          <p:cNvSpPr/>
          <p:nvPr/>
        </p:nvSpPr>
        <p:spPr>
          <a:xfrm>
            <a:off x="6254751" y="3013503"/>
            <a:ext cx="395960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4800" b="1" dirty="0">
                <a:solidFill>
                  <a:srgbClr val="3D8339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4</a:t>
            </a:r>
            <a:r>
              <a:rPr lang="zh-CN" altLang="en-US" sz="4800" b="1" dirty="0">
                <a:solidFill>
                  <a:srgbClr val="3D8339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    上学路上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524000" y="1"/>
            <a:ext cx="9144000" cy="51911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矩形 1"/>
          <p:cNvSpPr/>
          <p:nvPr/>
        </p:nvSpPr>
        <p:spPr>
          <a:xfrm>
            <a:off x="1524000" y="6321426"/>
            <a:ext cx="9144000" cy="56356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148" name="TextBox 27"/>
          <p:cNvSpPr txBox="1"/>
          <p:nvPr/>
        </p:nvSpPr>
        <p:spPr>
          <a:xfrm>
            <a:off x="1620838" y="65088"/>
            <a:ext cx="4633912" cy="3987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/>
            <a:r>
              <a:rPr lang="zh-CN" altLang="en-US" sz="20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上学路上</a:t>
            </a:r>
          </a:p>
        </p:txBody>
      </p:sp>
      <p:sp>
        <p:nvSpPr>
          <p:cNvPr id="6149" name="文本框 5"/>
          <p:cNvSpPr txBox="1"/>
          <p:nvPr/>
        </p:nvSpPr>
        <p:spPr>
          <a:xfrm>
            <a:off x="7110730" y="104776"/>
            <a:ext cx="3449320" cy="30670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/>
            <a:r>
              <a:rPr lang="zh-CN" altLang="en-US" sz="1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人教版一年级第一册第一单元第</a:t>
            </a:r>
            <a:r>
              <a:rPr lang="en-US" altLang="zh-CN" sz="1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1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 </a:t>
            </a:r>
          </a:p>
        </p:txBody>
      </p:sp>
      <p:pic>
        <p:nvPicPr>
          <p:cNvPr id="6150" name="Picture 21" descr="C:\Users\lx\Desktop\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18726" y="6375401"/>
            <a:ext cx="481013" cy="4556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矩形 7"/>
          <p:cNvSpPr/>
          <p:nvPr/>
        </p:nvSpPr>
        <p:spPr>
          <a:xfrm flipV="1">
            <a:off x="1524000" y="563564"/>
            <a:ext cx="9144000" cy="36513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8394" y="738231"/>
            <a:ext cx="1728220" cy="2147582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3789029" y="1115736"/>
            <a:ext cx="2306972" cy="3657373"/>
            <a:chOff x="12506793" y="0"/>
            <a:chExt cx="4085623" cy="7397646"/>
          </a:xfrm>
        </p:grpSpPr>
        <p:pic>
          <p:nvPicPr>
            <p:cNvPr id="11" name="图片 10" descr="IMG_4476_副本.jpg"/>
            <p:cNvPicPr>
              <a:picLocks noChangeAspect="1"/>
            </p:cNvPicPr>
            <p:nvPr/>
          </p:nvPicPr>
          <p:blipFill>
            <a:blip r:embed="rId4" cstate="email">
              <a:lum bright="12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506793" y="2023672"/>
              <a:ext cx="4085623" cy="5373974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655191" y="0"/>
              <a:ext cx="2075001" cy="2468630"/>
            </a:xfrm>
            <a:prstGeom prst="rect">
              <a:avLst/>
            </a:prstGeom>
          </p:spPr>
        </p:pic>
      </p:grpSp>
      <p:grpSp>
        <p:nvGrpSpPr>
          <p:cNvPr id="13" name="组合 12"/>
          <p:cNvGrpSpPr/>
          <p:nvPr/>
        </p:nvGrpSpPr>
        <p:grpSpPr>
          <a:xfrm>
            <a:off x="1524001" y="4773109"/>
            <a:ext cx="8187655" cy="1347896"/>
            <a:chOff x="-197556" y="4682947"/>
            <a:chExt cx="9138355" cy="2003796"/>
          </a:xfrm>
        </p:grpSpPr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97556" y="4682947"/>
              <a:ext cx="9138355" cy="2003796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 rotWithShape="1">
            <a:blip r:embed="rId7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6620933" y="5493873"/>
              <a:ext cx="526232" cy="53697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 rotWithShape="1">
            <a:blip r:embed="rId8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919168" y="5674590"/>
              <a:ext cx="510598" cy="56397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 rotWithShape="1">
            <a:blip r:embed="rId9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-830" b="-1805"/>
            <a:stretch>
              <a:fillRect/>
            </a:stretch>
          </p:blipFill>
          <p:spPr>
            <a:xfrm>
              <a:off x="2949523" y="5493873"/>
              <a:ext cx="537438" cy="59897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" name="图片 17"/>
            <p:cNvPicPr>
              <a:picLocks noChangeAspect="1"/>
            </p:cNvPicPr>
            <p:nvPr/>
          </p:nvPicPr>
          <p:blipFill rotWithShape="1">
            <a:blip r:embed="rId8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7783196" y="5671434"/>
              <a:ext cx="510598" cy="563974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" name="矩形 1"/>
          <p:cNvSpPr/>
          <p:nvPr/>
        </p:nvSpPr>
        <p:spPr>
          <a:xfrm>
            <a:off x="6498672" y="2705725"/>
            <a:ext cx="347304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4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出门时说一声</a:t>
            </a:r>
            <a:r>
              <a:rPr lang="en-US" altLang="zh-CN" sz="4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再见</a:t>
            </a:r>
            <a:r>
              <a:rPr lang="en-US" altLang="zh-CN" sz="4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7253056" y="1287262"/>
            <a:ext cx="19708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FFFFFF"/>
                </a:solidFill>
              </a:rPr>
              <a:t>https://www.ypppt.com/</a:t>
            </a:r>
            <a:endParaRPr lang="zh-CN" altLang="en-US" sz="12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524000" y="1"/>
            <a:ext cx="9144000" cy="51911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矩形 1"/>
          <p:cNvSpPr/>
          <p:nvPr/>
        </p:nvSpPr>
        <p:spPr>
          <a:xfrm>
            <a:off x="1524000" y="6321426"/>
            <a:ext cx="9144000" cy="56356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148" name="TextBox 27"/>
          <p:cNvSpPr txBox="1"/>
          <p:nvPr/>
        </p:nvSpPr>
        <p:spPr>
          <a:xfrm>
            <a:off x="1620838" y="65088"/>
            <a:ext cx="4633912" cy="3987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/>
            <a:r>
              <a:rPr lang="zh-CN" altLang="en-US" sz="20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上学路上</a:t>
            </a:r>
          </a:p>
        </p:txBody>
      </p:sp>
      <p:sp>
        <p:nvSpPr>
          <p:cNvPr id="6149" name="文本框 5"/>
          <p:cNvSpPr txBox="1"/>
          <p:nvPr/>
        </p:nvSpPr>
        <p:spPr>
          <a:xfrm>
            <a:off x="7110730" y="104776"/>
            <a:ext cx="3449320" cy="30670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/>
            <a:r>
              <a:rPr lang="zh-CN" altLang="en-US" sz="1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人教版一年级第一册第一单元第</a:t>
            </a:r>
            <a:r>
              <a:rPr lang="en-US" altLang="zh-CN" sz="1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1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 </a:t>
            </a:r>
          </a:p>
        </p:txBody>
      </p:sp>
      <p:pic>
        <p:nvPicPr>
          <p:cNvPr id="6150" name="Picture 21" descr="C:\Users\lx\Desktop\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18726" y="6375401"/>
            <a:ext cx="481013" cy="4556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矩形 7"/>
          <p:cNvSpPr/>
          <p:nvPr/>
        </p:nvSpPr>
        <p:spPr>
          <a:xfrm flipV="1">
            <a:off x="1524000" y="563564"/>
            <a:ext cx="9144000" cy="36513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337505" y="1488951"/>
            <a:ext cx="3775004" cy="2793682"/>
          </a:xfrm>
          <a:prstGeom prst="roundRect">
            <a:avLst/>
          </a:prstGeom>
          <a:solidFill>
            <a:sysClr val="window" lastClr="FFFFFF"/>
          </a:solidFill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6200000">
            <a:off x="6431547" y="1493252"/>
            <a:ext cx="3632072" cy="2927371"/>
          </a:xfrm>
          <a:prstGeom prst="round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3937795" y="3013503"/>
            <a:ext cx="217178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zh-CN" sz="4800" b="1" dirty="0">
                <a:solidFill>
                  <a:srgbClr val="6666FF"/>
                </a:solidFill>
                <a:latin typeface="Calibri" panose="020F0502020204030204"/>
                <a:ea typeface="方正姚体"/>
              </a:rPr>
              <a:t>家</a:t>
            </a:r>
          </a:p>
        </p:txBody>
      </p:sp>
      <p:sp>
        <p:nvSpPr>
          <p:cNvPr id="6" name="矩形 5"/>
          <p:cNvSpPr/>
          <p:nvPr/>
        </p:nvSpPr>
        <p:spPr>
          <a:xfrm>
            <a:off x="5384908" y="3013503"/>
            <a:ext cx="253787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4800" b="1" dirty="0">
                <a:solidFill>
                  <a:srgbClr val="6666FF"/>
                </a:solidFill>
                <a:latin typeface="Calibri" panose="020F0502020204030204"/>
                <a:ea typeface="方正姚体"/>
              </a:rPr>
              <a:t>        </a:t>
            </a:r>
            <a:r>
              <a:rPr lang="zh-CN" altLang="zh-CN" sz="4800" b="1" dirty="0">
                <a:solidFill>
                  <a:srgbClr val="6666FF"/>
                </a:solidFill>
                <a:latin typeface="Calibri" panose="020F0502020204030204"/>
                <a:ea typeface="方正姚体"/>
              </a:rPr>
              <a:t>学校</a:t>
            </a:r>
            <a:endParaRPr lang="zh-CN" altLang="zh-CN" sz="4000" dirty="0">
              <a:solidFill>
                <a:srgbClr val="FF0000"/>
              </a:solidFill>
              <a:latin typeface="Calibri" panose="020F0502020204030204"/>
              <a:ea typeface="方正姚体"/>
            </a:endParaRPr>
          </a:p>
        </p:txBody>
      </p:sp>
      <p:sp>
        <p:nvSpPr>
          <p:cNvPr id="13" name="下弧形箭头 12"/>
          <p:cNvSpPr/>
          <p:nvPr/>
        </p:nvSpPr>
        <p:spPr>
          <a:xfrm>
            <a:off x="3453469" y="5066030"/>
            <a:ext cx="4681057" cy="537816"/>
          </a:xfrm>
          <a:prstGeom prst="curvedUpArrow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black"/>
              </a:solidFill>
              <a:latin typeface="Calibri" panose="020F0502020204030204"/>
              <a:ea typeface="方正姚体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621849" y="4811580"/>
            <a:ext cx="259240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zh-CN" sz="4000" dirty="0">
                <a:solidFill>
                  <a:srgbClr val="FF0000"/>
                </a:solidFill>
                <a:latin typeface="Calibri" panose="020F0502020204030204"/>
                <a:ea typeface="方正姚体"/>
              </a:rPr>
              <a:t>安全到校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13" grpId="2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524000" y="1"/>
            <a:ext cx="9144000" cy="51911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矩形 1"/>
          <p:cNvSpPr/>
          <p:nvPr/>
        </p:nvSpPr>
        <p:spPr>
          <a:xfrm>
            <a:off x="1524000" y="6321426"/>
            <a:ext cx="9144000" cy="56356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148" name="TextBox 27"/>
          <p:cNvSpPr txBox="1"/>
          <p:nvPr/>
        </p:nvSpPr>
        <p:spPr>
          <a:xfrm>
            <a:off x="1620838" y="65088"/>
            <a:ext cx="4633912" cy="3987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/>
            <a:r>
              <a:rPr lang="zh-CN" altLang="en-US" sz="20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上学路上</a:t>
            </a:r>
          </a:p>
        </p:txBody>
      </p:sp>
      <p:sp>
        <p:nvSpPr>
          <p:cNvPr id="6149" name="文本框 5"/>
          <p:cNvSpPr txBox="1"/>
          <p:nvPr/>
        </p:nvSpPr>
        <p:spPr>
          <a:xfrm>
            <a:off x="7110730" y="104776"/>
            <a:ext cx="3449320" cy="30670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/>
            <a:r>
              <a:rPr lang="zh-CN" altLang="en-US" sz="1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人教版一年级第一册第一单元第</a:t>
            </a:r>
            <a:r>
              <a:rPr lang="en-US" altLang="zh-CN" sz="1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1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 </a:t>
            </a:r>
          </a:p>
        </p:txBody>
      </p:sp>
      <p:pic>
        <p:nvPicPr>
          <p:cNvPr id="6150" name="Picture 21" descr="C:\Users\lx\Desktop\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18726" y="6375401"/>
            <a:ext cx="481013" cy="4556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矩形 7"/>
          <p:cNvSpPr/>
          <p:nvPr/>
        </p:nvSpPr>
        <p:spPr>
          <a:xfrm flipV="1">
            <a:off x="1524000" y="563564"/>
            <a:ext cx="9144000" cy="36513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9" name="Picture 3" descr="J:\上学路上 资料\学校展示图\IMG_4514.JPGIMG_4514"/>
          <p:cNvPicPr>
            <a:picLocks noChangeAspect="1" noChangeArrowheads="1"/>
          </p:cNvPicPr>
          <p:nvPr/>
        </p:nvPicPr>
        <p:blipFill>
          <a:blip r:embed="rId3" cstate="email">
            <a:lum bright="1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9590" y="1216405"/>
            <a:ext cx="3340066" cy="3967101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J:\上学路上 资料\学校展示图\IMG_4510.JPGIMG_4510"/>
          <p:cNvPicPr>
            <a:picLocks noChangeAspect="1" noChangeArrowheads="1"/>
          </p:cNvPicPr>
          <p:nvPr/>
        </p:nvPicPr>
        <p:blipFill>
          <a:blip r:embed="rId4" cstate="email">
            <a:lum brigh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1" y="1216404"/>
            <a:ext cx="3154261" cy="3967101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矩形 1"/>
          <p:cNvSpPr/>
          <p:nvPr/>
        </p:nvSpPr>
        <p:spPr>
          <a:xfrm>
            <a:off x="2673293" y="5217086"/>
            <a:ext cx="413299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3200" b="1" dirty="0">
                <a:solidFill>
                  <a:srgbClr val="FF0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平安路</a:t>
            </a:r>
          </a:p>
        </p:txBody>
      </p:sp>
      <p:sp>
        <p:nvSpPr>
          <p:cNvPr id="3" name="矩形 2"/>
          <p:cNvSpPr/>
          <p:nvPr/>
        </p:nvSpPr>
        <p:spPr>
          <a:xfrm>
            <a:off x="6919507" y="5175141"/>
            <a:ext cx="153379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kern="0" dirty="0">
                <a:solidFill>
                  <a:srgbClr val="FF0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幸福路</a:t>
            </a:r>
            <a:endParaRPr lang="zh-CN" altLang="en-US" kern="0" dirty="0">
              <a:solidFill>
                <a:sysClr val="windowText" lastClr="00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69623" y="5522945"/>
            <a:ext cx="4203508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524000" y="1"/>
            <a:ext cx="9144000" cy="51911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矩形 1"/>
          <p:cNvSpPr/>
          <p:nvPr/>
        </p:nvSpPr>
        <p:spPr>
          <a:xfrm>
            <a:off x="1524000" y="6321426"/>
            <a:ext cx="9144000" cy="56356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148" name="TextBox 27"/>
          <p:cNvSpPr txBox="1"/>
          <p:nvPr/>
        </p:nvSpPr>
        <p:spPr>
          <a:xfrm>
            <a:off x="1620838" y="65088"/>
            <a:ext cx="4633912" cy="3987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/>
            <a:r>
              <a:rPr lang="zh-CN" altLang="en-US" sz="20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上学路上</a:t>
            </a:r>
          </a:p>
        </p:txBody>
      </p:sp>
      <p:sp>
        <p:nvSpPr>
          <p:cNvPr id="6149" name="文本框 5"/>
          <p:cNvSpPr txBox="1"/>
          <p:nvPr/>
        </p:nvSpPr>
        <p:spPr>
          <a:xfrm>
            <a:off x="7110730" y="104776"/>
            <a:ext cx="3449320" cy="30670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/>
            <a:r>
              <a:rPr lang="zh-CN" altLang="en-US" sz="1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人教版一年级第一册第一单元第</a:t>
            </a:r>
            <a:r>
              <a:rPr lang="en-US" altLang="zh-CN" sz="1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1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 </a:t>
            </a:r>
          </a:p>
        </p:txBody>
      </p:sp>
      <p:pic>
        <p:nvPicPr>
          <p:cNvPr id="6150" name="Picture 21" descr="C:\Users\lx\Desktop\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18726" y="6375401"/>
            <a:ext cx="481013" cy="4556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矩形 7"/>
          <p:cNvSpPr/>
          <p:nvPr/>
        </p:nvSpPr>
        <p:spPr>
          <a:xfrm flipV="1">
            <a:off x="1524000" y="563564"/>
            <a:ext cx="9144000" cy="36513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7274" y="724550"/>
            <a:ext cx="1414100" cy="1798734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1216717">
            <a:off x="1592632" y="4298164"/>
            <a:ext cx="1986240" cy="193040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1216717">
            <a:off x="5099204" y="4328057"/>
            <a:ext cx="1824531" cy="193040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835390" y="4051884"/>
            <a:ext cx="1724660" cy="2283741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7" cstate="email">
            <a:lum brigh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3018" y="822121"/>
            <a:ext cx="2315361" cy="3758269"/>
          </a:xfrm>
          <a:prstGeom prst="roundRect">
            <a:avLst/>
          </a:prstGeom>
          <a:solidFill>
            <a:sysClr val="window" lastClr="FFFFFF"/>
          </a:solidFill>
        </p:spPr>
      </p:pic>
      <p:pic>
        <p:nvPicPr>
          <p:cNvPr id="14" name="图片 13" descr="C:\Users\Administrator\Desktop\图片\QQ图片20160902194605.jpgQQ图片20160902194605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735274" y="822121"/>
            <a:ext cx="3288485" cy="3672193"/>
          </a:xfrm>
          <a:prstGeom prst="ellipse">
            <a:avLst/>
          </a:prstGeom>
          <a:ln>
            <a:solidFill>
              <a:srgbClr val="5B9BD5"/>
            </a:solidFill>
          </a:ln>
        </p:spPr>
      </p:pic>
      <p:sp>
        <p:nvSpPr>
          <p:cNvPr id="2" name="矩形 1"/>
          <p:cNvSpPr/>
          <p:nvPr/>
        </p:nvSpPr>
        <p:spPr>
          <a:xfrm>
            <a:off x="9418040" y="2462660"/>
            <a:ext cx="70068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zh-CN" sz="4000" b="1" dirty="0">
                <a:solidFill>
                  <a:srgbClr val="70AD47">
                    <a:lumMod val="75000"/>
                  </a:srgbClr>
                </a:solidFill>
                <a:latin typeface="Comic Sans MS" panose="030F0702030302020204" pitchFamily="66" charset="0"/>
                <a:ea typeface="幼圆" panose="02010509060101010101" pitchFamily="49" charset="-122"/>
              </a:rPr>
              <a:t>桥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524000" y="1"/>
            <a:ext cx="9144000" cy="51911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矩形 1"/>
          <p:cNvSpPr/>
          <p:nvPr/>
        </p:nvSpPr>
        <p:spPr>
          <a:xfrm>
            <a:off x="1524000" y="6321426"/>
            <a:ext cx="9144000" cy="56356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148" name="TextBox 27"/>
          <p:cNvSpPr txBox="1"/>
          <p:nvPr/>
        </p:nvSpPr>
        <p:spPr>
          <a:xfrm>
            <a:off x="1617274" y="50471"/>
            <a:ext cx="4633912" cy="3987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/>
            <a:r>
              <a:rPr lang="zh-CN" altLang="en-US" sz="20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上学路上</a:t>
            </a:r>
          </a:p>
        </p:txBody>
      </p:sp>
      <p:sp>
        <p:nvSpPr>
          <p:cNvPr id="6149" name="文本框 5"/>
          <p:cNvSpPr txBox="1"/>
          <p:nvPr/>
        </p:nvSpPr>
        <p:spPr>
          <a:xfrm>
            <a:off x="7110730" y="104776"/>
            <a:ext cx="3449320" cy="30670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/>
            <a:r>
              <a:rPr lang="zh-CN" altLang="en-US" sz="1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人教版一年级第一册第一单元第</a:t>
            </a:r>
            <a:r>
              <a:rPr lang="en-US" altLang="zh-CN" sz="1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1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 </a:t>
            </a:r>
          </a:p>
        </p:txBody>
      </p:sp>
      <p:pic>
        <p:nvPicPr>
          <p:cNvPr id="6150" name="Picture 21" descr="C:\Users\lx\Desktop\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18726" y="6375401"/>
            <a:ext cx="481013" cy="4556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矩形 7"/>
          <p:cNvSpPr/>
          <p:nvPr/>
        </p:nvSpPr>
        <p:spPr>
          <a:xfrm flipV="1">
            <a:off x="1524000" y="563564"/>
            <a:ext cx="9144000" cy="36513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7274" y="724550"/>
            <a:ext cx="1414100" cy="1798734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1216717">
            <a:off x="1592632" y="4298164"/>
            <a:ext cx="1986240" cy="193040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1216717">
            <a:off x="5099204" y="4328057"/>
            <a:ext cx="1824531" cy="193040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835390" y="4051884"/>
            <a:ext cx="1724660" cy="2283741"/>
          </a:xfrm>
          <a:prstGeom prst="rect">
            <a:avLst/>
          </a:prstGeom>
        </p:spPr>
      </p:pic>
      <p:pic>
        <p:nvPicPr>
          <p:cNvPr id="15" name="图片 14" descr="J:\上学路上 资料\学校展示图\IMG_4467.JPGIMG_4467"/>
          <p:cNvPicPr>
            <a:picLocks noChangeAspect="1"/>
          </p:cNvPicPr>
          <p:nvPr/>
        </p:nvPicPr>
        <p:blipFill>
          <a:blip r:embed="rId7" cstate="email">
            <a:lum brigh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089276" y="989902"/>
            <a:ext cx="2360773" cy="3716323"/>
          </a:xfrm>
          <a:prstGeom prst="roundRect">
            <a:avLst/>
          </a:prstGeom>
          <a:solidFill>
            <a:sysClr val="window" lastClr="FFFFFF"/>
          </a:solidFill>
        </p:spPr>
      </p:pic>
      <p:pic>
        <p:nvPicPr>
          <p:cNvPr id="16" name="图片 15" descr="QQ图片20160902194616"/>
          <p:cNvPicPr>
            <a:picLocks noChangeAspect="1"/>
          </p:cNvPicPr>
          <p:nvPr/>
        </p:nvPicPr>
        <p:blipFill>
          <a:blip r:embed="rId8" cstate="email">
            <a:lum brigh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5490"/>
          <a:stretch>
            <a:fillRect/>
          </a:stretch>
        </p:blipFill>
        <p:spPr>
          <a:xfrm>
            <a:off x="6011469" y="989901"/>
            <a:ext cx="3196848" cy="3808602"/>
          </a:xfrm>
          <a:prstGeom prst="ellipse">
            <a:avLst/>
          </a:prstGeom>
          <a:ln>
            <a:solidFill>
              <a:srgbClr val="5B9BD5"/>
            </a:solidFill>
          </a:ln>
        </p:spPr>
      </p:pic>
      <p:sp>
        <p:nvSpPr>
          <p:cNvPr id="3" name="矩形 2"/>
          <p:cNvSpPr/>
          <p:nvPr/>
        </p:nvSpPr>
        <p:spPr>
          <a:xfrm>
            <a:off x="9275429" y="1858652"/>
            <a:ext cx="9144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4000" b="1" dirty="0">
                <a:solidFill>
                  <a:srgbClr val="70AD47">
                    <a:lumMod val="75000"/>
                  </a:srgbClr>
                </a:solidFill>
                <a:latin typeface="Comic Sans MS" panose="030F0702030302020204" pitchFamily="66" charset="0"/>
                <a:ea typeface="幼圆" panose="02010509060101010101" pitchFamily="49" charset="-122"/>
              </a:rPr>
              <a:t>斑马线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524000" y="1"/>
            <a:ext cx="9144000" cy="51911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矩形 1"/>
          <p:cNvSpPr/>
          <p:nvPr/>
        </p:nvSpPr>
        <p:spPr>
          <a:xfrm>
            <a:off x="1524000" y="6321426"/>
            <a:ext cx="9144000" cy="56356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148" name="TextBox 27"/>
          <p:cNvSpPr txBox="1"/>
          <p:nvPr/>
        </p:nvSpPr>
        <p:spPr>
          <a:xfrm>
            <a:off x="1620838" y="65088"/>
            <a:ext cx="4633912" cy="3987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/>
            <a:r>
              <a:rPr lang="zh-CN" altLang="en-US" sz="20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上学路上</a:t>
            </a:r>
          </a:p>
        </p:txBody>
      </p:sp>
      <p:sp>
        <p:nvSpPr>
          <p:cNvPr id="6149" name="文本框 5"/>
          <p:cNvSpPr txBox="1"/>
          <p:nvPr/>
        </p:nvSpPr>
        <p:spPr>
          <a:xfrm>
            <a:off x="7110730" y="104776"/>
            <a:ext cx="3449320" cy="30670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/>
            <a:r>
              <a:rPr lang="zh-CN" altLang="en-US" sz="1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人教版一年级第一册第一单元第</a:t>
            </a:r>
            <a:r>
              <a:rPr lang="en-US" altLang="zh-CN" sz="1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1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 </a:t>
            </a:r>
          </a:p>
        </p:txBody>
      </p:sp>
      <p:pic>
        <p:nvPicPr>
          <p:cNvPr id="6150" name="Picture 21" descr="C:\Users\lx\Desktop\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18726" y="6375401"/>
            <a:ext cx="481013" cy="4556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矩形 7"/>
          <p:cNvSpPr/>
          <p:nvPr/>
        </p:nvSpPr>
        <p:spPr>
          <a:xfrm flipV="1">
            <a:off x="1524000" y="563564"/>
            <a:ext cx="9144000" cy="36513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7274" y="724550"/>
            <a:ext cx="1414100" cy="1798734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1216717">
            <a:off x="1592632" y="4298164"/>
            <a:ext cx="1986240" cy="193040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1216717">
            <a:off x="5099204" y="4328057"/>
            <a:ext cx="1824531" cy="193040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835390" y="4051884"/>
            <a:ext cx="1724660" cy="2283741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8" cstate="email">
            <a:lum brigh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849462" y="998291"/>
            <a:ext cx="2567031" cy="3733101"/>
          </a:xfrm>
          <a:prstGeom prst="roundRect">
            <a:avLst/>
          </a:prstGeom>
          <a:solidFill>
            <a:sysClr val="window" lastClr="FFFFFF"/>
          </a:solidFill>
        </p:spPr>
      </p:pic>
      <p:pic>
        <p:nvPicPr>
          <p:cNvPr id="14" name="图片 13" descr="C:\Users\Administrator\Desktop\5778-s.jpg5778-s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>
          <a:xfrm>
            <a:off x="5752052" y="830510"/>
            <a:ext cx="2525086" cy="1526796"/>
          </a:xfrm>
          <a:prstGeom prst="ellipse">
            <a:avLst/>
          </a:prstGeom>
          <a:ln>
            <a:solidFill>
              <a:srgbClr val="5B9BD5"/>
            </a:solidFill>
          </a:ln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676550" y="2523285"/>
            <a:ext cx="3158840" cy="2342331"/>
          </a:xfrm>
          <a:prstGeom prst="ellipse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8956646" y="2361993"/>
            <a:ext cx="151840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3200" b="1" dirty="0">
                <a:solidFill>
                  <a:srgbClr val="70AD47">
                    <a:lumMod val="75000"/>
                  </a:srgbClr>
                </a:solidFill>
                <a:latin typeface="Comic Sans MS" panose="030F0702030302020204" pitchFamily="66" charset="0"/>
                <a:ea typeface="幼圆" panose="02010509060101010101" pitchFamily="49" charset="-122"/>
              </a:rPr>
              <a:t>建</a:t>
            </a:r>
            <a:endParaRPr lang="en-US" altLang="zh-CN" sz="3200" b="1" dirty="0">
              <a:solidFill>
                <a:srgbClr val="70AD47">
                  <a:lumMod val="75000"/>
                </a:srgbClr>
              </a:solidFill>
              <a:latin typeface="Comic Sans MS" panose="030F0702030302020204" pitchFamily="66" charset="0"/>
              <a:ea typeface="幼圆" panose="02010509060101010101" pitchFamily="49" charset="-122"/>
            </a:endParaRPr>
          </a:p>
          <a:p>
            <a:pPr lvl="0"/>
            <a:r>
              <a:rPr lang="zh-CN" altLang="en-US" sz="3200" b="1" dirty="0">
                <a:solidFill>
                  <a:srgbClr val="70AD47">
                    <a:lumMod val="75000"/>
                  </a:srgbClr>
                </a:solidFill>
                <a:latin typeface="Comic Sans MS" panose="030F0702030302020204" pitchFamily="66" charset="0"/>
                <a:ea typeface="幼圆" panose="02010509060101010101" pitchFamily="49" charset="-122"/>
              </a:rPr>
              <a:t>筑</a:t>
            </a:r>
            <a:endParaRPr lang="en-US" altLang="zh-CN" sz="3200" b="1" dirty="0">
              <a:solidFill>
                <a:srgbClr val="70AD47">
                  <a:lumMod val="75000"/>
                </a:srgbClr>
              </a:solidFill>
              <a:latin typeface="Comic Sans MS" panose="030F0702030302020204" pitchFamily="66" charset="0"/>
              <a:ea typeface="幼圆" panose="02010509060101010101" pitchFamily="49" charset="-122"/>
            </a:endParaRPr>
          </a:p>
          <a:p>
            <a:pPr lvl="0"/>
            <a:r>
              <a:rPr lang="zh-CN" altLang="en-US" sz="3200" b="1" dirty="0">
                <a:solidFill>
                  <a:srgbClr val="70AD47">
                    <a:lumMod val="75000"/>
                  </a:srgbClr>
                </a:solidFill>
                <a:latin typeface="Comic Sans MS" panose="030F0702030302020204" pitchFamily="66" charset="0"/>
                <a:ea typeface="幼圆" panose="02010509060101010101" pitchFamily="49" charset="-122"/>
              </a:rPr>
              <a:t>工</a:t>
            </a:r>
            <a:endParaRPr lang="en-US" altLang="zh-CN" sz="3200" b="1" dirty="0">
              <a:solidFill>
                <a:srgbClr val="70AD47">
                  <a:lumMod val="75000"/>
                </a:srgbClr>
              </a:solidFill>
              <a:latin typeface="Comic Sans MS" panose="030F0702030302020204" pitchFamily="66" charset="0"/>
              <a:ea typeface="幼圆" panose="02010509060101010101" pitchFamily="49" charset="-122"/>
            </a:endParaRPr>
          </a:p>
          <a:p>
            <a:pPr lvl="0"/>
            <a:r>
              <a:rPr lang="zh-CN" altLang="en-US" sz="3200" b="1" dirty="0">
                <a:solidFill>
                  <a:srgbClr val="70AD47">
                    <a:lumMod val="75000"/>
                  </a:srgbClr>
                </a:solidFill>
                <a:latin typeface="Comic Sans MS" panose="030F0702030302020204" pitchFamily="66" charset="0"/>
                <a:ea typeface="幼圆" panose="02010509060101010101" pitchFamily="49" charset="-122"/>
              </a:rPr>
              <a:t>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524000" y="1"/>
            <a:ext cx="9144000" cy="51911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矩形 1"/>
          <p:cNvSpPr/>
          <p:nvPr/>
        </p:nvSpPr>
        <p:spPr>
          <a:xfrm>
            <a:off x="1524000" y="6321426"/>
            <a:ext cx="9144000" cy="56356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148" name="TextBox 27"/>
          <p:cNvSpPr txBox="1"/>
          <p:nvPr/>
        </p:nvSpPr>
        <p:spPr>
          <a:xfrm>
            <a:off x="1620838" y="65088"/>
            <a:ext cx="4633912" cy="3987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/>
            <a:r>
              <a:rPr lang="zh-CN" altLang="en-US" sz="20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上学路上</a:t>
            </a:r>
          </a:p>
        </p:txBody>
      </p:sp>
      <p:sp>
        <p:nvSpPr>
          <p:cNvPr id="6149" name="文本框 5"/>
          <p:cNvSpPr txBox="1"/>
          <p:nvPr/>
        </p:nvSpPr>
        <p:spPr>
          <a:xfrm>
            <a:off x="7110730" y="104776"/>
            <a:ext cx="3449320" cy="30670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/>
            <a:r>
              <a:rPr lang="zh-CN" altLang="en-US" sz="1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人教版一年级第一册第一单元第</a:t>
            </a:r>
            <a:r>
              <a:rPr lang="en-US" altLang="zh-CN" sz="1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1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 </a:t>
            </a:r>
          </a:p>
        </p:txBody>
      </p:sp>
      <p:pic>
        <p:nvPicPr>
          <p:cNvPr id="6150" name="Picture 21" descr="C:\Users\lx\Desktop\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18726" y="6375401"/>
            <a:ext cx="481013" cy="4556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矩形 7"/>
          <p:cNvSpPr/>
          <p:nvPr/>
        </p:nvSpPr>
        <p:spPr>
          <a:xfrm flipV="1">
            <a:off x="1524000" y="563564"/>
            <a:ext cx="9144000" cy="36513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3945412" y="2806609"/>
            <a:ext cx="430117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4000" b="1" dirty="0">
                <a:solidFill>
                  <a:srgbClr val="FF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有哪些交通规则？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第一PPT模板网-WWW.1PPT.COM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472</Words>
  <Application>Microsoft Office PowerPoint</Application>
  <PresentationFormat>宽屏</PresentationFormat>
  <Paragraphs>83</Paragraphs>
  <Slides>16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16</vt:i4>
      </vt:variant>
    </vt:vector>
  </HeadingPairs>
  <TitlesOfParts>
    <vt:vector size="32" baseType="lpstr">
      <vt:lpstr>Meiryo</vt:lpstr>
      <vt:lpstr>方正姚体</vt:lpstr>
      <vt:lpstr>华文楷体</vt:lpstr>
      <vt:lpstr>华文隶书</vt:lpstr>
      <vt:lpstr>楷体</vt:lpstr>
      <vt:lpstr>隶书</vt:lpstr>
      <vt:lpstr>宋体</vt:lpstr>
      <vt:lpstr>微软雅黑</vt:lpstr>
      <vt:lpstr>幼圆</vt:lpstr>
      <vt:lpstr>Arial</vt:lpstr>
      <vt:lpstr>Calibri</vt:lpstr>
      <vt:lpstr>Calibri Light</vt:lpstr>
      <vt:lpstr>Comic Sans MS</vt:lpstr>
      <vt:lpstr>Office 主题​​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178</cp:revision>
  <dcterms:created xsi:type="dcterms:W3CDTF">2014-04-24T06:32:00Z</dcterms:created>
  <dcterms:modified xsi:type="dcterms:W3CDTF">2022-02-26T03:04:53Z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2052-10.1.0.7521</vt:lpwstr>
  </property>
</Properties>
</file>