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3" r:id="rId1"/>
    <p:sldMasterId id="2147483694" r:id="rId2"/>
    <p:sldMasterId id="2147483706" r:id="rId3"/>
  </p:sldMasterIdLst>
  <p:notesMasterIdLst>
    <p:notesMasterId r:id="rId16"/>
  </p:notesMasterIdLst>
  <p:sldIdLst>
    <p:sldId id="257" r:id="rId4"/>
    <p:sldId id="258" r:id="rId5"/>
    <p:sldId id="265" r:id="rId6"/>
    <p:sldId id="266" r:id="rId7"/>
    <p:sldId id="259" r:id="rId8"/>
    <p:sldId id="260" r:id="rId9"/>
    <p:sldId id="261" r:id="rId10"/>
    <p:sldId id="262" r:id="rId11"/>
    <p:sldId id="263" r:id="rId12"/>
    <p:sldId id="268" r:id="rId13"/>
    <p:sldId id="264" r:id="rId14"/>
    <p:sldId id="269" r:id="rId15"/>
  </p:sldIdLst>
  <p:sldSz cx="12192000" cy="6858000"/>
  <p:notesSz cx="7104063" cy="10234613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66FF66"/>
    <a:srgbClr val="FF00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5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5AB12B-7F03-4D69-9167-D13297E2E46A}" type="datetimeFigureOut">
              <a:rPr lang="zh-CN" altLang="en-US" smtClean="0"/>
              <a:t>2022/2/26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EB4CC1-5504-4D3A-8298-A0D29F70EB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82351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B4CC1-5504-4D3A-8298-A0D29F70EB3C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92648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942165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032000" y="1122363"/>
            <a:ext cx="12192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032000" y="3602038"/>
            <a:ext cx="12192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2537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1117600" y="365125"/>
            <a:ext cx="140208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6465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38020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2058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3939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06877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53780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69828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83939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21940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9722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38400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46648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96075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449408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41463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170623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028746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101191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498735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28827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785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09133" y="1709741"/>
            <a:ext cx="140208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09133" y="4589466"/>
            <a:ext cx="140208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66032542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980776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637552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68149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117600" y="1825625"/>
            <a:ext cx="69088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229600" y="1825625"/>
            <a:ext cx="69088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0161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9717" y="365128"/>
            <a:ext cx="140208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582365" y="1778438"/>
            <a:ext cx="6498099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582365" y="2665379"/>
            <a:ext cx="6498099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8342584" y="1778438"/>
            <a:ext cx="6530101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8342584" y="2665379"/>
            <a:ext cx="653010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5659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9302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7369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9719" y="457200"/>
            <a:ext cx="555379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910917" y="457201"/>
            <a:ext cx="8229600" cy="540385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119719" y="2057400"/>
            <a:ext cx="555379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7431574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1633200" y="365125"/>
            <a:ext cx="35052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117600" y="365125"/>
            <a:ext cx="103124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66007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8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245698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2022/2/26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842135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2022/2/26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258029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内容占位符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9437" y="1896269"/>
            <a:ext cx="5953125" cy="4210050"/>
          </a:xfrm>
        </p:spPr>
      </p:pic>
      <p:sp>
        <p:nvSpPr>
          <p:cNvPr id="2051" name="标题 1"/>
          <p:cNvSpPr>
            <a:spLocks noGrp="1"/>
          </p:cNvSpPr>
          <p:nvPr/>
        </p:nvSpPr>
        <p:spPr bwMode="auto">
          <a:xfrm>
            <a:off x="3191669" y="1399384"/>
            <a:ext cx="5829300" cy="91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914400" indent="-914400" algn="ctr">
              <a:buClr>
                <a:srgbClr val="000000"/>
              </a:buClr>
            </a:pPr>
            <a:r>
              <a:rPr lang="zh-CN" altLang="en-US" sz="5400" b="1" dirty="0">
                <a:latin typeface="+mn-lt"/>
                <a:ea typeface="+mn-ea"/>
                <a:cs typeface="+mn-ea"/>
                <a:sym typeface="+mn-lt"/>
              </a:rPr>
              <a:t>上  学  路  上</a:t>
            </a:r>
          </a:p>
        </p:txBody>
      </p:sp>
      <p:sp>
        <p:nvSpPr>
          <p:cNvPr id="2052" name="文本框 4"/>
          <p:cNvSpPr txBox="1">
            <a:spLocks noChangeArrowheads="1"/>
          </p:cNvSpPr>
          <p:nvPr/>
        </p:nvSpPr>
        <p:spPr bwMode="auto">
          <a:xfrm>
            <a:off x="4090837" y="528641"/>
            <a:ext cx="418623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400" dirty="0" err="1">
                <a:latin typeface="+mn-lt"/>
                <a:ea typeface="+mn-ea"/>
                <a:cs typeface="+mn-ea"/>
                <a:sym typeface="+mn-lt"/>
              </a:rPr>
              <a:t>shàng</a:t>
            </a:r>
            <a:r>
              <a:rPr lang="en-US" altLang="zh-CN" sz="2400" dirty="0"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en-US" altLang="zh-CN" sz="2400" dirty="0" err="1">
                <a:latin typeface="+mn-lt"/>
                <a:ea typeface="+mn-ea"/>
                <a:cs typeface="+mn-ea"/>
                <a:sym typeface="+mn-lt"/>
              </a:rPr>
              <a:t>xué</a:t>
            </a:r>
            <a:r>
              <a:rPr lang="en-US" altLang="zh-CN" sz="2400" dirty="0">
                <a:latin typeface="+mn-lt"/>
                <a:ea typeface="+mn-ea"/>
                <a:cs typeface="+mn-ea"/>
                <a:sym typeface="+mn-lt"/>
              </a:rPr>
              <a:t>       </a:t>
            </a:r>
            <a:r>
              <a:rPr lang="en-US" altLang="zh-CN" sz="2400" dirty="0" err="1">
                <a:latin typeface="+mn-lt"/>
                <a:ea typeface="+mn-ea"/>
                <a:cs typeface="+mn-ea"/>
                <a:sym typeface="+mn-lt"/>
              </a:rPr>
              <a:t>lù</a:t>
            </a:r>
            <a:r>
              <a:rPr lang="en-US" altLang="zh-CN" sz="2400" dirty="0">
                <a:latin typeface="+mn-lt"/>
                <a:ea typeface="+mn-ea"/>
                <a:cs typeface="+mn-ea"/>
                <a:sym typeface="+mn-lt"/>
              </a:rPr>
              <a:t>     </a:t>
            </a:r>
            <a:r>
              <a:rPr lang="en-US" altLang="zh-CN" sz="2400" dirty="0" err="1">
                <a:latin typeface="+mn-lt"/>
                <a:ea typeface="+mn-ea"/>
                <a:cs typeface="+mn-ea"/>
                <a:sym typeface="+mn-lt"/>
              </a:rPr>
              <a:t>shàng</a:t>
            </a:r>
            <a:r>
              <a:rPr lang="en-US" altLang="zh-CN" sz="2000" dirty="0">
                <a:latin typeface="+mn-lt"/>
                <a:ea typeface="+mn-ea"/>
                <a:cs typeface="+mn-ea"/>
                <a:sym typeface="+mn-lt"/>
              </a:rPr>
              <a:t>      </a:t>
            </a:r>
          </a:p>
        </p:txBody>
      </p:sp>
      <p:sp>
        <p:nvSpPr>
          <p:cNvPr id="9" name="矩形 8"/>
          <p:cNvSpPr/>
          <p:nvPr/>
        </p:nvSpPr>
        <p:spPr>
          <a:xfrm>
            <a:off x="1524000" y="6138892"/>
            <a:ext cx="9144000" cy="407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000" kern="0" dirty="0" smtClean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优品</a:t>
            </a:r>
            <a:r>
              <a:rPr lang="en-US" altLang="zh-CN" sz="2000" kern="0" dirty="0" smtClean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PPT</a:t>
            </a:r>
            <a:endParaRPr lang="en-US" altLang="zh-CN" sz="2000" kern="0" dirty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5"/>
          <p:cNvSpPr>
            <a:spLocks noChangeArrowheads="1"/>
          </p:cNvSpPr>
          <p:nvPr/>
        </p:nvSpPr>
        <p:spPr bwMode="auto">
          <a:xfrm>
            <a:off x="2625965" y="1650851"/>
            <a:ext cx="7446812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8800" b="1" dirty="0">
                <a:solidFill>
                  <a:schemeClr val="hlink"/>
                </a:solidFill>
                <a:latin typeface="+mn-lt"/>
                <a:ea typeface="+mn-ea"/>
                <a:cs typeface="+mn-ea"/>
                <a:sym typeface="+mn-lt"/>
              </a:rPr>
              <a:t>你连对了吗？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图片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2630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文本框 7"/>
          <p:cNvSpPr txBox="1">
            <a:spLocks noChangeArrowheads="1"/>
          </p:cNvSpPr>
          <p:nvPr/>
        </p:nvSpPr>
        <p:spPr bwMode="auto">
          <a:xfrm rot="21341245">
            <a:off x="1960565" y="3401452"/>
            <a:ext cx="8270875" cy="2012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latin typeface="+mn-lt"/>
                <a:ea typeface="+mn-ea"/>
                <a:cs typeface="+mn-ea"/>
                <a:sym typeface="+mn-lt"/>
              </a:rPr>
              <a:t>小学生，上学校，交通</a:t>
            </a:r>
            <a:r>
              <a:rPr lang="en-US" altLang="zh-CN" sz="3200" b="1" dirty="0"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en-US" sz="3200" b="1" dirty="0">
                <a:latin typeface="+mn-lt"/>
                <a:ea typeface="+mn-ea"/>
                <a:cs typeface="+mn-ea"/>
                <a:sym typeface="+mn-lt"/>
              </a:rPr>
              <a:t>信号</a:t>
            </a:r>
            <a:r>
              <a:rPr lang="en-US" altLang="zh-CN" sz="3200" b="1" dirty="0">
                <a:latin typeface="+mn-lt"/>
                <a:ea typeface="+mn-ea"/>
                <a:cs typeface="+mn-ea"/>
                <a:sym typeface="+mn-lt"/>
              </a:rPr>
              <a:t>”</a:t>
            </a:r>
            <a:r>
              <a:rPr lang="zh-CN" altLang="en-US" sz="3200" b="1" dirty="0">
                <a:latin typeface="+mn-lt"/>
                <a:ea typeface="+mn-ea"/>
                <a:cs typeface="+mn-ea"/>
                <a:sym typeface="+mn-lt"/>
              </a:rPr>
              <a:t>要知道。</a:t>
            </a:r>
          </a:p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latin typeface="+mn-lt"/>
                <a:ea typeface="+mn-ea"/>
                <a:cs typeface="+mn-ea"/>
                <a:sym typeface="+mn-lt"/>
              </a:rPr>
              <a:t>红灯停，绿灯行，过路口时左右瞧。</a:t>
            </a:r>
          </a:p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latin typeface="+mn-lt"/>
                <a:ea typeface="+mn-ea"/>
                <a:cs typeface="+mn-ea"/>
                <a:sym typeface="+mn-lt"/>
              </a:rPr>
              <a:t>靠右行，不追跑，抓紧时间不迟到。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97893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90725" y="261938"/>
            <a:ext cx="8231188" cy="614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文本框 8"/>
          <p:cNvSpPr txBox="1">
            <a:spLocks noChangeArrowheads="1"/>
          </p:cNvSpPr>
          <p:nvPr/>
        </p:nvSpPr>
        <p:spPr bwMode="auto">
          <a:xfrm>
            <a:off x="2549525" y="5564191"/>
            <a:ext cx="50419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0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不 同 的 上 学 路</a:t>
            </a:r>
          </a:p>
        </p:txBody>
      </p:sp>
      <p:sp>
        <p:nvSpPr>
          <p:cNvPr id="3077" name="文本框 9"/>
          <p:cNvSpPr txBox="1">
            <a:spLocks noChangeArrowheads="1"/>
          </p:cNvSpPr>
          <p:nvPr/>
        </p:nvSpPr>
        <p:spPr bwMode="auto">
          <a:xfrm>
            <a:off x="2414588" y="5113338"/>
            <a:ext cx="45593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1400" dirty="0"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lang="en-US" altLang="zh-CN" sz="1600" dirty="0"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altLang="zh-CN" sz="2000" dirty="0" err="1">
                <a:latin typeface="+mn-lt"/>
                <a:ea typeface="+mn-ea"/>
                <a:cs typeface="+mn-ea"/>
                <a:sym typeface="+mn-lt"/>
              </a:rPr>
              <a:t>bù</a:t>
            </a:r>
            <a:r>
              <a:rPr lang="en-US" altLang="zh-CN" sz="2000" dirty="0">
                <a:latin typeface="+mn-lt"/>
                <a:ea typeface="+mn-ea"/>
                <a:cs typeface="+mn-ea"/>
                <a:sym typeface="+mn-lt"/>
              </a:rPr>
              <a:t>   </a:t>
            </a:r>
            <a:r>
              <a:rPr lang="en-US" altLang="zh-CN" sz="2000" dirty="0" err="1">
                <a:latin typeface="+mn-lt"/>
                <a:ea typeface="+mn-ea"/>
                <a:cs typeface="+mn-ea"/>
                <a:sym typeface="+mn-lt"/>
              </a:rPr>
              <a:t>tóng</a:t>
            </a:r>
            <a:r>
              <a:rPr lang="en-US" altLang="zh-CN" sz="2000" dirty="0">
                <a:latin typeface="+mn-lt"/>
                <a:ea typeface="+mn-ea"/>
                <a:cs typeface="+mn-ea"/>
                <a:sym typeface="+mn-lt"/>
              </a:rPr>
              <a:t>   de  </a:t>
            </a:r>
            <a:r>
              <a:rPr lang="en-US" altLang="zh-CN" sz="2000" dirty="0" err="1">
                <a:latin typeface="+mn-lt"/>
                <a:ea typeface="+mn-ea"/>
                <a:cs typeface="+mn-ea"/>
                <a:sym typeface="+mn-lt"/>
              </a:rPr>
              <a:t>shàng</a:t>
            </a:r>
            <a:r>
              <a:rPr lang="en-US" altLang="zh-CN" sz="2000" dirty="0"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lang="en-US" altLang="zh-CN" sz="2000" dirty="0" err="1">
                <a:latin typeface="+mn-lt"/>
                <a:ea typeface="+mn-ea"/>
                <a:cs typeface="+mn-ea"/>
                <a:sym typeface="+mn-lt"/>
              </a:rPr>
              <a:t>xué</a:t>
            </a:r>
            <a:r>
              <a:rPr lang="en-US" altLang="zh-CN" sz="2000" dirty="0">
                <a:latin typeface="+mn-lt"/>
                <a:ea typeface="+mn-ea"/>
                <a:cs typeface="+mn-ea"/>
                <a:sym typeface="+mn-lt"/>
              </a:rPr>
              <a:t>   </a:t>
            </a:r>
            <a:r>
              <a:rPr lang="en-US" altLang="zh-CN" sz="2000" dirty="0" err="1">
                <a:latin typeface="+mn-lt"/>
                <a:ea typeface="+mn-ea"/>
                <a:cs typeface="+mn-ea"/>
                <a:sym typeface="+mn-lt"/>
              </a:rPr>
              <a:t>lù</a:t>
            </a:r>
            <a:endParaRPr lang="en-US" altLang="zh-CN" sz="2000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 smtClean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4100" name="图片 10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958975" y="347666"/>
            <a:ext cx="8110538" cy="6027737"/>
          </a:xfrm>
          <a:noFill/>
        </p:spPr>
      </p:pic>
      <p:sp>
        <p:nvSpPr>
          <p:cNvPr id="4101" name="文本框 8"/>
          <p:cNvSpPr txBox="1">
            <a:spLocks noChangeArrowheads="1"/>
          </p:cNvSpPr>
          <p:nvPr/>
        </p:nvSpPr>
        <p:spPr bwMode="auto">
          <a:xfrm>
            <a:off x="5076825" y="5434016"/>
            <a:ext cx="50419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0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不 同 的 上 学 路</a:t>
            </a:r>
          </a:p>
        </p:txBody>
      </p:sp>
      <p:sp>
        <p:nvSpPr>
          <p:cNvPr id="4102" name="文本框 9"/>
          <p:cNvSpPr txBox="1">
            <a:spLocks noChangeArrowheads="1"/>
          </p:cNvSpPr>
          <p:nvPr/>
        </p:nvSpPr>
        <p:spPr bwMode="auto">
          <a:xfrm>
            <a:off x="4992688" y="4951413"/>
            <a:ext cx="45593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1400" dirty="0"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lang="en-US" altLang="zh-CN" sz="1600" dirty="0"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altLang="zh-CN" sz="2000" dirty="0" err="1">
                <a:latin typeface="+mn-lt"/>
                <a:ea typeface="+mn-ea"/>
                <a:cs typeface="+mn-ea"/>
                <a:sym typeface="+mn-lt"/>
              </a:rPr>
              <a:t>bù</a:t>
            </a:r>
            <a:r>
              <a:rPr lang="en-US" altLang="zh-CN" sz="2000" dirty="0">
                <a:latin typeface="+mn-lt"/>
                <a:ea typeface="+mn-ea"/>
                <a:cs typeface="+mn-ea"/>
                <a:sym typeface="+mn-lt"/>
              </a:rPr>
              <a:t>   </a:t>
            </a:r>
            <a:r>
              <a:rPr lang="en-US" altLang="zh-CN" sz="2000" dirty="0" err="1">
                <a:latin typeface="+mn-lt"/>
                <a:ea typeface="+mn-ea"/>
                <a:cs typeface="+mn-ea"/>
                <a:sym typeface="+mn-lt"/>
              </a:rPr>
              <a:t>tóng</a:t>
            </a:r>
            <a:r>
              <a:rPr lang="en-US" altLang="zh-CN" sz="2000" dirty="0">
                <a:latin typeface="+mn-lt"/>
                <a:ea typeface="+mn-ea"/>
                <a:cs typeface="+mn-ea"/>
                <a:sym typeface="+mn-lt"/>
              </a:rPr>
              <a:t>   de  </a:t>
            </a:r>
            <a:r>
              <a:rPr lang="en-US" altLang="zh-CN" sz="2000" dirty="0" err="1">
                <a:latin typeface="+mn-lt"/>
                <a:ea typeface="+mn-ea"/>
                <a:cs typeface="+mn-ea"/>
                <a:sym typeface="+mn-lt"/>
              </a:rPr>
              <a:t>shàng</a:t>
            </a:r>
            <a:r>
              <a:rPr lang="en-US" altLang="zh-CN" sz="2000" dirty="0"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lang="en-US" altLang="zh-CN" sz="2000" dirty="0" err="1">
                <a:latin typeface="+mn-lt"/>
                <a:ea typeface="+mn-ea"/>
                <a:cs typeface="+mn-ea"/>
                <a:sym typeface="+mn-lt"/>
              </a:rPr>
              <a:t>xué</a:t>
            </a:r>
            <a:r>
              <a:rPr lang="en-US" altLang="zh-CN" sz="2000" dirty="0">
                <a:latin typeface="+mn-lt"/>
                <a:ea typeface="+mn-ea"/>
                <a:cs typeface="+mn-ea"/>
                <a:sym typeface="+mn-lt"/>
              </a:rPr>
              <a:t>   </a:t>
            </a:r>
            <a:r>
              <a:rPr lang="en-US" altLang="zh-CN" sz="2000" dirty="0" err="1">
                <a:latin typeface="+mn-lt"/>
                <a:ea typeface="+mn-ea"/>
                <a:cs typeface="+mn-ea"/>
                <a:sym typeface="+mn-lt"/>
              </a:rPr>
              <a:t>lù</a:t>
            </a:r>
            <a:endParaRPr lang="en-US" altLang="zh-CN" sz="2000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 smtClean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5124" name="图片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74825" y="423866"/>
            <a:ext cx="8478838" cy="6091237"/>
          </a:xfrm>
          <a:noFill/>
        </p:spPr>
      </p:pic>
      <p:sp>
        <p:nvSpPr>
          <p:cNvPr id="5125" name="文本框 9"/>
          <p:cNvSpPr txBox="1">
            <a:spLocks noChangeArrowheads="1"/>
          </p:cNvSpPr>
          <p:nvPr/>
        </p:nvSpPr>
        <p:spPr bwMode="auto">
          <a:xfrm>
            <a:off x="5518150" y="5842000"/>
            <a:ext cx="45593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1400"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lang="en-US" altLang="zh-CN" sz="1600"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altLang="zh-CN" sz="2000">
                <a:latin typeface="+mn-lt"/>
                <a:ea typeface="+mn-ea"/>
                <a:cs typeface="+mn-ea"/>
                <a:sym typeface="+mn-lt"/>
              </a:rPr>
              <a:t>bù   tóng   de  shàng  xué   lù</a:t>
            </a:r>
          </a:p>
        </p:txBody>
      </p:sp>
      <p:sp>
        <p:nvSpPr>
          <p:cNvPr id="5126" name="文本框 8"/>
          <p:cNvSpPr txBox="1">
            <a:spLocks noChangeArrowheads="1"/>
          </p:cNvSpPr>
          <p:nvPr/>
        </p:nvSpPr>
        <p:spPr bwMode="auto">
          <a:xfrm>
            <a:off x="5495925" y="6156328"/>
            <a:ext cx="50419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0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不 同 的 上 学 路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25691" y="468313"/>
            <a:ext cx="4448175" cy="606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48613" y="1654175"/>
            <a:ext cx="1936750" cy="473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圆角矩形标注 5"/>
          <p:cNvSpPr>
            <a:spLocks noChangeArrowheads="1"/>
          </p:cNvSpPr>
          <p:nvPr/>
        </p:nvSpPr>
        <p:spPr bwMode="auto">
          <a:xfrm>
            <a:off x="5021263" y="403225"/>
            <a:ext cx="3459162" cy="3321050"/>
          </a:xfrm>
          <a:prstGeom prst="wedgeRoundRectCallout">
            <a:avLst>
              <a:gd name="adj1" fmla="val 54958"/>
              <a:gd name="adj2" fmla="val 39343"/>
              <a:gd name="adj3" fmla="val 16667"/>
            </a:avLst>
          </a:prstGeom>
          <a:solidFill>
            <a:schemeClr val="bg1"/>
          </a:solidFill>
          <a:ln w="12700" algn="ctr">
            <a:solidFill>
              <a:srgbClr val="70AD47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3600" b="1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   </a:t>
            </a:r>
            <a:r>
              <a:rPr lang="zh-CN" altLang="en-US" sz="3200" b="1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我</a:t>
            </a:r>
            <a:r>
              <a:rPr lang="en-US" altLang="zh-CN" sz="3200" b="1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......</a:t>
            </a:r>
            <a:r>
              <a:rPr lang="zh-CN" altLang="en-US" sz="3200" b="1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来学校，路上经过……。</a:t>
            </a:r>
          </a:p>
          <a:p>
            <a:pPr algn="ctr"/>
            <a:r>
              <a:rPr lang="zh-CN" altLang="en-US" sz="3200" b="1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上学路不一样，</a:t>
            </a:r>
          </a:p>
          <a:p>
            <a:pPr algn="ctr"/>
            <a:r>
              <a:rPr lang="zh-CN" altLang="en-US" sz="3200" b="1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 平平安安进课堂。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9650027" y="639192"/>
            <a:ext cx="18465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FFFFF"/>
                </a:solidFill>
              </a:rPr>
              <a:t>https://www.ypppt.com/</a:t>
            </a:r>
            <a:endParaRPr lang="zh-CN" altLang="en-US" sz="12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图片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32850" y="4756153"/>
            <a:ext cx="679450" cy="210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文本框 8"/>
          <p:cNvSpPr txBox="1">
            <a:spLocks noChangeArrowheads="1"/>
          </p:cNvSpPr>
          <p:nvPr/>
        </p:nvSpPr>
        <p:spPr bwMode="auto">
          <a:xfrm>
            <a:off x="2454275" y="577850"/>
            <a:ext cx="4033838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latin typeface="+mn-lt"/>
                <a:ea typeface="+mn-ea"/>
                <a:cs typeface="+mn-ea"/>
                <a:sym typeface="+mn-lt"/>
              </a:rPr>
              <a:t>这 样 安 全 吗？</a:t>
            </a:r>
          </a:p>
        </p:txBody>
      </p:sp>
      <p:sp>
        <p:nvSpPr>
          <p:cNvPr id="8196" name="文本框 9"/>
          <p:cNvSpPr txBox="1">
            <a:spLocks noChangeArrowheads="1"/>
          </p:cNvSpPr>
          <p:nvPr/>
        </p:nvSpPr>
        <p:spPr bwMode="auto">
          <a:xfrm>
            <a:off x="2371725" y="184150"/>
            <a:ext cx="32766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1400" dirty="0"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lang="en-US" altLang="zh-CN" sz="1600" dirty="0"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altLang="zh-CN" sz="1600" dirty="0" err="1">
                <a:latin typeface="+mn-lt"/>
                <a:ea typeface="+mn-ea"/>
                <a:cs typeface="+mn-ea"/>
                <a:sym typeface="+mn-lt"/>
              </a:rPr>
              <a:t>zhè</a:t>
            </a:r>
            <a:r>
              <a:rPr lang="en-US" altLang="zh-CN" sz="1600" dirty="0">
                <a:latin typeface="+mn-lt"/>
                <a:ea typeface="+mn-ea"/>
                <a:cs typeface="+mn-ea"/>
                <a:sym typeface="+mn-lt"/>
              </a:rPr>
              <a:t>   </a:t>
            </a:r>
            <a:r>
              <a:rPr lang="en-US" altLang="zh-CN" sz="1600" dirty="0" err="1">
                <a:latin typeface="+mn-lt"/>
                <a:ea typeface="+mn-ea"/>
                <a:cs typeface="+mn-ea"/>
                <a:sym typeface="+mn-lt"/>
              </a:rPr>
              <a:t>yàng</a:t>
            </a:r>
            <a:r>
              <a:rPr lang="en-US" altLang="zh-CN" sz="1600" dirty="0">
                <a:latin typeface="+mn-lt"/>
                <a:ea typeface="+mn-ea"/>
                <a:cs typeface="+mn-ea"/>
                <a:sym typeface="+mn-lt"/>
              </a:rPr>
              <a:t>   </a:t>
            </a:r>
            <a:r>
              <a:rPr lang="en-US" altLang="zh-CN" sz="1600" dirty="0" err="1">
                <a:latin typeface="+mn-lt"/>
                <a:ea typeface="+mn-ea"/>
                <a:cs typeface="+mn-ea"/>
                <a:sym typeface="+mn-lt"/>
              </a:rPr>
              <a:t>ān</a:t>
            </a:r>
            <a:r>
              <a:rPr lang="en-US" altLang="zh-CN" sz="1600" dirty="0">
                <a:latin typeface="+mn-lt"/>
                <a:ea typeface="+mn-ea"/>
                <a:cs typeface="+mn-ea"/>
                <a:sym typeface="+mn-lt"/>
              </a:rPr>
              <a:t>   </a:t>
            </a:r>
            <a:r>
              <a:rPr lang="en-US" altLang="zh-CN" sz="1600" dirty="0" err="1">
                <a:latin typeface="+mn-lt"/>
                <a:ea typeface="+mn-ea"/>
                <a:cs typeface="+mn-ea"/>
                <a:sym typeface="+mn-lt"/>
              </a:rPr>
              <a:t>quán</a:t>
            </a:r>
            <a:r>
              <a:rPr lang="en-US" altLang="zh-CN" sz="1600" dirty="0">
                <a:latin typeface="+mn-lt"/>
                <a:ea typeface="+mn-ea"/>
                <a:cs typeface="+mn-ea"/>
                <a:sym typeface="+mn-lt"/>
              </a:rPr>
              <a:t>    ma</a:t>
            </a:r>
          </a:p>
        </p:txBody>
      </p:sp>
      <p:pic>
        <p:nvPicPr>
          <p:cNvPr id="8197" name="图片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6478" y="228600"/>
            <a:ext cx="4581525" cy="337185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图片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68463" y="4071938"/>
            <a:ext cx="4394200" cy="2786062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9" name="图片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9816" y="3262316"/>
            <a:ext cx="4548187" cy="3595687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圆角矩形标注 11"/>
          <p:cNvSpPr>
            <a:spLocks noChangeArrowheads="1"/>
          </p:cNvSpPr>
          <p:nvPr/>
        </p:nvSpPr>
        <p:spPr bwMode="auto">
          <a:xfrm>
            <a:off x="6184900" y="3055938"/>
            <a:ext cx="2833688" cy="982662"/>
          </a:xfrm>
          <a:prstGeom prst="wedgeRoundRectCallout">
            <a:avLst>
              <a:gd name="adj1" fmla="val 68824"/>
              <a:gd name="adj2" fmla="val -10745"/>
              <a:gd name="adj3" fmla="val 16667"/>
            </a:avLst>
          </a:prstGeom>
          <a:solidFill>
            <a:schemeClr val="bg1"/>
          </a:solidFill>
          <a:ln w="12700" algn="ctr">
            <a:solidFill>
              <a:srgbClr val="70AD47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>
                <a:solidFill>
                  <a:schemeClr val="dk1"/>
                </a:solidFill>
                <a:latin typeface="+mn-lt"/>
                <a:ea typeface="+mn-ea"/>
                <a:cs typeface="+mn-ea"/>
                <a:sym typeface="+mn-lt"/>
              </a:rPr>
              <a:t>怎样才安全呢</a:t>
            </a:r>
            <a:r>
              <a:rPr lang="zh-CN" altLang="en-US">
                <a:solidFill>
                  <a:schemeClr val="dk1"/>
                </a:solidFill>
                <a:latin typeface="+mn-lt"/>
                <a:ea typeface="+mn-ea"/>
                <a:cs typeface="+mn-ea"/>
                <a:sym typeface="+mn-lt"/>
              </a:rPr>
              <a:t>？</a:t>
            </a:r>
          </a:p>
        </p:txBody>
      </p:sp>
      <p:pic>
        <p:nvPicPr>
          <p:cNvPr id="8201" name="图片 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68466" y="1193803"/>
            <a:ext cx="4416425" cy="2995613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202" name="Rectangle 11"/>
          <p:cNvSpPr>
            <a:spLocks noChangeArrowheads="1"/>
          </p:cNvSpPr>
          <p:nvPr/>
        </p:nvSpPr>
        <p:spPr bwMode="auto">
          <a:xfrm>
            <a:off x="5889625" y="3246438"/>
            <a:ext cx="4127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①</a:t>
            </a:r>
          </a:p>
        </p:txBody>
      </p:sp>
      <p:sp>
        <p:nvSpPr>
          <p:cNvPr id="8203" name="Text Box 12"/>
          <p:cNvSpPr txBox="1">
            <a:spLocks noChangeArrowheads="1"/>
          </p:cNvSpPr>
          <p:nvPr/>
        </p:nvSpPr>
        <p:spPr bwMode="auto">
          <a:xfrm>
            <a:off x="5249866" y="1208091"/>
            <a:ext cx="782637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40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①</a:t>
            </a:r>
          </a:p>
        </p:txBody>
      </p:sp>
      <p:sp>
        <p:nvSpPr>
          <p:cNvPr id="8204" name="Text Box 13"/>
          <p:cNvSpPr txBox="1">
            <a:spLocks noChangeArrowheads="1"/>
          </p:cNvSpPr>
          <p:nvPr/>
        </p:nvSpPr>
        <p:spPr bwMode="auto">
          <a:xfrm>
            <a:off x="9721850" y="2435228"/>
            <a:ext cx="78263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40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②</a:t>
            </a:r>
          </a:p>
        </p:txBody>
      </p:sp>
      <p:sp>
        <p:nvSpPr>
          <p:cNvPr id="8205" name="Rectangle 14"/>
          <p:cNvSpPr>
            <a:spLocks noChangeArrowheads="1"/>
          </p:cNvSpPr>
          <p:nvPr/>
        </p:nvSpPr>
        <p:spPr bwMode="auto">
          <a:xfrm>
            <a:off x="5105400" y="6203953"/>
            <a:ext cx="69373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③</a:t>
            </a:r>
          </a:p>
        </p:txBody>
      </p:sp>
      <p:sp>
        <p:nvSpPr>
          <p:cNvPr id="8206" name="Rectangle 15"/>
          <p:cNvSpPr>
            <a:spLocks noChangeArrowheads="1"/>
          </p:cNvSpPr>
          <p:nvPr/>
        </p:nvSpPr>
        <p:spPr bwMode="auto">
          <a:xfrm>
            <a:off x="9710738" y="6203950"/>
            <a:ext cx="69923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④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3"/>
            <a:ext cx="3263900" cy="366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文本框 9"/>
          <p:cNvSpPr txBox="1">
            <a:spLocks noChangeArrowheads="1"/>
          </p:cNvSpPr>
          <p:nvPr/>
        </p:nvSpPr>
        <p:spPr bwMode="auto">
          <a:xfrm>
            <a:off x="3995738" y="2576513"/>
            <a:ext cx="331946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altLang="zh-CN" sz="2000">
                <a:latin typeface="+mn-lt"/>
                <a:ea typeface="+mn-ea"/>
                <a:cs typeface="+mn-ea"/>
                <a:sym typeface="+mn-lt"/>
              </a:rPr>
              <a:t>lù    shàng   de    wēn   nuǎn</a:t>
            </a:r>
          </a:p>
        </p:txBody>
      </p:sp>
      <p:pic>
        <p:nvPicPr>
          <p:cNvPr id="9220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3" y="3709988"/>
            <a:ext cx="4276725" cy="314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图片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89641" y="3155950"/>
            <a:ext cx="1514475" cy="370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圆角矩形标注 7"/>
          <p:cNvSpPr>
            <a:spLocks noChangeArrowheads="1"/>
          </p:cNvSpPr>
          <p:nvPr/>
        </p:nvSpPr>
        <p:spPr bwMode="auto">
          <a:xfrm>
            <a:off x="7583488" y="4900616"/>
            <a:ext cx="2525712" cy="1470025"/>
          </a:xfrm>
          <a:prstGeom prst="wedgeRoundRectCallout">
            <a:avLst>
              <a:gd name="adj1" fmla="val -74829"/>
              <a:gd name="adj2" fmla="val -27968"/>
              <a:gd name="adj3" fmla="val 16667"/>
            </a:avLst>
          </a:prstGeom>
          <a:solidFill>
            <a:schemeClr val="bg1"/>
          </a:solidFill>
          <a:ln w="12700" algn="ctr">
            <a:solidFill>
              <a:srgbClr val="70AD47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600" b="1">
                <a:solidFill>
                  <a:schemeClr val="dk1"/>
                </a:solidFill>
                <a:latin typeface="+mn-lt"/>
                <a:ea typeface="+mn-ea"/>
                <a:cs typeface="+mn-ea"/>
                <a:sym typeface="+mn-lt"/>
              </a:rPr>
              <a:t>路上有温暖，我也发现了……</a:t>
            </a:r>
          </a:p>
        </p:txBody>
      </p:sp>
      <p:pic>
        <p:nvPicPr>
          <p:cNvPr id="9223" name="图片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1216" y="3"/>
            <a:ext cx="3506787" cy="470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4" name="文本框 8"/>
          <p:cNvSpPr txBox="1">
            <a:spLocks noChangeArrowheads="1"/>
          </p:cNvSpPr>
          <p:nvPr/>
        </p:nvSpPr>
        <p:spPr bwMode="auto">
          <a:xfrm>
            <a:off x="3957638" y="2952750"/>
            <a:ext cx="32067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路 上 的 温 暖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文本框 8"/>
          <p:cNvSpPr txBox="1">
            <a:spLocks noChangeArrowheads="1"/>
          </p:cNvSpPr>
          <p:nvPr/>
        </p:nvSpPr>
        <p:spPr bwMode="auto">
          <a:xfrm>
            <a:off x="2670175" y="774703"/>
            <a:ext cx="675798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000" b="1">
                <a:latin typeface="+mn-lt"/>
                <a:ea typeface="+mn-ea"/>
                <a:cs typeface="+mn-ea"/>
                <a:sym typeface="+mn-lt"/>
              </a:rPr>
              <a:t>交 通 </a:t>
            </a:r>
            <a:r>
              <a:rPr lang="en-US" altLang="zh-CN" sz="4000" b="1"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en-US" sz="4000" b="1">
                <a:latin typeface="+mn-lt"/>
                <a:ea typeface="+mn-ea"/>
                <a:cs typeface="+mn-ea"/>
                <a:sym typeface="+mn-lt"/>
              </a:rPr>
              <a:t>信 号</a:t>
            </a:r>
            <a:r>
              <a:rPr lang="en-US" altLang="zh-CN" sz="4000" b="1">
                <a:latin typeface="+mn-lt"/>
                <a:ea typeface="+mn-ea"/>
                <a:cs typeface="+mn-ea"/>
                <a:sym typeface="+mn-lt"/>
              </a:rPr>
              <a:t>” </a:t>
            </a:r>
            <a:r>
              <a:rPr lang="zh-CN" altLang="en-US" sz="4000" b="1">
                <a:latin typeface="+mn-lt"/>
                <a:ea typeface="+mn-ea"/>
                <a:cs typeface="+mn-ea"/>
                <a:sym typeface="+mn-lt"/>
              </a:rPr>
              <a:t>要 知 道</a:t>
            </a:r>
          </a:p>
        </p:txBody>
      </p:sp>
      <p:sp>
        <p:nvSpPr>
          <p:cNvPr id="10243" name="文本框 9"/>
          <p:cNvSpPr txBox="1">
            <a:spLocks noChangeArrowheads="1"/>
          </p:cNvSpPr>
          <p:nvPr/>
        </p:nvSpPr>
        <p:spPr bwMode="auto">
          <a:xfrm>
            <a:off x="2579688" y="379413"/>
            <a:ext cx="647541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1400" dirty="0"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lang="en-US" altLang="zh-CN" sz="1600" dirty="0"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altLang="zh-CN" sz="1600" dirty="0" err="1">
                <a:latin typeface="+mn-lt"/>
                <a:ea typeface="+mn-ea"/>
                <a:cs typeface="+mn-ea"/>
                <a:sym typeface="+mn-lt"/>
              </a:rPr>
              <a:t>jiāo</a:t>
            </a:r>
            <a:r>
              <a:rPr lang="en-US" altLang="zh-CN" sz="1600" dirty="0">
                <a:latin typeface="+mn-lt"/>
                <a:ea typeface="+mn-ea"/>
                <a:cs typeface="+mn-ea"/>
                <a:sym typeface="+mn-lt"/>
              </a:rPr>
              <a:t>       </a:t>
            </a:r>
            <a:r>
              <a:rPr lang="en-US" altLang="zh-CN" sz="1600" dirty="0" err="1">
                <a:latin typeface="+mn-lt"/>
                <a:ea typeface="+mn-ea"/>
                <a:cs typeface="+mn-ea"/>
                <a:sym typeface="+mn-lt"/>
              </a:rPr>
              <a:t>tōng</a:t>
            </a:r>
            <a:r>
              <a:rPr lang="en-US" altLang="zh-CN" sz="1600" dirty="0">
                <a:latin typeface="+mn-lt"/>
                <a:ea typeface="+mn-ea"/>
                <a:cs typeface="+mn-ea"/>
                <a:sym typeface="+mn-lt"/>
              </a:rPr>
              <a:t>              </a:t>
            </a:r>
            <a:r>
              <a:rPr lang="en-US" altLang="zh-CN" sz="1600" dirty="0" err="1">
                <a:latin typeface="+mn-lt"/>
                <a:ea typeface="+mn-ea"/>
                <a:cs typeface="+mn-ea"/>
                <a:sym typeface="+mn-lt"/>
              </a:rPr>
              <a:t>xìn</a:t>
            </a:r>
            <a:r>
              <a:rPr lang="en-US" altLang="zh-CN" sz="1600" dirty="0">
                <a:latin typeface="+mn-lt"/>
                <a:ea typeface="+mn-ea"/>
                <a:cs typeface="+mn-ea"/>
                <a:sym typeface="+mn-lt"/>
              </a:rPr>
              <a:t>         </a:t>
            </a:r>
            <a:r>
              <a:rPr lang="en-US" altLang="zh-CN" sz="1600" dirty="0" err="1">
                <a:latin typeface="+mn-lt"/>
                <a:ea typeface="+mn-ea"/>
                <a:cs typeface="+mn-ea"/>
                <a:sym typeface="+mn-lt"/>
              </a:rPr>
              <a:t>hào</a:t>
            </a:r>
            <a:r>
              <a:rPr lang="en-US" altLang="zh-CN" sz="1600" dirty="0">
                <a:latin typeface="+mn-lt"/>
                <a:ea typeface="+mn-ea"/>
                <a:cs typeface="+mn-ea"/>
                <a:sym typeface="+mn-lt"/>
              </a:rPr>
              <a:t>              </a:t>
            </a:r>
            <a:r>
              <a:rPr lang="en-US" altLang="zh-CN" sz="1600" dirty="0" err="1">
                <a:latin typeface="+mn-lt"/>
                <a:ea typeface="+mn-ea"/>
                <a:cs typeface="+mn-ea"/>
                <a:sym typeface="+mn-lt"/>
              </a:rPr>
              <a:t>yào</a:t>
            </a:r>
            <a:r>
              <a:rPr lang="en-US" altLang="zh-CN" sz="1600" dirty="0">
                <a:latin typeface="+mn-lt"/>
                <a:ea typeface="+mn-ea"/>
                <a:cs typeface="+mn-ea"/>
                <a:sym typeface="+mn-lt"/>
              </a:rPr>
              <a:t>        </a:t>
            </a:r>
            <a:r>
              <a:rPr lang="en-US" altLang="zh-CN" sz="1600" dirty="0" err="1">
                <a:latin typeface="+mn-lt"/>
                <a:ea typeface="+mn-ea"/>
                <a:cs typeface="+mn-ea"/>
                <a:sym typeface="+mn-lt"/>
              </a:rPr>
              <a:t>zhī</a:t>
            </a:r>
            <a:r>
              <a:rPr lang="en-US" altLang="zh-CN" sz="1600" dirty="0">
                <a:latin typeface="+mn-lt"/>
                <a:ea typeface="+mn-ea"/>
                <a:cs typeface="+mn-ea"/>
                <a:sym typeface="+mn-lt"/>
              </a:rPr>
              <a:t>      </a:t>
            </a:r>
            <a:r>
              <a:rPr lang="en-US" altLang="zh-CN" sz="1600" dirty="0" err="1">
                <a:latin typeface="+mn-lt"/>
                <a:ea typeface="+mn-ea"/>
                <a:cs typeface="+mn-ea"/>
                <a:sym typeface="+mn-lt"/>
              </a:rPr>
              <a:t>dào</a:t>
            </a:r>
            <a:endParaRPr lang="en-US" altLang="zh-CN" sz="1600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0244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1433516"/>
            <a:ext cx="4413250" cy="542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图片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07088" y="1454153"/>
            <a:ext cx="4760912" cy="3795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图片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05500" y="5226050"/>
            <a:ext cx="4762500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图片 3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1463" y="3"/>
            <a:ext cx="1778000" cy="5046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圆角矩形标注 33"/>
          <p:cNvSpPr>
            <a:spLocks noChangeArrowheads="1"/>
          </p:cNvSpPr>
          <p:nvPr/>
        </p:nvSpPr>
        <p:spPr bwMode="auto">
          <a:xfrm>
            <a:off x="3146425" y="203200"/>
            <a:ext cx="3276600" cy="876300"/>
          </a:xfrm>
          <a:prstGeom prst="wedgeRoundRectCallout">
            <a:avLst>
              <a:gd name="adj1" fmla="val -52472"/>
              <a:gd name="adj2" fmla="val 88227"/>
              <a:gd name="adj3" fmla="val 16667"/>
            </a:avLst>
          </a:prstGeom>
          <a:solidFill>
            <a:schemeClr val="bg1"/>
          </a:solidFill>
          <a:ln w="38100" algn="ctr">
            <a:solidFill>
              <a:srgbClr val="70AD47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2400" b="1" dirty="0">
                <a:solidFill>
                  <a:srgbClr val="FF00FF"/>
                </a:solidFill>
                <a:latin typeface="+mn-lt"/>
                <a:ea typeface="+mn-ea"/>
                <a:cs typeface="+mn-ea"/>
                <a:sym typeface="+mn-lt"/>
              </a:rPr>
              <a:t>你认识这些交通指示牌吗？请你连连看。</a:t>
            </a:r>
            <a:endParaRPr lang="zh-CN" altLang="en-US" sz="2400" dirty="0">
              <a:solidFill>
                <a:srgbClr val="FF00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756" t="2219" r="3171" b="3355"/>
          <a:stretch>
            <a:fillRect/>
          </a:stretch>
        </p:blipFill>
        <p:spPr>
          <a:xfrm>
            <a:off x="3406284" y="1091882"/>
            <a:ext cx="829666" cy="960756"/>
          </a:xfrm>
          <a:prstGeom prst="ellipse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455" t="1223" r="2285" b="1820"/>
          <a:stretch>
            <a:fillRect/>
          </a:stretch>
        </p:blipFill>
        <p:spPr>
          <a:xfrm>
            <a:off x="3384447" y="2043116"/>
            <a:ext cx="879869" cy="960755"/>
          </a:xfrm>
          <a:prstGeom prst="ellipse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452" r="-2361" b="-1381"/>
          <a:stretch>
            <a:fillRect/>
          </a:stretch>
        </p:blipFill>
        <p:spPr>
          <a:xfrm>
            <a:off x="3463136" y="4957563"/>
            <a:ext cx="838511" cy="885769"/>
          </a:xfrm>
          <a:prstGeom prst="triangle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460038" y="5861147"/>
            <a:ext cx="863834" cy="849568"/>
          </a:xfrm>
          <a:prstGeom prst="triangle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78696" y="3011808"/>
            <a:ext cx="808098" cy="960755"/>
          </a:xfrm>
          <a:prstGeom prst="ellipse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846"/>
          <a:stretch>
            <a:fillRect/>
          </a:stretch>
        </p:blipFill>
        <p:spPr>
          <a:xfrm>
            <a:off x="3477658" y="4016522"/>
            <a:ext cx="770014" cy="854666"/>
          </a:xfrm>
          <a:prstGeom prst="triangle">
            <a:avLst/>
          </a:prstGeom>
        </p:spPr>
      </p:pic>
      <p:sp>
        <p:nvSpPr>
          <p:cNvPr id="12298" name="圆角矩形 18"/>
          <p:cNvSpPr>
            <a:spLocks noChangeArrowheads="1"/>
          </p:cNvSpPr>
          <p:nvPr/>
        </p:nvSpPr>
        <p:spPr bwMode="auto">
          <a:xfrm>
            <a:off x="6677028" y="5951541"/>
            <a:ext cx="2733675" cy="630237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2700" algn="ctr">
            <a:solidFill>
              <a:srgbClr val="70AD47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24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禁止非机动车通行</a:t>
            </a:r>
          </a:p>
        </p:txBody>
      </p:sp>
      <p:sp>
        <p:nvSpPr>
          <p:cNvPr id="12299" name="圆角矩形 19"/>
          <p:cNvSpPr>
            <a:spLocks noChangeArrowheads="1"/>
          </p:cNvSpPr>
          <p:nvPr/>
        </p:nvSpPr>
        <p:spPr bwMode="auto">
          <a:xfrm>
            <a:off x="6621463" y="4144963"/>
            <a:ext cx="2112962" cy="652462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2700" algn="ctr">
            <a:solidFill>
              <a:srgbClr val="70AD47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24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禁止行人通行</a:t>
            </a:r>
          </a:p>
        </p:txBody>
      </p:sp>
      <p:sp>
        <p:nvSpPr>
          <p:cNvPr id="12300" name="圆角矩形 20"/>
          <p:cNvSpPr>
            <a:spLocks noChangeArrowheads="1"/>
          </p:cNvSpPr>
          <p:nvPr/>
        </p:nvSpPr>
        <p:spPr bwMode="auto">
          <a:xfrm>
            <a:off x="6621463" y="2244728"/>
            <a:ext cx="2146300" cy="620713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2700" algn="ctr">
            <a:solidFill>
              <a:srgbClr val="70AD47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24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禁止停车</a:t>
            </a:r>
          </a:p>
        </p:txBody>
      </p:sp>
      <p:sp>
        <p:nvSpPr>
          <p:cNvPr id="12301" name="圆角矩形 21"/>
          <p:cNvSpPr>
            <a:spLocks noChangeArrowheads="1"/>
          </p:cNvSpPr>
          <p:nvPr/>
        </p:nvSpPr>
        <p:spPr bwMode="auto">
          <a:xfrm>
            <a:off x="6621466" y="5084763"/>
            <a:ext cx="2058987" cy="696912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2700" algn="ctr">
            <a:solidFill>
              <a:srgbClr val="70AD47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24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注意信号灯</a:t>
            </a:r>
          </a:p>
        </p:txBody>
      </p:sp>
      <p:sp>
        <p:nvSpPr>
          <p:cNvPr id="12302" name="圆角矩形 22"/>
          <p:cNvSpPr>
            <a:spLocks noChangeArrowheads="1"/>
          </p:cNvSpPr>
          <p:nvPr/>
        </p:nvSpPr>
        <p:spPr bwMode="auto">
          <a:xfrm>
            <a:off x="6621463" y="1284288"/>
            <a:ext cx="2157412" cy="6858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2700" algn="ctr">
            <a:solidFill>
              <a:srgbClr val="70AD47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24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注意危险</a:t>
            </a:r>
          </a:p>
        </p:txBody>
      </p:sp>
      <p:sp>
        <p:nvSpPr>
          <p:cNvPr id="12303" name="圆角矩形 23"/>
          <p:cNvSpPr>
            <a:spLocks noChangeArrowheads="1"/>
          </p:cNvSpPr>
          <p:nvPr/>
        </p:nvSpPr>
        <p:spPr bwMode="auto">
          <a:xfrm>
            <a:off x="6621463" y="3205163"/>
            <a:ext cx="2146300" cy="609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2700" algn="ctr">
            <a:solidFill>
              <a:srgbClr val="70AD47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24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注意儿童</a:t>
            </a:r>
          </a:p>
        </p:txBody>
      </p:sp>
      <p:cxnSp>
        <p:nvCxnSpPr>
          <p:cNvPr id="25" name="直接箭头连接符 24"/>
          <p:cNvCxnSpPr>
            <a:stCxn id="10" idx="6"/>
            <a:endCxn id="12298" idx="1"/>
          </p:cNvCxnSpPr>
          <p:nvPr/>
        </p:nvCxnSpPr>
        <p:spPr>
          <a:xfrm>
            <a:off x="4137025" y="1585916"/>
            <a:ext cx="2408238" cy="4732337"/>
          </a:xfrm>
          <a:prstGeom prst="straightConnector1">
            <a:avLst/>
          </a:prstGeom>
          <a:ln w="60325" cmpd="sng">
            <a:solidFill>
              <a:schemeClr val="accent1">
                <a:shade val="50000"/>
              </a:schemeClr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箭头连接符 26"/>
          <p:cNvCxnSpPr>
            <a:stCxn id="11" idx="6"/>
            <a:endCxn id="12299" idx="1"/>
          </p:cNvCxnSpPr>
          <p:nvPr/>
        </p:nvCxnSpPr>
        <p:spPr>
          <a:xfrm>
            <a:off x="4167191" y="2582866"/>
            <a:ext cx="2454275" cy="1889125"/>
          </a:xfrm>
          <a:prstGeom prst="straightConnector1">
            <a:avLst/>
          </a:prstGeom>
          <a:ln w="60325" cmpd="sng">
            <a:solidFill>
              <a:schemeClr val="accent1">
                <a:shade val="50000"/>
              </a:schemeClr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箭头连接符 27"/>
          <p:cNvCxnSpPr>
            <a:stCxn id="16" idx="6"/>
            <a:endCxn id="12300" idx="1"/>
          </p:cNvCxnSpPr>
          <p:nvPr/>
        </p:nvCxnSpPr>
        <p:spPr>
          <a:xfrm flipV="1">
            <a:off x="4178303" y="2555878"/>
            <a:ext cx="2443163" cy="1025525"/>
          </a:xfrm>
          <a:prstGeom prst="straightConnector1">
            <a:avLst/>
          </a:prstGeom>
          <a:ln w="60325" cmpd="sng">
            <a:solidFill>
              <a:schemeClr val="accent1">
                <a:shade val="50000"/>
              </a:schemeClr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箭头连接符 28"/>
          <p:cNvCxnSpPr/>
          <p:nvPr/>
        </p:nvCxnSpPr>
        <p:spPr>
          <a:xfrm>
            <a:off x="4044950" y="4422775"/>
            <a:ext cx="2566988" cy="939800"/>
          </a:xfrm>
          <a:prstGeom prst="straightConnector1">
            <a:avLst/>
          </a:prstGeom>
          <a:ln w="60325" cmpd="sng">
            <a:solidFill>
              <a:schemeClr val="accent1">
                <a:shade val="50000"/>
              </a:schemeClr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箭头连接符 29"/>
          <p:cNvCxnSpPr>
            <a:stCxn id="14" idx="5"/>
            <a:endCxn id="12302" idx="1"/>
          </p:cNvCxnSpPr>
          <p:nvPr/>
        </p:nvCxnSpPr>
        <p:spPr>
          <a:xfrm flipV="1">
            <a:off x="4032253" y="1627191"/>
            <a:ext cx="2589213" cy="3800475"/>
          </a:xfrm>
          <a:prstGeom prst="straightConnector1">
            <a:avLst/>
          </a:prstGeom>
          <a:ln w="60325" cmpd="sng">
            <a:solidFill>
              <a:schemeClr val="accent1">
                <a:shade val="50000"/>
              </a:schemeClr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箭头连接符 30"/>
          <p:cNvCxnSpPr>
            <a:stCxn id="15" idx="5"/>
            <a:endCxn id="12303" idx="1"/>
          </p:cNvCxnSpPr>
          <p:nvPr/>
        </p:nvCxnSpPr>
        <p:spPr>
          <a:xfrm flipV="1">
            <a:off x="4219575" y="3509963"/>
            <a:ext cx="2401888" cy="2982912"/>
          </a:xfrm>
          <a:prstGeom prst="straightConnector1">
            <a:avLst/>
          </a:prstGeom>
          <a:ln w="60325" cmpd="sng">
            <a:solidFill>
              <a:schemeClr val="accent1">
                <a:shade val="50000"/>
              </a:schemeClr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310" name="图片 3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64628" y="2341566"/>
            <a:ext cx="1266825" cy="3379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主题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gebij0v0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主题2" id="{5F3308F1-599C-4F8C-A9C3-01218B84B420}" vid="{22B57760-BB3D-4F29-A172-794EA4D03D2A}"/>
    </a:ext>
  </a:extLst>
</a:theme>
</file>

<file path=ppt/theme/theme2.xml><?xml version="1.0" encoding="utf-8"?>
<a:theme xmlns:a="http://schemas.openxmlformats.org/drawingml/2006/main" name="2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gebij0v0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283</Words>
  <Application>Microsoft Office PowerPoint</Application>
  <PresentationFormat>宽屏</PresentationFormat>
  <Paragraphs>48</Paragraphs>
  <Slides>12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12</vt:i4>
      </vt:variant>
    </vt:vector>
  </HeadingPairs>
  <TitlesOfParts>
    <vt:vector size="21" baseType="lpstr">
      <vt:lpstr>Meiryo</vt:lpstr>
      <vt:lpstr>宋体</vt:lpstr>
      <vt:lpstr>微软雅黑</vt:lpstr>
      <vt:lpstr>Arial</vt:lpstr>
      <vt:lpstr>Calibri</vt:lpstr>
      <vt:lpstr>Calibri Light</vt:lpstr>
      <vt:lpstr>主题2</vt:lpstr>
      <vt:lpstr>2_Office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15</cp:revision>
  <dcterms:created xsi:type="dcterms:W3CDTF">2016-09-13T02:22:14Z</dcterms:created>
  <dcterms:modified xsi:type="dcterms:W3CDTF">2022-02-26T02:48:33Z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2052-10.1.0.5864</vt:lpwstr>
  </property>
</Properties>
</file>