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18"/>
  </p:notesMasterIdLst>
  <p:sldIdLst>
    <p:sldId id="288" r:id="rId4"/>
    <p:sldId id="294" r:id="rId5"/>
    <p:sldId id="264" r:id="rId6"/>
    <p:sldId id="265" r:id="rId7"/>
    <p:sldId id="267" r:id="rId8"/>
    <p:sldId id="266" r:id="rId9"/>
    <p:sldId id="269" r:id="rId10"/>
    <p:sldId id="270" r:id="rId11"/>
    <p:sldId id="295" r:id="rId12"/>
    <p:sldId id="296" r:id="rId13"/>
    <p:sldId id="277" r:id="rId14"/>
    <p:sldId id="283" r:id="rId15"/>
    <p:sldId id="284" r:id="rId16"/>
    <p:sldId id="297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ED8EE"/>
    <a:srgbClr val="006600"/>
    <a:srgbClr val="FF3300"/>
    <a:srgbClr val="993300"/>
    <a:srgbClr val="9933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2AC93-9120-4BE5-9CCC-9BA6C333F243}" type="datetimeFigureOut">
              <a:rPr lang="zh-CN" altLang="en-US" smtClean="0"/>
              <a:t>2022/2/23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7478E-9FD7-4DB5-953B-393E5730E2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19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7478E-9FD7-4DB5-953B-393E5730E28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772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6354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894D0-1317-43C2-898A-304FF07A9C4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219860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5179C5-7066-4165-853F-CF4D0E712500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914128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91F52-C3E9-4C12-ADE9-BDE1B52559B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538880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55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28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30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4750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06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643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33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1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D9E3F-C375-4F12-A29C-DAB816573B3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919659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996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05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86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2501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97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0224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484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219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57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0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75383-1E6B-462A-9C29-1877203763B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144596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19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069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3507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4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EC363-1C6E-4793-9312-ADFA0BEE7E6A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447470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6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2" y="1535116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81A5-DB94-4291-8A0E-5FEFF50E9DD6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552596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C04A3-28EC-46C5-97FF-6B24455F91B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668842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8321A-16B2-4221-A03E-BCE13ED2351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22644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2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826B2-D5BF-45A4-9F6E-F2BC03F0AA8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85146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3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39AE4-9106-4C0A-A4B3-6C48211237FA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847733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6407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591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0982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524000" y="1571726"/>
            <a:ext cx="9144000" cy="103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zh-CN" altLang="en-US" sz="6000" b="1" dirty="0">
                <a:latin typeface="汉仪大宋简" pitchFamily="49" charset="-122"/>
                <a:ea typeface="汉仪大宋简" pitchFamily="49" charset="-122"/>
              </a:rPr>
              <a:t>拉拉手，交朋友</a:t>
            </a:r>
            <a:endParaRPr lang="en-US" altLang="zh-CN" sz="6000" b="1" dirty="0"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20177" y="563874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048000" y="719140"/>
            <a:ext cx="480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</a:rPr>
              <a:t>活动六 我们一起夸一夸</a:t>
            </a:r>
          </a:p>
        </p:txBody>
      </p:sp>
      <p:sp>
        <p:nvSpPr>
          <p:cNvPr id="12295" name="矩形 6"/>
          <p:cNvSpPr>
            <a:spLocks noChangeArrowheads="1"/>
          </p:cNvSpPr>
          <p:nvPr/>
        </p:nvSpPr>
        <p:spPr bwMode="auto">
          <a:xfrm>
            <a:off x="2743200" y="2362200"/>
            <a:ext cx="7239000" cy="9540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　　</a:t>
            </a:r>
            <a:r>
              <a:rPr lang="zh-CN" altLang="zh-CN" sz="2800" b="1" dirty="0">
                <a:latin typeface="+mn-ea"/>
                <a:ea typeface="+mn-ea"/>
                <a:sym typeface="+mn-ea"/>
              </a:rPr>
              <a:t>哪些同学平时在班级里受到大家的欢迎，我们一起来夸夸他们。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286000" y="2362200"/>
            <a:ext cx="7848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b="1" dirty="0">
                <a:latin typeface="宋体" pitchFamily="2" charset="-122"/>
              </a:rPr>
              <a:t>　　身边的同学忘记带道德与法治的书了，你会怎么做</a:t>
            </a:r>
            <a:r>
              <a:rPr lang="en-US" altLang="zh-CN" sz="2800" b="1" dirty="0">
                <a:latin typeface="宋体" pitchFamily="2" charset="-122"/>
              </a:rPr>
              <a:t>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505200" y="2362203"/>
            <a:ext cx="6705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b="1" dirty="0">
                <a:latin typeface="宋体" pitchFamily="2" charset="-122"/>
              </a:rPr>
              <a:t>同学的铅笔不见了，你会怎么办</a:t>
            </a:r>
            <a:r>
              <a:rPr lang="en-US" altLang="zh-CN" sz="2800" b="1" dirty="0">
                <a:latin typeface="宋体" pitchFamily="2" charset="-122"/>
              </a:rPr>
              <a:t>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362200" y="2209803"/>
            <a:ext cx="777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b="1" dirty="0">
                <a:latin typeface="宋体" pitchFamily="2" charset="-122"/>
              </a:rPr>
              <a:t>　　当同学不小心弄疼你时，你会怎么做</a:t>
            </a:r>
            <a:r>
              <a:rPr lang="en-US" altLang="zh-CN" sz="2800" b="1" dirty="0">
                <a:latin typeface="宋体" pitchFamily="2" charset="-122"/>
              </a:rPr>
              <a:t>?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159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362200" y="1460500"/>
            <a:ext cx="3810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latin typeface="宋体" pitchFamily="2" charset="-122"/>
              </a:rPr>
              <a:t>游戏活动规则：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362200" y="2286000"/>
            <a:ext cx="7239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1</a:t>
            </a:r>
            <a:r>
              <a:rPr lang="zh-CN" altLang="en-US" sz="2800" b="1" dirty="0">
                <a:latin typeface="宋体" pitchFamily="2" charset="-122"/>
              </a:rPr>
              <a:t>）</a:t>
            </a:r>
            <a:r>
              <a:rPr lang="zh-CN" altLang="zh-CN" sz="2800" b="1" dirty="0">
                <a:latin typeface="宋体" pitchFamily="2" charset="-122"/>
              </a:rPr>
              <a:t>由</a:t>
            </a:r>
            <a:r>
              <a:rPr lang="en-US" altLang="zh-CN" sz="2800" b="1" dirty="0">
                <a:latin typeface="宋体" pitchFamily="2" charset="-122"/>
              </a:rPr>
              <a:t>8</a:t>
            </a:r>
            <a:r>
              <a:rPr lang="zh-CN" altLang="zh-CN" sz="2800" b="1" dirty="0">
                <a:latin typeface="宋体" pitchFamily="2" charset="-122"/>
              </a:rPr>
              <a:t>位小朋友达成鱼网，其他的小朋友就装作小鱼穿过网。</a:t>
            </a:r>
            <a:endParaRPr lang="zh-CN" altLang="en-US" sz="2800" b="1" dirty="0">
              <a:latin typeface="宋体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</a:rPr>
              <a:t>（</a:t>
            </a:r>
            <a:r>
              <a:rPr lang="en-US" altLang="zh-CN" sz="2800" b="1" dirty="0">
                <a:latin typeface="宋体" pitchFamily="2" charset="-122"/>
              </a:rPr>
              <a:t>2</a:t>
            </a:r>
            <a:r>
              <a:rPr lang="zh-CN" altLang="en-US" sz="2800" b="1" dirty="0">
                <a:latin typeface="宋体" pitchFamily="2" charset="-122"/>
              </a:rPr>
              <a:t>）</a:t>
            </a:r>
            <a:r>
              <a:rPr lang="zh-CN" altLang="zh-CN" sz="2800" b="1" dirty="0">
                <a:latin typeface="宋体" pitchFamily="2" charset="-122"/>
              </a:rPr>
              <a:t>被网住的小鱼就要进行自我介绍，我从哪里来，家住哪里，喜欢干什么等等。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870447" y="617880"/>
            <a:ext cx="5486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宋体" pitchFamily="2" charset="-122"/>
              </a:rPr>
              <a:t>活动一 “网”到一个新朋友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677306" y="457278"/>
            <a:ext cx="1904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AED8EE"/>
                </a:solidFill>
              </a:rPr>
              <a:t>https://www.ypppt.com/</a:t>
            </a:r>
            <a:endParaRPr lang="zh-CN" altLang="en-US" sz="1200" dirty="0">
              <a:solidFill>
                <a:srgbClr val="AED8E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6" grpId="0"/>
      <p:bldP spid="1536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378528" y="1676446"/>
            <a:ext cx="7620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宋体" pitchFamily="2" charset="-122"/>
              </a:rPr>
              <a:t>活动：请</a:t>
            </a:r>
            <a:r>
              <a:rPr lang="zh-CN" altLang="zh-CN" sz="2800" b="1" dirty="0">
                <a:latin typeface="宋体" pitchFamily="2" charset="-122"/>
              </a:rPr>
              <a:t>根据兴趣卡片分成小组，并在组内交流大家共同的爱好，互相介绍自己的作品或者共同完成一件作品。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438496" y="642940"/>
            <a:ext cx="4572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</a:rPr>
              <a:t>活动二 好友大搜索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2378528" y="3505200"/>
            <a:ext cx="73675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266700" algn="l"/>
              </a:tabLst>
            </a:pPr>
            <a:r>
              <a:rPr lang="zh-CN" altLang="en-US" sz="2800" b="1" dirty="0">
                <a:latin typeface="宋体" pitchFamily="2" charset="-122"/>
              </a:rPr>
              <a:t>说一说自己都认识了哪些新朋友？这些新朋友都有哪些爱好和兴趣？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984375" y="1828842"/>
            <a:ext cx="8305582" cy="220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latin typeface="宋体" pitchFamily="2" charset="-122"/>
              </a:rPr>
              <a:t>想一想：</a:t>
            </a:r>
            <a:endParaRPr lang="en-US" altLang="zh-CN" sz="3200" b="1" dirty="0">
              <a:latin typeface="宋体" pitchFamily="2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latin typeface="宋体" pitchFamily="2" charset="-122"/>
              </a:rPr>
              <a:t>小白兔在害怕什么？你有过这样的经历吗？</a:t>
            </a: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zh-CN" sz="3200" b="1" dirty="0">
                <a:latin typeface="宋体" pitchFamily="2" charset="-122"/>
              </a:rPr>
              <a:t>小花猫对小兔说了什么，她为什么这么做呢？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048000" y="629578"/>
            <a:ext cx="579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</a:rPr>
              <a:t>活动三 </a:t>
            </a:r>
            <a:r>
              <a:rPr lang="zh-CN" altLang="zh-CN" sz="2800" b="1" dirty="0">
                <a:latin typeface="宋体" pitchFamily="2" charset="-122"/>
              </a:rPr>
              <a:t>故事《交朋友》的启示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5124" name="AutoShape 8" descr="http://img2.imgtn.bdimg.com/it/u=1250733872,318705786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AutoShape 10" descr="http://img2.imgtn.bdimg.com/it/u=1250733872,318705786&amp;fm=21&amp;gp=0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14600" y="1995491"/>
            <a:ext cx="74676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5000"/>
              </a:lnSpc>
            </a:pPr>
            <a:r>
              <a:rPr lang="zh-CN" altLang="zh-CN" sz="2800" b="1" dirty="0">
                <a:latin typeface="宋体" pitchFamily="2" charset="-122"/>
              </a:rPr>
              <a:t>仔细阅读教材《交朋友》，想一想大家为什么不理小猴子？</a:t>
            </a:r>
            <a:r>
              <a:rPr lang="zh-CN" altLang="en-US" sz="2800" b="1" dirty="0">
                <a:latin typeface="宋体" pitchFamily="2" charset="-122"/>
              </a:rPr>
              <a:t>　</a:t>
            </a:r>
            <a:endParaRPr lang="en-US" altLang="zh-CN" sz="2800" b="1" dirty="0">
              <a:latin typeface="宋体" pitchFamily="2" charset="-122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819486" y="762073"/>
            <a:ext cx="4800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</a:rPr>
              <a:t>活动三 </a:t>
            </a:r>
            <a:r>
              <a:rPr lang="en-US" altLang="zh-CN" sz="2800" b="1" dirty="0">
                <a:latin typeface="宋体" pitchFamily="2" charset="-122"/>
              </a:rPr>
              <a:t>《</a:t>
            </a:r>
            <a:r>
              <a:rPr lang="zh-CN" altLang="en-US" sz="2800" b="1" dirty="0"/>
              <a:t>交朋友</a:t>
            </a:r>
            <a:r>
              <a:rPr lang="en-US" altLang="zh-CN" sz="2800" b="1" dirty="0">
                <a:latin typeface="宋体" pitchFamily="2" charset="-122"/>
              </a:rPr>
              <a:t>》</a:t>
            </a:r>
            <a:r>
              <a:rPr lang="zh-CN" altLang="en-US" sz="2800" b="1" dirty="0">
                <a:latin typeface="宋体" pitchFamily="2" charset="-122"/>
              </a:rPr>
              <a:t>的启示</a:t>
            </a:r>
          </a:p>
        </p:txBody>
      </p:sp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2514600" y="3200400"/>
            <a:ext cx="7391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zh-CN" altLang="zh-CN" sz="2800" b="1" dirty="0">
                <a:latin typeface="宋体" pitchFamily="2" charset="-122"/>
              </a:rPr>
              <a:t>想一想：小猴子的哪些做法让大家喜欢，哪些做法让大家不喜欢？为什么？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124200" y="2057400"/>
            <a:ext cx="64770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夸一夸：</a:t>
            </a:r>
            <a:endParaRPr lang="en-US" altLang="zh-CN" sz="2800" b="1" dirty="0"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800" b="1" dirty="0">
                <a:latin typeface="宋体" pitchFamily="2" charset="-122"/>
              </a:rPr>
              <a:t>在我们的集体中，你喜欢和谁在一起？夸夸班中受欢迎的同学吧！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060053" y="678726"/>
            <a:ext cx="4800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</a:rPr>
              <a:t>活动四：做个受欢迎的同学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6003925" y="27654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zh-CN" altLang="zh-CN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4827591" y="5334000"/>
            <a:ext cx="1847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000" b="1">
              <a:ea typeface="楷体_GB2312" pitchFamily="49" charset="-122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3048000" y="533479"/>
            <a:ext cx="480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</a:rPr>
              <a:t>活动四 做个受欢迎的同学</a:t>
            </a:r>
          </a:p>
        </p:txBody>
      </p:sp>
      <p:pic>
        <p:nvPicPr>
          <p:cNvPr id="17423" name="Picture 15" descr="ww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828800"/>
            <a:ext cx="4343400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133600" y="1736728"/>
            <a:ext cx="76962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宋体" pitchFamily="2" charset="-122"/>
              </a:rPr>
              <a:t>　　我们大家生活在一个共同的班集体，当同学遇到困难时，只要你真诚地去帮助别人；当你有好东西时，只要愿意与同学分享，你的朋友一定会越来越多。愿我们的班集体充满欢乐，愿同学们都能团结友爱，健康快乐。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953003" y="5943603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 sz="2400" b="1">
              <a:ea typeface="楷体_GB2312" pitchFamily="49" charset="-122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971882" y="609677"/>
            <a:ext cx="480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宋体" pitchFamily="2" charset="-122"/>
              </a:rPr>
              <a:t>活动四 做个受欢迎的同学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047322" y="651170"/>
            <a:ext cx="480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</a:rPr>
              <a:t>活动五 </a:t>
            </a:r>
            <a:r>
              <a:rPr lang="zh-CN" altLang="zh-CN" sz="2800" b="1" dirty="0">
                <a:latin typeface="宋体" pitchFamily="2" charset="-122"/>
              </a:rPr>
              <a:t>好朋友在一起</a:t>
            </a:r>
            <a:endParaRPr lang="zh-CN" altLang="en-US" sz="2800" b="1" dirty="0">
              <a:latin typeface="宋体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048000" y="2133600"/>
            <a:ext cx="6324600" cy="1384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　　</a:t>
            </a:r>
            <a:r>
              <a:rPr lang="zh-CN" altLang="zh-CN" sz="2800" b="1" dirty="0">
                <a:latin typeface="+mn-ea"/>
                <a:ea typeface="+mn-ea"/>
                <a:sym typeface="+mn-ea"/>
              </a:rPr>
              <a:t>讲述自己和好朋友之间一起分享过快乐、分担忧愁的故事。说一说，当时你的感受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……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主题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DB5B11B9-1CB7-44A4-9904-C9C142753B79}" vid="{03D58052-00B0-4962-85EA-9297704083B5}"/>
    </a:ext>
  </a:extLst>
</a:theme>
</file>

<file path=ppt/theme/theme2.xml><?xml version="1.0" encoding="utf-8"?>
<a:theme xmlns:a="http://schemas.openxmlformats.org/drawingml/2006/main" name="1_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352</Words>
  <Application>Microsoft Office PowerPoint</Application>
  <PresentationFormat>宽屏</PresentationFormat>
  <Paragraphs>41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Meiryo</vt:lpstr>
      <vt:lpstr>汉仪大宋简</vt:lpstr>
      <vt:lpstr>楷体_GB2312</vt:lpstr>
      <vt:lpstr>宋体</vt:lpstr>
      <vt:lpstr>微软雅黑</vt:lpstr>
      <vt:lpstr>Arial</vt:lpstr>
      <vt:lpstr>Calibri</vt:lpstr>
      <vt:lpstr>Calibri Light</vt:lpstr>
      <vt:lpstr>主题2</vt:lpstr>
      <vt:lpstr>1_第一PPT模板网-WWW.1PPT.COM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2017-09-11T08:22:11Z</dcterms:created>
  <dcterms:modified xsi:type="dcterms:W3CDTF">2022-02-23T12:25:31Z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