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  <p:sldMasterId id="2147483766" r:id="rId3"/>
    <p:sldMasterId id="2147483778" r:id="rId4"/>
    <p:sldMasterId id="2147483790" r:id="rId5"/>
    <p:sldMasterId id="2147483802" r:id="rId6"/>
  </p:sldMasterIdLst>
  <p:notesMasterIdLst>
    <p:notesMasterId r:id="rId22"/>
  </p:notesMasterIdLst>
  <p:handoutMasterIdLst>
    <p:handoutMasterId r:id="rId23"/>
  </p:handoutMasterIdLst>
  <p:sldIdLst>
    <p:sldId id="256" r:id="rId7"/>
    <p:sldId id="257" r:id="rId8"/>
    <p:sldId id="259" r:id="rId9"/>
    <p:sldId id="263" r:id="rId10"/>
    <p:sldId id="264" r:id="rId11"/>
    <p:sldId id="265" r:id="rId12"/>
    <p:sldId id="266" r:id="rId13"/>
    <p:sldId id="267" r:id="rId14"/>
    <p:sldId id="269" r:id="rId15"/>
    <p:sldId id="278" r:id="rId16"/>
    <p:sldId id="270" r:id="rId17"/>
    <p:sldId id="271" r:id="rId18"/>
    <p:sldId id="272" r:id="rId19"/>
    <p:sldId id="260" r:id="rId20"/>
    <p:sldId id="279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F3"/>
    <a:srgbClr val="00CC00"/>
    <a:srgbClr val="0FB62A"/>
    <a:srgbClr val="ECEA12"/>
    <a:srgbClr val="F9FBF8"/>
    <a:srgbClr val="FF00FF"/>
    <a:srgbClr val="F43308"/>
    <a:srgbClr val="FF0066"/>
    <a:srgbClr val="F9F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Objects="1">
      <p:cViewPr varScale="1">
        <p:scale>
          <a:sx n="108" d="100"/>
          <a:sy n="108" d="100"/>
        </p:scale>
        <p:origin x="678" y="114"/>
      </p:cViewPr>
      <p:guideLst>
        <p:guide orient="horz" pos="2161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0F9B84EA-7D68-4D60-9CB1-D50884785D1C}" type="datetimeFigureOut">
              <a:rPr lang="zh-CN" altLang="en-US"/>
              <a:pPr/>
              <a:t>2022/2/23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D80D6D-D1EF-4BB3-9BB6-B0D246F9BD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212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C16D3C-38B5-47B7-BF7A-1B1EABF7C0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142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16D3C-38B5-47B7-BF7A-1B1EABF7C08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638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28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DA309-01B9-44BA-812E-043E4C3CC7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A1A8F-C357-4B8B-AFC7-B230A60245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97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578BD-AD0C-4A2A-97B3-E986EF2F9D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681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A309-01B9-44BA-812E-043E4C3CC7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49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116F-DC71-49F0-8F29-2804FA63A8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762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A3EF-5E47-472C-B8B0-76354B600D4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39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FB57C-AAF3-4FBD-B9A0-BDE9BBB6991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882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6E6D-7B87-46F1-840E-D4F87B5668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758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2216-E644-401A-A5DB-A3218F8992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753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2A870-22B8-4B1A-85B7-C23D098C5B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804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933DE-DF26-4CA9-A32F-AE68A4CCFF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86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7A116F-DC71-49F0-8F29-2804FA63A8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857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46F4-EC3E-4790-8324-66DD52D0E3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113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1A8F-C357-4B8B-AFC7-B230A60245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652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1FB6-0CC7-4B9E-A888-5E3657E1762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83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1C72B1-4DA8-44ED-AF67-B143314674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0883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ECD0B-7BB8-4112-BB06-C68C69518B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199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60387-A009-48BD-A609-7ABF4CCB2EC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0033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E4DA8-F7CA-4092-977F-0E789AF181F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35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9B845D-03C6-4CBC-9E28-17A115341F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015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E3CF62-3C46-425D-A726-BB9E2F5DD3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285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FCD266-919F-4A3C-9D09-D59AB55963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79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E7A3EF-5E47-472C-B8B0-76354B600D4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2866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01E12-D3F8-4DEA-84F6-18AE9DFD02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605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8C618-B7BA-4CDA-B0EC-615FB7A3B04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6042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44511-C977-491A-BAA4-45C9C942BB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641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7A1FB6-0CC7-4B9E-A888-5E3657E1762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909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1C72B1-4DA8-44ED-AF67-B143314674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8912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ECD0B-7BB8-4112-BB06-C68C69518B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3280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60387-A009-48BD-A609-7ABF4CCB2E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9164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E4DA8-F7CA-4092-977F-0E789AF181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7846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9B845D-03C6-4CBC-9E28-17A115341F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96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E3CF62-3C46-425D-A726-BB9E2F5DD3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80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9FB57C-AAF3-4FBD-B9A0-BDE9BBB699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4243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FCD266-919F-4A3C-9D09-D59AB55963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522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01E12-D3F8-4DEA-84F6-18AE9DFD02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188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8C618-B7BA-4CDA-B0EC-615FB7A3B04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8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44511-C977-491A-BAA4-45C9C942BB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2640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674079-57C6-4CCC-A01E-6546C806FA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370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042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130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832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350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3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06E6D-7B87-46F1-840E-D4F87B5668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5981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486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408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886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036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2521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18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70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771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292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0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D2216-E644-401A-A5DB-A3218F8992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4918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755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7216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798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714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637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8890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5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2A870-22B8-4B1A-85B7-C23D098C5B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18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F933DE-DF26-4CA9-A32F-AE68A4CCFF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67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146F4-EC3E-4790-8324-66DD52D0E3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0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9F8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内页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" y="-19050"/>
            <a:ext cx="12333817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fld id="{893977A7-785C-4B69-821F-5BD2E951118E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7A1FB6-0CC7-4B9E-A888-5E3657E1762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A1FB6-0CC7-4B9E-A888-5E3657E1762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内页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" y="-19050"/>
            <a:ext cx="12333817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15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9F8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内页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" y="-19050"/>
            <a:ext cx="12333817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fld id="{893977A7-785C-4B69-821F-5BD2E951118E}" type="datetime1">
              <a:rPr lang="zh-CN" altLang="en-US" smtClean="0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7A1FB6-0CC7-4B9E-A888-5E3657E1762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2" descr="未标题-3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175"/>
            <a:ext cx="12236451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36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9F8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未标题-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175"/>
            <a:ext cx="12236451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400"/>
            </a:lvl1pPr>
          </a:lstStyle>
          <a:p>
            <a:pPr>
              <a:defRPr/>
            </a:pPr>
            <a:fld id="{8794129D-6F12-4EBC-BE96-5472C7F721D6}" type="datetime1">
              <a:rPr lang="zh-CN" altLang="en-US"/>
              <a:pPr>
                <a:defRPr/>
              </a:pPr>
              <a:t>2022/2/23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327F84-D27B-49EB-AF14-A528A7A993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12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张海山锐线体2.0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0131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4380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3"/>
          <p:cNvSpPr txBox="1">
            <a:spLocks noChangeArrowheads="1"/>
          </p:cNvSpPr>
          <p:nvPr/>
        </p:nvSpPr>
        <p:spPr bwMode="auto">
          <a:xfrm>
            <a:off x="1991549" y="981079"/>
            <a:ext cx="853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义务教育教科书  一年级上册</a:t>
            </a:r>
            <a:r>
              <a:rPr lang="en-US" altLang="zh-CN" sz="32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32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道德与法治</a:t>
            </a:r>
            <a:r>
              <a:rPr lang="en-US" altLang="zh-CN" sz="32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</a:p>
        </p:txBody>
      </p:sp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5224264" y="2204864"/>
            <a:ext cx="5407174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54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拉拉手，交朋友   </a:t>
            </a:r>
          </a:p>
        </p:txBody>
      </p:sp>
      <p:sp>
        <p:nvSpPr>
          <p:cNvPr id="4" name="矩形 3"/>
          <p:cNvSpPr/>
          <p:nvPr/>
        </p:nvSpPr>
        <p:spPr>
          <a:xfrm>
            <a:off x="1487438" y="5884259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2424118" y="404813"/>
            <a:ext cx="337502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兴趣爱好：</a:t>
            </a:r>
          </a:p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338" name="图片 2" descr="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938" y="1381125"/>
            <a:ext cx="340836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3" descr="timg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04813"/>
            <a:ext cx="4114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4" descr="timg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138" y="3786193"/>
            <a:ext cx="4183062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内容占位符 1" descr="a47c6577te1d407d40761&amp;690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230"/>
            <a:ext cx="4211638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图片 2" descr="u=3742175125,915853057&amp;fm=2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688" y="44450"/>
            <a:ext cx="4176712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内容占位符 2" descr="QQ截图20160913094325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80" y="5"/>
            <a:ext cx="8208963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71664" y="4684335"/>
            <a:ext cx="59769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请你猜一猜：</a:t>
            </a:r>
            <a:endParaRPr lang="en-US" altLang="zh-CN" sz="2400" b="1" dirty="0">
              <a:solidFill>
                <a:srgbClr val="FF0066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小猴子为什么交不到朋友？</a:t>
            </a:r>
          </a:p>
          <a:p>
            <a:r>
              <a:rPr lang="en-US" altLang="zh-CN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.故事中山羊老师给小猴说了些什么呢？</a:t>
            </a:r>
          </a:p>
          <a:p>
            <a:r>
              <a:rPr lang="en-US" altLang="zh-CN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b="1" dirty="0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.最后故事的结局怎样？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2019305" y="428630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认识你真好</a:t>
            </a:r>
          </a:p>
        </p:txBody>
      </p:sp>
      <p:pic>
        <p:nvPicPr>
          <p:cNvPr id="17410" name="Picture 3" descr="QQ图片201712031821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9" y="1027198"/>
            <a:ext cx="6911975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AutoShape 4"/>
          <p:cNvSpPr>
            <a:spLocks noChangeArrowheads="1"/>
          </p:cNvSpPr>
          <p:nvPr/>
        </p:nvSpPr>
        <p:spPr bwMode="auto">
          <a:xfrm>
            <a:off x="1587500" y="428630"/>
            <a:ext cx="431800" cy="479425"/>
          </a:xfrm>
          <a:custGeom>
            <a:avLst/>
            <a:gdLst>
              <a:gd name="T0" fmla="*/ 0 w 431800"/>
              <a:gd name="T1" fmla="*/ 183124 h 479425"/>
              <a:gd name="T2" fmla="*/ 164934 w 431800"/>
              <a:gd name="T3" fmla="*/ 183125 h 479425"/>
              <a:gd name="T4" fmla="*/ 215900 w 431800"/>
              <a:gd name="T5" fmla="*/ 0 h 479425"/>
              <a:gd name="T6" fmla="*/ 266866 w 431800"/>
              <a:gd name="T7" fmla="*/ 183125 h 479425"/>
              <a:gd name="T8" fmla="*/ 431800 w 431800"/>
              <a:gd name="T9" fmla="*/ 183124 h 479425"/>
              <a:gd name="T10" fmla="*/ 298365 w 431800"/>
              <a:gd name="T11" fmla="*/ 296299 h 479425"/>
              <a:gd name="T12" fmla="*/ 349334 w 431800"/>
              <a:gd name="T13" fmla="*/ 479423 h 479425"/>
              <a:gd name="T14" fmla="*/ 215900 w 431800"/>
              <a:gd name="T15" fmla="*/ 366246 h 479425"/>
              <a:gd name="T16" fmla="*/ 82466 w 431800"/>
              <a:gd name="T17" fmla="*/ 479423 h 479425"/>
              <a:gd name="T18" fmla="*/ 133435 w 431800"/>
              <a:gd name="T19" fmla="*/ 296299 h 479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800" h="479425">
                <a:moveTo>
                  <a:pt x="0" y="183124"/>
                </a:moveTo>
                <a:lnTo>
                  <a:pt x="164934" y="183125"/>
                </a:lnTo>
                <a:lnTo>
                  <a:pt x="215900" y="0"/>
                </a:lnTo>
                <a:lnTo>
                  <a:pt x="266866" y="183125"/>
                </a:lnTo>
                <a:lnTo>
                  <a:pt x="431800" y="183124"/>
                </a:lnTo>
                <a:lnTo>
                  <a:pt x="298365" y="296299"/>
                </a:lnTo>
                <a:lnTo>
                  <a:pt x="349334" y="479423"/>
                </a:lnTo>
                <a:lnTo>
                  <a:pt x="215900" y="366246"/>
                </a:lnTo>
                <a:lnTo>
                  <a:pt x="82466" y="479423"/>
                </a:lnTo>
                <a:lnTo>
                  <a:pt x="133435" y="296299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6996118" y="1773243"/>
            <a:ext cx="33496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6000" b="1">
                <a:latin typeface="+mn-lt"/>
                <a:ea typeface="+mn-ea"/>
                <a:cs typeface="+mn-ea"/>
                <a:sym typeface="+mn-lt"/>
              </a:rPr>
              <a:t>谢谢观赏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2"/>
          <p:cNvSpPr txBox="1">
            <a:spLocks noChangeArrowheads="1"/>
          </p:cNvSpPr>
          <p:nvPr/>
        </p:nvSpPr>
        <p:spPr bwMode="auto">
          <a:xfrm>
            <a:off x="2568575" y="746130"/>
            <a:ext cx="1873250" cy="530225"/>
          </a:xfrm>
          <a:prstGeom prst="rect">
            <a:avLst/>
          </a:prstGeom>
          <a:noFill/>
          <a:ln w="9525" cap="rnd">
            <a:solidFill>
              <a:srgbClr val="333333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b="1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活动目录</a:t>
            </a:r>
          </a:p>
        </p:txBody>
      </p:sp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3432175" y="1343030"/>
            <a:ext cx="5321300" cy="1311275"/>
            <a:chOff x="0" y="0"/>
            <a:chExt cx="8379" cy="2064"/>
          </a:xfrm>
        </p:grpSpPr>
        <p:sp>
          <p:nvSpPr>
            <p:cNvPr id="6147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1475" cy="2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8000" b="1">
                  <a:solidFill>
                    <a:srgbClr val="B3DB98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6148" name="Rectangle 5"/>
            <p:cNvSpPr>
              <a:spLocks noChangeArrowheads="1"/>
            </p:cNvSpPr>
            <p:nvPr/>
          </p:nvSpPr>
          <p:spPr bwMode="auto">
            <a:xfrm>
              <a:off x="781" y="398"/>
              <a:ext cx="7598" cy="1224"/>
            </a:xfrm>
            <a:prstGeom prst="rect">
              <a:avLst/>
            </a:prstGeom>
            <a:solidFill>
              <a:srgbClr val="B3D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49" name="Group 6"/>
          <p:cNvGrpSpPr>
            <a:grpSpLocks/>
          </p:cNvGrpSpPr>
          <p:nvPr/>
        </p:nvGrpSpPr>
        <p:grpSpPr bwMode="auto">
          <a:xfrm>
            <a:off x="3576638" y="2276480"/>
            <a:ext cx="5314950" cy="1311275"/>
            <a:chOff x="0" y="0"/>
            <a:chExt cx="8372" cy="2064"/>
          </a:xfrm>
        </p:grpSpPr>
        <p:sp>
          <p:nvSpPr>
            <p:cNvPr id="6150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1303" cy="2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8000" b="1">
                  <a:solidFill>
                    <a:srgbClr val="FFCCCC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6151" name="Rectangle 8"/>
            <p:cNvSpPr>
              <a:spLocks noChangeArrowheads="1"/>
            </p:cNvSpPr>
            <p:nvPr/>
          </p:nvSpPr>
          <p:spPr bwMode="auto">
            <a:xfrm>
              <a:off x="774" y="410"/>
              <a:ext cx="7598" cy="1224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52" name="AutoShape 9"/>
            <p:cNvSpPr>
              <a:spLocks noChangeArrowheads="1"/>
            </p:cNvSpPr>
            <p:nvPr/>
          </p:nvSpPr>
          <p:spPr bwMode="auto">
            <a:xfrm flipH="1">
              <a:off x="477" y="1089"/>
              <a:ext cx="341" cy="341"/>
            </a:xfrm>
            <a:prstGeom prst="rtTriangle">
              <a:avLst/>
            </a:pr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53" name="Group 10"/>
          <p:cNvGrpSpPr>
            <a:grpSpLocks/>
          </p:cNvGrpSpPr>
          <p:nvPr/>
        </p:nvGrpSpPr>
        <p:grpSpPr bwMode="auto">
          <a:xfrm>
            <a:off x="3417893" y="3270250"/>
            <a:ext cx="5335587" cy="1323648"/>
            <a:chOff x="0" y="0"/>
            <a:chExt cx="8403" cy="2086"/>
          </a:xfrm>
        </p:grpSpPr>
        <p:sp>
          <p:nvSpPr>
            <p:cNvPr id="6154" name="Text Box 11"/>
            <p:cNvSpPr txBox="1">
              <a:spLocks noChangeArrowheads="1"/>
            </p:cNvSpPr>
            <p:nvPr/>
          </p:nvSpPr>
          <p:spPr bwMode="auto">
            <a:xfrm>
              <a:off x="0" y="0"/>
              <a:ext cx="1222" cy="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8000">
                  <a:solidFill>
                    <a:srgbClr val="009999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6155" name="Rectangle 12"/>
            <p:cNvSpPr>
              <a:spLocks noChangeArrowheads="1"/>
            </p:cNvSpPr>
            <p:nvPr/>
          </p:nvSpPr>
          <p:spPr bwMode="auto">
            <a:xfrm>
              <a:off x="805" y="396"/>
              <a:ext cx="7598" cy="1247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56" name="AutoShape 13"/>
            <p:cNvSpPr>
              <a:spLocks noChangeArrowheads="1"/>
            </p:cNvSpPr>
            <p:nvPr/>
          </p:nvSpPr>
          <p:spPr bwMode="auto">
            <a:xfrm>
              <a:off x="670" y="916"/>
              <a:ext cx="417" cy="120"/>
            </a:xfrm>
            <a:prstGeom prst="flowChartProcess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57" name="AutoShape 14"/>
            <p:cNvSpPr>
              <a:spLocks noChangeArrowheads="1"/>
            </p:cNvSpPr>
            <p:nvPr/>
          </p:nvSpPr>
          <p:spPr bwMode="auto">
            <a:xfrm>
              <a:off x="597" y="1523"/>
              <a:ext cx="417" cy="120"/>
            </a:xfrm>
            <a:prstGeom prst="flowChartProcess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58" name="AutoShape 15"/>
            <p:cNvSpPr>
              <a:spLocks noChangeArrowheads="1"/>
            </p:cNvSpPr>
            <p:nvPr/>
          </p:nvSpPr>
          <p:spPr bwMode="auto">
            <a:xfrm>
              <a:off x="672" y="404"/>
              <a:ext cx="417" cy="120"/>
            </a:xfrm>
            <a:prstGeom prst="flowChartProcess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59" name="Group 16"/>
          <p:cNvGrpSpPr>
            <a:grpSpLocks/>
          </p:cNvGrpSpPr>
          <p:nvPr/>
        </p:nvGrpSpPr>
        <p:grpSpPr bwMode="auto">
          <a:xfrm>
            <a:off x="3417893" y="4149725"/>
            <a:ext cx="5303837" cy="1323648"/>
            <a:chOff x="0" y="0"/>
            <a:chExt cx="8353" cy="2086"/>
          </a:xfrm>
        </p:grpSpPr>
        <p:sp>
          <p:nvSpPr>
            <p:cNvPr id="6160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1238" cy="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8000">
                  <a:solidFill>
                    <a:srgbClr val="CC669D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6161" name="Rectangle 18"/>
            <p:cNvSpPr>
              <a:spLocks noChangeArrowheads="1"/>
            </p:cNvSpPr>
            <p:nvPr/>
          </p:nvSpPr>
          <p:spPr bwMode="auto">
            <a:xfrm>
              <a:off x="755" y="422"/>
              <a:ext cx="7598" cy="1213"/>
            </a:xfrm>
            <a:prstGeom prst="rect">
              <a:avLst/>
            </a:prstGeom>
            <a:solidFill>
              <a:srgbClr val="CC6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162" name="Text Box 19"/>
          <p:cNvSpPr txBox="1">
            <a:spLocks noChangeArrowheads="1"/>
          </p:cNvSpPr>
          <p:nvPr/>
        </p:nvSpPr>
        <p:spPr bwMode="auto">
          <a:xfrm>
            <a:off x="4802193" y="1701805"/>
            <a:ext cx="2014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认识小兔</a:t>
            </a:r>
          </a:p>
        </p:txBody>
      </p:sp>
      <p:sp>
        <p:nvSpPr>
          <p:cNvPr id="6163" name="Text Box 20"/>
          <p:cNvSpPr txBox="1">
            <a:spLocks noChangeArrowheads="1"/>
          </p:cNvSpPr>
          <p:nvPr/>
        </p:nvSpPr>
        <p:spPr bwMode="auto">
          <a:xfrm>
            <a:off x="4513263" y="2654300"/>
            <a:ext cx="30972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“找朋友”游戏</a:t>
            </a:r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4802188" y="3589343"/>
            <a:ext cx="2590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好友大搜索</a:t>
            </a:r>
          </a:p>
        </p:txBody>
      </p:sp>
      <p:sp>
        <p:nvSpPr>
          <p:cNvPr id="6165" name="Text Box 22"/>
          <p:cNvSpPr txBox="1">
            <a:spLocks noChangeArrowheads="1"/>
          </p:cNvSpPr>
          <p:nvPr/>
        </p:nvSpPr>
        <p:spPr bwMode="auto">
          <a:xfrm>
            <a:off x="4802193" y="4581530"/>
            <a:ext cx="3094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“小猴”寻友谊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16730" y="260648"/>
            <a:ext cx="179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8F7F3"/>
                </a:solidFill>
              </a:rPr>
              <a:t>https://www.ypppt.com/</a:t>
            </a:r>
            <a:endParaRPr lang="zh-CN" altLang="en-US" sz="1100" dirty="0">
              <a:solidFill>
                <a:srgbClr val="F8F7F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1" descr="a47c6577te1d407d40761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5" y="476255"/>
            <a:ext cx="51847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24568" y="4294188"/>
            <a:ext cx="3887787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>
                <a:solidFill>
                  <a:srgbClr val="F433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大家好，我叫贝贝！</a:t>
            </a:r>
            <a:endParaRPr lang="zh-CN">
              <a:solidFill>
                <a:srgbClr val="F433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1" descr="a47c6577te1d407d40761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5" y="476255"/>
            <a:ext cx="51847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449888" y="4294193"/>
            <a:ext cx="4824412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我的好伙伴是小喵！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1" descr="a47c6577te1d407d40761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80" y="260355"/>
            <a:ext cx="51847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152900" y="4365625"/>
            <a:ext cx="6192838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我们是跳绳的时候认识的，我们喜欢在一起玩！</a:t>
            </a:r>
          </a:p>
          <a:p>
            <a:pPr>
              <a:defRPr/>
            </a:pPr>
            <a:endParaRPr lang="zh-CN" altLang="en-US" sz="4000" b="1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360743" y="261938"/>
            <a:ext cx="5546725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开火车 介绍</a:t>
            </a:r>
            <a:r>
              <a:rPr lang="en-US" sz="5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5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sz="5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”</a:t>
            </a:r>
            <a:endParaRPr lang="zh-CN" altLang="en-US" sz="5400" dirty="0">
              <a:solidFill>
                <a:srgbClr val="FF00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1922468" y="1557343"/>
            <a:ext cx="755967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游戏规则：</a:t>
            </a:r>
          </a:p>
          <a:p>
            <a:r>
              <a:rPr lang="zh-CN" altLang="en-US" sz="3600" b="1" dirty="0">
                <a:solidFill>
                  <a:schemeClr val="folHlin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我的名字？</a:t>
            </a:r>
          </a:p>
          <a:p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</a:p>
          <a:p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  我喜欢吃什么？</a:t>
            </a:r>
          </a:p>
          <a:p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</a:p>
          <a:p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  我的爱好是什么？</a:t>
            </a:r>
          </a:p>
          <a:p>
            <a:endParaRPr lang="en-US" altLang="zh-CN" sz="3600" b="1" dirty="0">
              <a:solidFill>
                <a:srgbClr val="00CC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3600" b="1" dirty="0">
                <a:solidFill>
                  <a:srgbClr val="00CC00"/>
                </a:solidFill>
                <a:latin typeface="+mn-lt"/>
                <a:ea typeface="+mn-ea"/>
                <a:cs typeface="+mn-ea"/>
                <a:sym typeface="+mn-lt"/>
              </a:rPr>
              <a:t>          我们一起做朋友吧！</a:t>
            </a:r>
          </a:p>
        </p:txBody>
      </p:sp>
      <p:pic>
        <p:nvPicPr>
          <p:cNvPr id="10243" name="Picture 4" descr="tim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8" y="1917700"/>
            <a:ext cx="4027487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3360743" y="836618"/>
            <a:ext cx="6264275" cy="45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36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4400" b="1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年龄？</a:t>
            </a:r>
            <a:endParaRPr lang="en-US" altLang="zh-CN" sz="4400" b="1">
              <a:solidFill>
                <a:srgbClr val="00B0F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4400" b="1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喜欢什么颜色？</a:t>
            </a:r>
            <a:endParaRPr lang="en-US" altLang="zh-CN" sz="4400" b="1">
              <a:solidFill>
                <a:srgbClr val="00B0F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4400" b="1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生日？</a:t>
            </a:r>
          </a:p>
          <a:p>
            <a:r>
              <a:rPr lang="zh-CN" altLang="en-US" sz="4400" b="1">
                <a:solidFill>
                  <a:srgbClr val="FF00FF"/>
                </a:solidFill>
                <a:latin typeface="+mn-lt"/>
                <a:ea typeface="+mn-ea"/>
                <a:cs typeface="+mn-ea"/>
                <a:sym typeface="+mn-lt"/>
              </a:rPr>
              <a:t>家庭地址？</a:t>
            </a:r>
          </a:p>
          <a:p>
            <a:r>
              <a:rPr lang="zh-CN" altLang="en-US" sz="4400" b="1">
                <a:solidFill>
                  <a:srgbClr val="33CC33"/>
                </a:solidFill>
                <a:latin typeface="+mn-lt"/>
                <a:ea typeface="+mn-ea"/>
                <a:cs typeface="+mn-ea"/>
                <a:sym typeface="+mn-lt"/>
              </a:rPr>
              <a:t>爸爸妈妈是干什么的？</a:t>
            </a:r>
          </a:p>
          <a:p>
            <a:r>
              <a:rPr lang="en-US" altLang="zh-CN" sz="3600" b="1">
                <a:latin typeface="+mn-lt"/>
                <a:ea typeface="+mn-ea"/>
                <a:cs typeface="+mn-ea"/>
                <a:sym typeface="+mn-lt"/>
              </a:rPr>
              <a:t>......</a:t>
            </a:r>
            <a:endParaRPr lang="zh-CN" altLang="en-US" sz="36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1" descr="a47c6577te1d407d40761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975" y="44455"/>
            <a:ext cx="21590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4008443" y="569913"/>
            <a:ext cx="4516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游戏</a:t>
            </a:r>
            <a:r>
              <a:rPr lang="zh-CN" altLang="en-US" sz="4000" b="1">
                <a:solidFill>
                  <a:srgbClr val="0FB62A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4000" b="1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“找朋友”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568575" y="2162180"/>
            <a:ext cx="8066088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游戏规则：</a:t>
            </a:r>
          </a:p>
          <a:p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3200" b="1" dirty="0">
                <a:solidFill>
                  <a:srgbClr val="F43308"/>
                </a:solidFill>
                <a:latin typeface="+mn-lt"/>
                <a:ea typeface="+mn-ea"/>
                <a:cs typeface="+mn-ea"/>
                <a:sym typeface="+mn-lt"/>
              </a:rPr>
              <a:t>全班同学分两组站成里外两个圆圈，边走边唱《找朋友》，每次在歌曲结束后两个圆的同学面对面站立， 面对的两个人主动打招呼问好，介绍自己，并说上：“我想和你交朋友。”</a:t>
            </a:r>
            <a:r>
              <a:rPr lang="zh-CN" altLang="en-US" sz="3200" dirty="0">
                <a:solidFill>
                  <a:srgbClr val="F4330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2424118" y="404813"/>
            <a:ext cx="337502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找朋友：</a:t>
            </a:r>
          </a:p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314" name="Picture 3" descr="timg (2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493" y="765175"/>
            <a:ext cx="4257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 descr="timg (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5" y="2133600"/>
            <a:ext cx="33131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uvnrzva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主题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uvnrzva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061ECB69-01BF-43E4-B2FE-5A75779011CD}" vid="{95FDCE5F-4A65-44A0-8864-4022D00ADF55}"/>
    </a:ext>
  </a:extLst>
</a:theme>
</file>

<file path=ppt/theme/theme4.xml><?xml version="1.0" encoding="utf-8"?>
<a:theme xmlns:a="http://schemas.openxmlformats.org/drawingml/2006/main" name="第一PPT模板网-WWW.1PPT.COM 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uvnrzva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Pages>0</Pages>
  <Words>313</Words>
  <Characters>0</Characters>
  <Application>Microsoft Office PowerPoint</Application>
  <DocSecurity>0</DocSecurity>
  <PresentationFormat>宽屏</PresentationFormat>
  <Lines>0</Lines>
  <Paragraphs>54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宋体</vt:lpstr>
      <vt:lpstr>微软雅黑</vt:lpstr>
      <vt:lpstr>张海山锐线体2.0</vt:lpstr>
      <vt:lpstr>Arial</vt:lpstr>
      <vt:lpstr>Calibri</vt:lpstr>
      <vt:lpstr>Calibri Light</vt:lpstr>
      <vt:lpstr>第一PPT模板网-WWW.1PPT.COM</vt:lpstr>
      <vt:lpstr>1_第一PPT模板网-WWW.1PPT.COM</vt:lpstr>
      <vt:lpstr>主题2</vt:lpstr>
      <vt:lpstr>第一PPT模板网-WWW.1PPT.COM 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29</cp:revision>
  <dcterms:created xsi:type="dcterms:W3CDTF">2013-01-25T01:44:32Z</dcterms:created>
  <dcterms:modified xsi:type="dcterms:W3CDTF">2022-02-23T06:20:50Z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