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2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3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  <p:sldMasterId id="2147483917" r:id="rId2"/>
  </p:sldMasterIdLst>
  <p:notesMasterIdLst>
    <p:notesMasterId r:id="rId23"/>
  </p:notesMasterIdLst>
  <p:sldIdLst>
    <p:sldId id="391" r:id="rId3"/>
    <p:sldId id="372" r:id="rId4"/>
    <p:sldId id="373" r:id="rId5"/>
    <p:sldId id="374" r:id="rId6"/>
    <p:sldId id="375" r:id="rId7"/>
    <p:sldId id="376" r:id="rId8"/>
    <p:sldId id="377" r:id="rId9"/>
    <p:sldId id="378" r:id="rId10"/>
    <p:sldId id="379" r:id="rId11"/>
    <p:sldId id="380" r:id="rId12"/>
    <p:sldId id="381" r:id="rId13"/>
    <p:sldId id="382" r:id="rId14"/>
    <p:sldId id="383" r:id="rId15"/>
    <p:sldId id="384" r:id="rId16"/>
    <p:sldId id="385" r:id="rId17"/>
    <p:sldId id="386" r:id="rId18"/>
    <p:sldId id="387" r:id="rId19"/>
    <p:sldId id="388" r:id="rId20"/>
    <p:sldId id="389" r:id="rId21"/>
    <p:sldId id="392" r:id="rId22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4" userDrawn="1">
          <p15:clr>
            <a:srgbClr val="A4A3A4"/>
          </p15:clr>
        </p15:guide>
        <p15:guide id="2" pos="382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7D8"/>
    <a:srgbClr val="FF0000"/>
    <a:srgbClr val="492303"/>
    <a:srgbClr val="CC3300"/>
    <a:srgbClr val="CC99FF"/>
    <a:srgbClr val="3366FF"/>
    <a:srgbClr val="D1F5F7"/>
    <a:srgbClr val="004C78"/>
    <a:srgbClr val="0063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22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804" y="114"/>
      </p:cViewPr>
      <p:guideLst>
        <p:guide orient="horz" pos="104"/>
        <p:guide pos="382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47241A3-25F5-4FEE-83B7-86CD04794DC7}" type="datetimeFigureOut">
              <a:rPr lang="zh-CN" altLang="en-US"/>
              <a:pPr>
                <a:defRPr/>
              </a:pPr>
              <a:t>2022/2/17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5038111-0B19-4559-A29A-1AD33E65D97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95874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038111-0B19-4559-A29A-1AD33E65D973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36737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4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49015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2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8710918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1124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98" t="2747" r="1154" b="5716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4233" y="1917701"/>
            <a:ext cx="3744384" cy="185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12"/>
          <p:cNvSpPr>
            <a:spLocks noChangeArrowheads="1"/>
          </p:cNvSpPr>
          <p:nvPr/>
        </p:nvSpPr>
        <p:spPr bwMode="auto">
          <a:xfrm>
            <a:off x="1" y="3776663"/>
            <a:ext cx="3983567" cy="44450"/>
          </a:xfrm>
          <a:prstGeom prst="rect">
            <a:avLst/>
          </a:prstGeom>
          <a:solidFill>
            <a:srgbClr val="42331C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矩形 13"/>
          <p:cNvSpPr>
            <a:spLocks noChangeArrowheads="1"/>
          </p:cNvSpPr>
          <p:nvPr/>
        </p:nvSpPr>
        <p:spPr bwMode="auto">
          <a:xfrm flipV="1">
            <a:off x="4624917" y="3360739"/>
            <a:ext cx="7567083" cy="46037"/>
          </a:xfrm>
          <a:prstGeom prst="rect">
            <a:avLst/>
          </a:prstGeom>
          <a:solidFill>
            <a:srgbClr val="42331C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609" name="KSO_BT1"/>
          <p:cNvSpPr>
            <a:spLocks noGrp="1" noChangeArrowheads="1"/>
          </p:cNvSpPr>
          <p:nvPr>
            <p:ph type="ctrTitle"/>
          </p:nvPr>
        </p:nvSpPr>
        <p:spPr>
          <a:xfrm>
            <a:off x="4627034" y="2357438"/>
            <a:ext cx="7230533" cy="933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25610" name="KSO_BC1"/>
          <p:cNvSpPr>
            <a:spLocks noGrp="1" noChangeArrowheads="1"/>
          </p:cNvSpPr>
          <p:nvPr>
            <p:ph type="subTitle" idx="1"/>
          </p:nvPr>
        </p:nvSpPr>
        <p:spPr>
          <a:xfrm>
            <a:off x="4654551" y="3529013"/>
            <a:ext cx="7177616" cy="590550"/>
          </a:xfrm>
        </p:spPr>
        <p:txBody>
          <a:bodyPr/>
          <a:lstStyle>
            <a:lvl1pPr marL="0" indent="0" algn="ctr">
              <a:buFont typeface="Wingdings 2" pitchFamily="2" charset="2"/>
              <a:buNone/>
              <a:defRPr sz="2000">
                <a:solidFill>
                  <a:srgbClr val="6C6F72"/>
                </a:solidFill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zh-CN"/>
          </a:p>
        </p:txBody>
      </p:sp>
      <p:sp>
        <p:nvSpPr>
          <p:cNvPr id="8" name="KSO_FD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KSO_FT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KSO_FN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49E4E-AECA-4993-A4CD-DCDFD489B20E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031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B09C6-ED8E-4D17-89AD-B515F9BDAEA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777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51900" y="312738"/>
            <a:ext cx="2762251" cy="547846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58801" y="312738"/>
            <a:ext cx="8089900" cy="547846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A915A-3A6F-4E27-8DBA-D1CBE14C7A1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4923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12793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5400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9420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5840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8692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3408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5825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312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743FE-8255-4632-8833-6AEF20A30F82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5586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9955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9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5851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922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A3265-3F40-4557-AF05-972BBF5E471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82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58801" y="1219200"/>
            <a:ext cx="5425017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87018" y="1219200"/>
            <a:ext cx="5427133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4C6B8-97BF-4E33-9854-00491AF25329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636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66903-BE89-470F-8197-DB979F0CD83D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86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7472C-CBE2-459D-B312-08EBD521B751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641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0DD8E-874F-4C10-A042-F3C8DD185AC6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737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0837D-B467-4C4B-8A2B-AEB4FAA4FE2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123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KSO_FD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KSO_FT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KSO_FN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ADF67-4565-403D-A1C3-88E970A768AC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797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10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98" t="2747" r="1154" b="5716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图片 11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90051" y="5340350"/>
            <a:ext cx="2901949" cy="151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KSO_FD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1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9D9D9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1" name="KSO_FT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1"/>
            <a:ext cx="411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9D9D9D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2" name="KSO_FN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1"/>
            <a:ext cx="27432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9D9D9D"/>
                </a:solidFill>
              </a:defRPr>
            </a:lvl1pPr>
          </a:lstStyle>
          <a:p>
            <a:pPr>
              <a:defRPr/>
            </a:pPr>
            <a:fld id="{695904A7-BDC8-4F7C-882E-A3F78F0CB6C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3319" name="KSO_BT1"/>
          <p:cNvSpPr>
            <a:spLocks noGrp="1" noChangeArrowheads="1"/>
          </p:cNvSpPr>
          <p:nvPr>
            <p:ph type="title"/>
          </p:nvPr>
        </p:nvSpPr>
        <p:spPr bwMode="auto">
          <a:xfrm>
            <a:off x="558801" y="312738"/>
            <a:ext cx="11055351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3320" name="KSO_BC1"/>
          <p:cNvSpPr>
            <a:spLocks noGrp="1" noChangeArrowheads="1"/>
          </p:cNvSpPr>
          <p:nvPr>
            <p:ph type="body" idx="1"/>
          </p:nvPr>
        </p:nvSpPr>
        <p:spPr bwMode="auto">
          <a:xfrm>
            <a:off x="558801" y="1219200"/>
            <a:ext cx="11055351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916" r:id="rId12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微软雅黑" pitchFamily="34" charset="-122"/>
          <a:ea typeface="微软雅黑" pitchFamily="34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微软雅黑" pitchFamily="34" charset="-122"/>
          <a:ea typeface="微软雅黑" pitchFamily="34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微软雅黑" pitchFamily="34" charset="-122"/>
          <a:ea typeface="微软雅黑" pitchFamily="34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微软雅黑" pitchFamily="34" charset="-122"/>
          <a:ea typeface="微软雅黑" pitchFamily="34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微软雅黑" pitchFamily="34" charset="-122"/>
          <a:ea typeface="微软雅黑" pitchFamily="34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微软雅黑" pitchFamily="34" charset="-122"/>
          <a:ea typeface="微软雅黑" pitchFamily="34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微软雅黑" pitchFamily="34" charset="-122"/>
          <a:ea typeface="微软雅黑" pitchFamily="34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微软雅黑" pitchFamily="34" charset="-122"/>
          <a:ea typeface="微软雅黑" pitchFamily="34" charset="-122"/>
        </a:defRPr>
      </a:lvl9pPr>
    </p:titleStyle>
    <p:bodyStyle>
      <a:lvl1pPr marL="357188" indent="-357188" algn="just" rtl="0" eaLnBrk="1" fontAlgn="base" hangingPunct="1">
        <a:lnSpc>
          <a:spcPct val="110000"/>
        </a:lnSpc>
        <a:spcBef>
          <a:spcPts val="6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f"/>
        <a:defRPr sz="2400">
          <a:solidFill>
            <a:schemeClr val="accent1"/>
          </a:solidFill>
          <a:latin typeface="+mn-lt"/>
          <a:ea typeface="+mn-ea"/>
          <a:cs typeface="+mn-cs"/>
        </a:defRPr>
      </a:lvl1pPr>
      <a:lvl2pPr marL="357188" indent="-357188" algn="l" rtl="0" eaLnBrk="1" fontAlgn="base" hangingPunct="1">
        <a:lnSpc>
          <a:spcPct val="120000"/>
        </a:lnSpc>
        <a:spcBef>
          <a:spcPct val="0"/>
        </a:spcBef>
        <a:spcAft>
          <a:spcPts val="600"/>
        </a:spcAft>
        <a:buClr>
          <a:srgbClr val="E3BB6C"/>
        </a:buClr>
        <a:buFont typeface="幼圆" pitchFamily="49" charset="-122"/>
        <a:buChar char=" "/>
        <a:defRPr sz="16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Calibri" pitchFamily="34" charset="0"/>
          <a:ea typeface="+mn-ea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Calibri" pitchFamily="34" charset="0"/>
          <a:ea typeface="+mn-ea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Calibri" pitchFamily="34" charset="0"/>
          <a:ea typeface="+mn-ea"/>
        </a:defRPr>
      </a:lvl5pPr>
      <a:lvl6pPr marL="25146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Calibri" pitchFamily="34" charset="0"/>
          <a:ea typeface="+mn-ea"/>
        </a:defRPr>
      </a:lvl6pPr>
      <a:lvl7pPr marL="2971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Calibri" pitchFamily="34" charset="0"/>
          <a:ea typeface="+mn-ea"/>
        </a:defRPr>
      </a:lvl7pPr>
      <a:lvl8pPr marL="3429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Calibri" pitchFamily="34" charset="0"/>
          <a:ea typeface="+mn-ea"/>
        </a:defRPr>
      </a:lvl8pPr>
      <a:lvl9pPr marL="3886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Calibri" pitchFamily="34" charset="0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2022/2/17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11977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11.jpe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7" Type="http://schemas.openxmlformats.org/officeDocument/2006/relationships/image" Target="../media/image13.jpe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12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7" Type="http://schemas.openxmlformats.org/officeDocument/2006/relationships/image" Target="../media/image16.jpeg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5" Type="http://schemas.openxmlformats.org/officeDocument/2006/relationships/image" Target="../media/image13.jpeg"/><Relationship Id="rId4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5" Type="http://schemas.openxmlformats.org/officeDocument/2006/relationships/image" Target="../media/image17.jpeg"/><Relationship Id="rId4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5" Type="http://schemas.openxmlformats.org/officeDocument/2006/relationships/image" Target="../media/image18.jpeg"/><Relationship Id="rId4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5" Type="http://schemas.openxmlformats.org/officeDocument/2006/relationships/image" Target="../media/image19.jpeg"/><Relationship Id="rId4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5" Type="http://schemas.openxmlformats.org/officeDocument/2006/relationships/image" Target="../media/image20.jpeg"/><Relationship Id="rId4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4.jpeg"/><Relationship Id="rId4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5.jpe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image" Target="../media/image6.jpeg"/><Relationship Id="rId4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image" Target="../media/image7.jpeg"/><Relationship Id="rId4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2.xml"/><Relationship Id="rId7" Type="http://schemas.openxmlformats.org/officeDocument/2006/relationships/image" Target="../media/image9.jpe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2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5" Type="http://schemas.openxmlformats.org/officeDocument/2006/relationships/image" Target="../media/image10.jpeg"/><Relationship Id="rId4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4871864" y="3215630"/>
            <a:ext cx="5652120" cy="933450"/>
          </a:xfrm>
        </p:spPr>
        <p:txBody>
          <a:bodyPr/>
          <a:lstStyle/>
          <a:p>
            <a:pPr eaLnBrk="0" hangingPunct="0">
              <a:lnSpc>
                <a:spcPct val="150000"/>
              </a:lnSpc>
            </a:pPr>
            <a:r>
              <a:rPr lang="zh-CN" altLang="en-US" sz="4400" dirty="0">
                <a:latin typeface="微软雅黑" pitchFamily="34" charset="-122"/>
                <a:ea typeface="微软雅黑" pitchFamily="34" charset="-122"/>
              </a:rPr>
              <a:t>白雪歌送武判官归京</a:t>
            </a:r>
            <a:r>
              <a:rPr lang="en-US" altLang="zh-CN" sz="4400" dirty="0"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altLang="zh-CN" sz="4400" dirty="0">
                <a:latin typeface="微软雅黑" pitchFamily="34" charset="-122"/>
                <a:ea typeface="微软雅黑" pitchFamily="34" charset="-122"/>
              </a:rPr>
            </a:br>
            <a:r>
              <a:rPr lang="en-US" altLang="zh-CN" dirty="0">
                <a:latin typeface="楷体" pitchFamily="49" charset="-122"/>
                <a:ea typeface="楷体" pitchFamily="49" charset="-122"/>
              </a:rPr>
              <a:t>——</a:t>
            </a:r>
            <a:r>
              <a:rPr lang="zh-CN" altLang="en-US" dirty="0">
                <a:latin typeface="楷体" pitchFamily="49" charset="-122"/>
                <a:ea typeface="楷体" pitchFamily="49" charset="-122"/>
              </a:rPr>
              <a:t>岑</a:t>
            </a:r>
            <a:r>
              <a:rPr lang="zh-CN" altLang="en-US" dirty="0" smtClean="0">
                <a:latin typeface="楷体" pitchFamily="49" charset="-122"/>
                <a:ea typeface="楷体" pitchFamily="49" charset="-122"/>
              </a:rPr>
              <a:t>参</a:t>
            </a:r>
            <a:endParaRPr lang="zh-CN" altLang="en-US" sz="44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015880" y="5517232"/>
            <a:ext cx="5383212" cy="590550"/>
          </a:xfrm>
        </p:spPr>
        <p:txBody>
          <a:bodyPr/>
          <a:lstStyle/>
          <a:p>
            <a:pPr lvl="0"/>
            <a:r>
              <a:rPr lang="zh-CN" altLang="en-US" sz="2400" dirty="0">
                <a:latin typeface="+mj-ea"/>
                <a:ea typeface="+mj-ea"/>
              </a:rPr>
              <a:t>优品</a:t>
            </a:r>
            <a:r>
              <a:rPr lang="en-US" altLang="zh-CN" sz="2400" dirty="0">
                <a:latin typeface="+mj-ea"/>
                <a:ea typeface="+mj-ea"/>
              </a:rPr>
              <a:t>PPT</a:t>
            </a:r>
          </a:p>
        </p:txBody>
      </p:sp>
    </p:spTree>
    <p:extLst>
      <p:ext uri="{BB962C8B-B14F-4D97-AF65-F5344CB8AC3E}">
        <p14:creationId xmlns:p14="http://schemas.microsoft.com/office/powerpoint/2010/main" val="42698688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文本框 12"/>
          <p:cNvSpPr txBox="1">
            <a:spLocks noChangeArrowheads="1"/>
          </p:cNvSpPr>
          <p:nvPr/>
        </p:nvSpPr>
        <p:spPr bwMode="auto">
          <a:xfrm>
            <a:off x="2835277" y="446618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赏析咏雪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1952627" y="1312334"/>
            <a:ext cx="1376363" cy="48684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4703763" y="1312334"/>
            <a:ext cx="1376362" cy="48684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36869" name="Rectangle 1"/>
          <p:cNvSpPr>
            <a:spLocks noChangeArrowheads="1"/>
          </p:cNvSpPr>
          <p:nvPr/>
        </p:nvSpPr>
        <p:spPr bwMode="auto">
          <a:xfrm>
            <a:off x="1952627" y="1561128"/>
            <a:ext cx="8569325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333375"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开头两句写什么？那几个字用得好？好在哪儿？突出了边塞怎样的特点？</a:t>
            </a:r>
            <a:endParaRPr lang="zh-CN" altLang="en-US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381250" y="2645714"/>
            <a:ext cx="5214938" cy="21698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b="1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 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风卷草折，八月飞雪。</a:t>
            </a:r>
            <a:r>
              <a:rPr lang="en-US" altLang="zh-CN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 </a:t>
            </a:r>
          </a:p>
          <a:p>
            <a:pPr indent="266700">
              <a:lnSpc>
                <a:spcPct val="150000"/>
              </a:lnSpc>
            </a:pPr>
            <a:r>
              <a:rPr lang="en-US" altLang="zh-CN" b="1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“卷”“折”“飞”三个字用得好。“卷”“折”二字形象的写出了风势的强劲猛烈，“飞”字勾画出漫天雪飘的景象。突出了边塞风狂雪早的特点。</a:t>
            </a:r>
          </a:p>
        </p:txBody>
      </p:sp>
      <p:pic>
        <p:nvPicPr>
          <p:cNvPr id="11269" name="Picture 5" descr="http://p0.so.qhmsg.com/bdr/_240_/t01358a8dafa1dc287f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5425" y="2319867"/>
            <a:ext cx="2147888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文本框 12"/>
          <p:cNvSpPr txBox="1">
            <a:spLocks noChangeArrowheads="1"/>
          </p:cNvSpPr>
          <p:nvPr/>
        </p:nvSpPr>
        <p:spPr bwMode="auto">
          <a:xfrm>
            <a:off x="2835277" y="446619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赏析咏雪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1952627" y="1312334"/>
            <a:ext cx="1376363" cy="48684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4703763" y="1312334"/>
            <a:ext cx="1376362" cy="48684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952627" y="3331633"/>
            <a:ext cx="1357313" cy="1569660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 对雪的描绘，哪一句最精彩？为什么精彩？</a:t>
            </a:r>
          </a:p>
        </p:txBody>
      </p:sp>
      <p:sp>
        <p:nvSpPr>
          <p:cNvPr id="10" name="线形标注 1 9"/>
          <p:cNvSpPr/>
          <p:nvPr/>
        </p:nvSpPr>
        <p:spPr>
          <a:xfrm>
            <a:off x="3879852" y="2192868"/>
            <a:ext cx="5857875" cy="1049867"/>
          </a:xfrm>
          <a:prstGeom prst="borderCallout1">
            <a:avLst>
              <a:gd name="adj1" fmla="val 52606"/>
              <a:gd name="adj2" fmla="val -4356"/>
              <a:gd name="adj3" fmla="val 62223"/>
              <a:gd name="adj4" fmla="val -10490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943101" y="1572167"/>
            <a:ext cx="414728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266700"/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忽如一夜春风来，千树万树梨花开。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024313" y="2236686"/>
            <a:ext cx="57134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sz="16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精妙的用词</a:t>
            </a:r>
            <a:r>
              <a:rPr lang="en-US" altLang="zh-CN" sz="1600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——</a:t>
            </a:r>
            <a:r>
              <a:rPr lang="zh-CN" altLang="en-US" sz="1600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一个“忽”字，不仅表现了边塞气象变化的神奇，而且传达出诗人赏雪时的惊喜心情。</a:t>
            </a:r>
          </a:p>
        </p:txBody>
      </p:sp>
      <p:sp>
        <p:nvSpPr>
          <p:cNvPr id="15" name="线形标注 1 14"/>
          <p:cNvSpPr/>
          <p:nvPr/>
        </p:nvSpPr>
        <p:spPr>
          <a:xfrm>
            <a:off x="3951290" y="3431118"/>
            <a:ext cx="5786437" cy="1714500"/>
          </a:xfrm>
          <a:prstGeom prst="borderCallout1">
            <a:avLst>
              <a:gd name="adj1" fmla="val 57862"/>
              <a:gd name="adj2" fmla="val -4066"/>
              <a:gd name="adj3" fmla="val 58761"/>
              <a:gd name="adj4" fmla="val -13584"/>
            </a:avLst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3879852" y="3653106"/>
            <a:ext cx="5929313" cy="1323439"/>
          </a:xfrm>
          <a:prstGeom prst="rect">
            <a:avLst/>
          </a:prstGeom>
          <a:solidFill>
            <a:srgbClr val="00B0F0"/>
          </a:solidFill>
          <a:ln w="9525">
            <a:solidFill>
              <a:srgbClr val="00B0F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66700"/>
            <a:r>
              <a:rPr lang="zh-CN" altLang="en-US" sz="16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新奇的比喻</a:t>
            </a:r>
            <a:r>
              <a:rPr lang="en-US" altLang="zh-CN" sz="1600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——</a:t>
            </a:r>
            <a:r>
              <a:rPr lang="zh-CN" altLang="en-US" sz="1600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抓住雪的洁白的特点，创设了梨花满树、春意盎然的意境。千树万树，突出了雪的壮观景象。雪花给树木披上银装，一片银白的世界在诗人眼里，仿佛突然刮起强劲的春风，一夜之间催开了千树万树梨花那样美妙，给人的感觉仿佛春天来临。</a:t>
            </a:r>
          </a:p>
        </p:txBody>
      </p:sp>
      <p:sp>
        <p:nvSpPr>
          <p:cNvPr id="16" name="线形标注 1 15"/>
          <p:cNvSpPr/>
          <p:nvPr/>
        </p:nvSpPr>
        <p:spPr>
          <a:xfrm>
            <a:off x="3951290" y="5431367"/>
            <a:ext cx="5857875" cy="1143000"/>
          </a:xfrm>
          <a:prstGeom prst="borderCallout1">
            <a:avLst>
              <a:gd name="adj1" fmla="val 82750"/>
              <a:gd name="adj2" fmla="val -3338"/>
              <a:gd name="adj3" fmla="val 53834"/>
              <a:gd name="adj4" fmla="val -11016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3978275" y="5588427"/>
            <a:ext cx="5759450" cy="830997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/>
            <a:r>
              <a:rPr lang="zh-CN" altLang="en-US" sz="1600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昂扬乐观的精神</a:t>
            </a:r>
            <a:r>
              <a:rPr lang="en-US" altLang="zh-CN" sz="1600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——</a:t>
            </a:r>
            <a:r>
              <a:rPr lang="zh-CN" altLang="en-US" sz="1600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严酷的自然环境中透出了诗人高昂的乐观主义精神，只有热爱生活的人，才能表现出这种化苦为乐、积极向上的乐观情怀，才能写出这样的千古名句。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0" grpId="0" bldLvl="0" animBg="1"/>
      <p:bldP spid="2" grpId="0" bldLvl="0" animBg="1"/>
      <p:bldP spid="15" grpId="0" bldLvl="0" animBg="1"/>
      <p:bldP spid="10243" grpId="0" bldLvl="0" animBg="1"/>
      <p:bldP spid="16" grpId="0" bldLvl="0" animBg="1"/>
      <p:bldP spid="10244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文本框 12"/>
          <p:cNvSpPr txBox="1">
            <a:spLocks noChangeArrowheads="1"/>
          </p:cNvSpPr>
          <p:nvPr/>
        </p:nvSpPr>
        <p:spPr bwMode="auto">
          <a:xfrm>
            <a:off x="2855915" y="452968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赏析咏雪</a:t>
            </a: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 bwMode="auto">
          <a:xfrm>
            <a:off x="1952627" y="1312334"/>
            <a:ext cx="1376363" cy="48684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4703763" y="1312334"/>
            <a:ext cx="1376362" cy="48684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39941" name="矩形 7"/>
          <p:cNvSpPr>
            <a:spLocks noChangeArrowheads="1"/>
          </p:cNvSpPr>
          <p:nvPr/>
        </p:nvSpPr>
        <p:spPr bwMode="auto">
          <a:xfrm>
            <a:off x="2208215" y="1509184"/>
            <a:ext cx="3673475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>
                <a:latin typeface="微软雅黑" pitchFamily="34" charset="-122"/>
                <a:ea typeface="微软雅黑" pitchFamily="34" charset="-122"/>
              </a:rPr>
              <a:t>      “</a:t>
            </a:r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散入珠帘湿罗幕，狐裘不暖锦衾薄。将军角弓不得控，都护铁衣冷难着。</a:t>
            </a:r>
            <a:r>
              <a:rPr lang="en-US" b="1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这四句写什么？</a:t>
            </a:r>
          </a:p>
        </p:txBody>
      </p:sp>
      <p:sp>
        <p:nvSpPr>
          <p:cNvPr id="39942" name="Rectangle 1"/>
          <p:cNvSpPr>
            <a:spLocks noChangeArrowheads="1"/>
          </p:cNvSpPr>
          <p:nvPr/>
        </p:nvSpPr>
        <p:spPr bwMode="auto">
          <a:xfrm>
            <a:off x="6738938" y="1530546"/>
            <a:ext cx="3643312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b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“</a:t>
            </a:r>
            <a:r>
              <a:rPr lang="zh-CN" altLang="en-US" b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瀚海阑干百丈冰，愁云惨淡万里凝。”这两句写什么？运用了什么修辞手法？这两句在全诗中起什么作用？</a:t>
            </a:r>
          </a:p>
        </p:txBody>
      </p:sp>
      <p:sp>
        <p:nvSpPr>
          <p:cNvPr id="10" name="矩形 9"/>
          <p:cNvSpPr/>
          <p:nvPr/>
        </p:nvSpPr>
        <p:spPr>
          <a:xfrm>
            <a:off x="2381251" y="3429000"/>
            <a:ext cx="2723823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写边塞将士的苦寒生活。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453188" y="4102295"/>
            <a:ext cx="3929062" cy="175432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B0F0"/>
            </a:solidFill>
            <a:miter lim="800000"/>
          </a:ln>
          <a:effectLst/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b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 </a:t>
            </a:r>
            <a:r>
              <a:rPr lang="zh-CN" altLang="en-US" b="1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夸张手法，描绘出塞北冰天雪地、阴云重重的景象。</a:t>
            </a:r>
            <a:r>
              <a:rPr lang="en-US" altLang="zh-CN" b="1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</a:t>
            </a:r>
            <a:r>
              <a:rPr lang="zh-CN" altLang="en-US" b="1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</a:t>
            </a:r>
          </a:p>
          <a:p>
            <a:pPr indent="266700" eaLnBrk="0" hangingPunct="0">
              <a:lnSpc>
                <a:spcPct val="150000"/>
              </a:lnSpc>
            </a:pPr>
            <a:r>
              <a:rPr lang="zh-CN" altLang="en-US" b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  这两句诗起到</a:t>
            </a:r>
            <a:r>
              <a:rPr lang="zh-CN" altLang="en-US" b="1">
                <a:solidFill>
                  <a:srgbClr val="0000CC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承上启下</a:t>
            </a:r>
            <a:r>
              <a:rPr lang="zh-CN" altLang="en-US" b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的作用，由咏雪过渡到送别。</a:t>
            </a:r>
          </a:p>
        </p:txBody>
      </p:sp>
      <p:sp>
        <p:nvSpPr>
          <p:cNvPr id="12" name="任意多边形 11"/>
          <p:cNvSpPr/>
          <p:nvPr/>
        </p:nvSpPr>
        <p:spPr>
          <a:xfrm>
            <a:off x="5810252" y="1524001"/>
            <a:ext cx="644525" cy="3905251"/>
          </a:xfrm>
          <a:custGeom>
            <a:avLst/>
            <a:gdLst>
              <a:gd name="connsiteX0" fmla="*/ 123444 w 644652"/>
              <a:gd name="connsiteY0" fmla="*/ 0 h 3346704"/>
              <a:gd name="connsiteX1" fmla="*/ 635508 w 644652"/>
              <a:gd name="connsiteY1" fmla="*/ 1234440 h 3346704"/>
              <a:gd name="connsiteX2" fmla="*/ 68580 w 644652"/>
              <a:gd name="connsiteY2" fmla="*/ 2459736 h 3346704"/>
              <a:gd name="connsiteX3" fmla="*/ 224028 w 644652"/>
              <a:gd name="connsiteY3" fmla="*/ 3346704 h 3346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4652" h="3346704">
                <a:moveTo>
                  <a:pt x="123444" y="0"/>
                </a:moveTo>
                <a:cubicBezTo>
                  <a:pt x="384048" y="412242"/>
                  <a:pt x="644652" y="824484"/>
                  <a:pt x="635508" y="1234440"/>
                </a:cubicBezTo>
                <a:cubicBezTo>
                  <a:pt x="626364" y="1644396"/>
                  <a:pt x="137160" y="2107692"/>
                  <a:pt x="68580" y="2459736"/>
                </a:cubicBezTo>
                <a:cubicBezTo>
                  <a:pt x="0" y="2811780"/>
                  <a:pt x="112014" y="3079242"/>
                  <a:pt x="224028" y="3346704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39946" name="Picture 3" descr="C:\Users\Administrator\Desktop\最拥有图片\图片542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407100">
            <a:off x="5416550" y="5705476"/>
            <a:ext cx="8128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 descr="http://p4.so.qhmsg.com/bdr/_240_/t01941febb11e81c59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3175" y="4262967"/>
            <a:ext cx="2643188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3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文本框 12"/>
          <p:cNvSpPr txBox="1">
            <a:spLocks noChangeArrowheads="1"/>
          </p:cNvSpPr>
          <p:nvPr/>
        </p:nvSpPr>
        <p:spPr bwMode="auto">
          <a:xfrm>
            <a:off x="2835277" y="446619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赏析送别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1952627" y="1312334"/>
            <a:ext cx="1376363" cy="48684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4703763" y="1312334"/>
            <a:ext cx="1376362" cy="48684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41989" name="Rectangle 1"/>
          <p:cNvSpPr>
            <a:spLocks noChangeArrowheads="1"/>
          </p:cNvSpPr>
          <p:nvPr/>
        </p:nvSpPr>
        <p:spPr bwMode="auto">
          <a:xfrm>
            <a:off x="2265365" y="1753427"/>
            <a:ext cx="32146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b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 </a:t>
            </a:r>
            <a:r>
              <a:rPr lang="zh-CN" altLang="en-US" b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诗人写送别写出了对友人怎样的情感？</a:t>
            </a:r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2667002" y="3012559"/>
            <a:ext cx="1571625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indent="266700">
              <a:defRPr/>
            </a:pPr>
            <a:r>
              <a:rPr lang="zh-CN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依依不舍</a:t>
            </a:r>
            <a:r>
              <a:rPr lang="en-US" altLang="zh-CN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zh-CN" b="1" dirty="0">
              <a:solidFill>
                <a:srgbClr val="0000C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41991" name="Rectangle 3"/>
          <p:cNvSpPr>
            <a:spLocks noChangeArrowheads="1"/>
          </p:cNvSpPr>
          <p:nvPr/>
        </p:nvSpPr>
        <p:spPr bwMode="auto">
          <a:xfrm>
            <a:off x="6024565" y="1868786"/>
            <a:ext cx="385762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b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“</a:t>
            </a:r>
            <a:r>
              <a:rPr lang="zh-CN" altLang="en-US" b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中军置酒饮归客，胡琴琵琶与羌笛。”这两句些什么</a:t>
            </a:r>
            <a:r>
              <a:rPr lang="en-US" altLang="zh-CN" b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?</a:t>
            </a:r>
          </a:p>
        </p:txBody>
      </p:sp>
      <p:sp>
        <p:nvSpPr>
          <p:cNvPr id="9" name="矩形 8"/>
          <p:cNvSpPr/>
          <p:nvPr/>
        </p:nvSpPr>
        <p:spPr>
          <a:xfrm>
            <a:off x="6738939" y="3238500"/>
            <a:ext cx="2699778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b="1" dirty="0">
                <a:solidFill>
                  <a:srgbClr val="0000C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写送别宴会上的情景。</a:t>
            </a:r>
          </a:p>
        </p:txBody>
      </p:sp>
      <p:pic>
        <p:nvPicPr>
          <p:cNvPr id="53253" name="Picture 5" descr="http://p5.so.qhimgs1.com/bdr/_240_/t019e0b7687c930455b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2688" y="3617384"/>
            <a:ext cx="250031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任意多边形 10"/>
          <p:cNvSpPr/>
          <p:nvPr/>
        </p:nvSpPr>
        <p:spPr>
          <a:xfrm>
            <a:off x="5537202" y="2283884"/>
            <a:ext cx="727075" cy="3824816"/>
          </a:xfrm>
          <a:custGeom>
            <a:avLst/>
            <a:gdLst>
              <a:gd name="connsiteX0" fmla="*/ 0 w 727969"/>
              <a:gd name="connsiteY0" fmla="*/ 0 h 2867488"/>
              <a:gd name="connsiteX1" fmla="*/ 337351 w 727969"/>
              <a:gd name="connsiteY1" fmla="*/ 692459 h 2867488"/>
              <a:gd name="connsiteX2" fmla="*/ 150920 w 727969"/>
              <a:gd name="connsiteY2" fmla="*/ 2041864 h 2867488"/>
              <a:gd name="connsiteX3" fmla="*/ 727969 w 727969"/>
              <a:gd name="connsiteY3" fmla="*/ 2867488 h 2867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7969" h="2867488">
                <a:moveTo>
                  <a:pt x="0" y="0"/>
                </a:moveTo>
                <a:cubicBezTo>
                  <a:pt x="156099" y="176074"/>
                  <a:pt x="312198" y="352148"/>
                  <a:pt x="337351" y="692459"/>
                </a:cubicBezTo>
                <a:cubicBezTo>
                  <a:pt x="362504" y="1032770"/>
                  <a:pt x="85817" y="1679359"/>
                  <a:pt x="150920" y="2041864"/>
                </a:cubicBezTo>
                <a:cubicBezTo>
                  <a:pt x="216023" y="2404369"/>
                  <a:pt x="471996" y="2635928"/>
                  <a:pt x="727969" y="2867488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1995" name="Picture 3" descr="C:\Users\Administrator\Desktop\最拥有图片\图片542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4500" y="1619252"/>
            <a:ext cx="458788" cy="605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5" name="Picture 7" descr="http://p0.so.qhimgs1.com/bdr/_240_/t015637a5d20a7376ba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38944" y="3880338"/>
            <a:ext cx="3024187" cy="23109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 bldLvl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文本框 12"/>
          <p:cNvSpPr txBox="1">
            <a:spLocks noChangeArrowheads="1"/>
          </p:cNvSpPr>
          <p:nvPr/>
        </p:nvSpPr>
        <p:spPr bwMode="auto">
          <a:xfrm>
            <a:off x="2835277" y="446619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赏析送别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1952627" y="1312334"/>
            <a:ext cx="1376363" cy="48684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4703763" y="1312334"/>
            <a:ext cx="1376362" cy="48684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43013" name="Rectangle 1"/>
          <p:cNvSpPr>
            <a:spLocks noChangeArrowheads="1"/>
          </p:cNvSpPr>
          <p:nvPr/>
        </p:nvSpPr>
        <p:spPr bwMode="auto">
          <a:xfrm>
            <a:off x="1804990" y="1680117"/>
            <a:ext cx="622478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indent="266700"/>
            <a:r>
              <a:rPr lang="en-US" altLang="zh-CN" b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“</a:t>
            </a:r>
            <a:r>
              <a:rPr lang="zh-CN" altLang="en-US" b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纷纷暮雪下辕门，风掣红旗冻不翻。”这两句写什么？</a:t>
            </a:r>
          </a:p>
        </p:txBody>
      </p:sp>
      <p:sp>
        <p:nvSpPr>
          <p:cNvPr id="8" name="云形标注 7"/>
          <p:cNvSpPr/>
          <p:nvPr/>
        </p:nvSpPr>
        <p:spPr>
          <a:xfrm>
            <a:off x="4667250" y="3048002"/>
            <a:ext cx="5429250" cy="1809751"/>
          </a:xfrm>
          <a:prstGeom prst="cloudCallout">
            <a:avLst>
              <a:gd name="adj1" fmla="val -56231"/>
              <a:gd name="adj2" fmla="val -58382"/>
            </a:avLst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310188" y="3619500"/>
            <a:ext cx="45704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写宴会后送别的情景，再次写天气的奇寒。</a:t>
            </a:r>
          </a:p>
        </p:txBody>
      </p:sp>
      <p:pic>
        <p:nvPicPr>
          <p:cNvPr id="43016" name="Picture 3" descr="http://p4.so.qhmsg.com/bdr/_240_/t01941febb11e81c59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6650" y="2438400"/>
            <a:ext cx="20955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文本框 12"/>
          <p:cNvSpPr txBox="1">
            <a:spLocks noChangeArrowheads="1"/>
          </p:cNvSpPr>
          <p:nvPr/>
        </p:nvSpPr>
        <p:spPr bwMode="auto">
          <a:xfrm>
            <a:off x="2835277" y="446619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赏析送别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1952627" y="1312334"/>
            <a:ext cx="1376363" cy="48684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4703763" y="1312334"/>
            <a:ext cx="1376362" cy="48684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44037" name="Rectangle 1"/>
          <p:cNvSpPr>
            <a:spLocks noChangeArrowheads="1"/>
          </p:cNvSpPr>
          <p:nvPr/>
        </p:nvSpPr>
        <p:spPr bwMode="auto">
          <a:xfrm>
            <a:off x="2095500" y="1644419"/>
            <a:ext cx="5715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1600" b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</a:t>
            </a:r>
            <a:r>
              <a:rPr lang="en-US" altLang="zh-CN" b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“</a:t>
            </a:r>
            <a:r>
              <a:rPr lang="zh-CN" altLang="en-US" b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轮台东门送君去，去时雪满天山路。山回路转不见君，雪上空留马行处。”这四句写什么？</a:t>
            </a:r>
          </a:p>
        </p:txBody>
      </p:sp>
      <p:sp>
        <p:nvSpPr>
          <p:cNvPr id="9" name="云形标注 8"/>
          <p:cNvSpPr/>
          <p:nvPr/>
        </p:nvSpPr>
        <p:spPr>
          <a:xfrm>
            <a:off x="5453065" y="3238500"/>
            <a:ext cx="4071937" cy="2286000"/>
          </a:xfrm>
          <a:prstGeom prst="cloudCallout">
            <a:avLst>
              <a:gd name="adj1" fmla="val -69669"/>
              <a:gd name="adj2" fmla="val -51537"/>
            </a:avLst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953125" y="3429001"/>
            <a:ext cx="3214688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</a:rPr>
              <a:t>写分手时的情景。诗人从辕门一直送到轮台东门，表现了诗人对朋友的依依不舍。</a:t>
            </a:r>
          </a:p>
        </p:txBody>
      </p:sp>
      <p:pic>
        <p:nvPicPr>
          <p:cNvPr id="44040" name="Picture 3" descr="http://p4.so.qhmsg.com/bdr/_240_/t01b67c5622bef7ab1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8375" y="3003551"/>
            <a:ext cx="2357438" cy="242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文本框 12"/>
          <p:cNvSpPr txBox="1">
            <a:spLocks noChangeArrowheads="1"/>
          </p:cNvSpPr>
          <p:nvPr/>
        </p:nvSpPr>
        <p:spPr bwMode="auto">
          <a:xfrm>
            <a:off x="2835277" y="446619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赏析送别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1952627" y="1312334"/>
            <a:ext cx="1376363" cy="48684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4703763" y="1312334"/>
            <a:ext cx="1376362" cy="48684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45061" name="Rectangle 1"/>
          <p:cNvSpPr>
            <a:spLocks noChangeArrowheads="1"/>
          </p:cNvSpPr>
          <p:nvPr/>
        </p:nvSpPr>
        <p:spPr bwMode="auto">
          <a:xfrm>
            <a:off x="2165350" y="1578028"/>
            <a:ext cx="74295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sz="2000" b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 “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山回路转不见君，雪上空留马行处。” 诗人巧妙地将依依惜别的深情寄托在对自然景物的动态描写之中，将情与景完全交融在一起了</a:t>
            </a:r>
            <a:r>
              <a:rPr lang="en-US" altLang="zh-CN" sz="2000" b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.</a:t>
            </a:r>
            <a:r>
              <a:rPr lang="zh-CN" altLang="en-US" sz="2000" b="1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你知道具有相同意境的诗句吗？</a:t>
            </a:r>
          </a:p>
        </p:txBody>
      </p:sp>
      <p:sp>
        <p:nvSpPr>
          <p:cNvPr id="8" name="圆角矩形标注 7"/>
          <p:cNvSpPr/>
          <p:nvPr/>
        </p:nvSpPr>
        <p:spPr>
          <a:xfrm>
            <a:off x="5381625" y="3810000"/>
            <a:ext cx="4572000" cy="1905000"/>
          </a:xfrm>
          <a:prstGeom prst="wedgeRoundRectCallout">
            <a:avLst>
              <a:gd name="adj1" fmla="val -52483"/>
              <a:gd name="adj2" fmla="val -60218"/>
              <a:gd name="adj3" fmla="val 16667"/>
            </a:avLst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5595940" y="4119860"/>
            <a:ext cx="407193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zh-CN" altLang="en-US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孤帆远影碧空尽，惟见长江天际流。（李白</a:t>
            </a:r>
            <a:r>
              <a:rPr lang="zh-CN" altLang="zh-CN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《</a:t>
            </a:r>
            <a:r>
              <a:rPr lang="zh-CN" altLang="en-US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黄鹤楼送孟浩然之广陵</a:t>
            </a:r>
            <a:r>
              <a:rPr lang="zh-CN" altLang="zh-CN" b="1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》</a:t>
            </a:r>
          </a:p>
        </p:txBody>
      </p:sp>
      <p:pic>
        <p:nvPicPr>
          <p:cNvPr id="45064" name="Picture 3" descr="C:\Users\Administrator\Desktop\最拥有图片\古代人物\t01ce1abd40dfe5b612_副本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7952" y="3302001"/>
            <a:ext cx="2333625" cy="4006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56322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文本框 12"/>
          <p:cNvSpPr txBox="1">
            <a:spLocks noChangeArrowheads="1"/>
          </p:cNvSpPr>
          <p:nvPr/>
        </p:nvSpPr>
        <p:spPr bwMode="auto">
          <a:xfrm>
            <a:off x="2835277" y="446619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归纳主题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1952627" y="1312334"/>
            <a:ext cx="1376363" cy="48684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4703763" y="1312334"/>
            <a:ext cx="1376362" cy="48684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57346" name="Rectangle 2"/>
          <p:cNvSpPr>
            <a:spLocks noChangeArrowheads="1"/>
          </p:cNvSpPr>
          <p:nvPr/>
        </p:nvSpPr>
        <p:spPr bwMode="auto">
          <a:xfrm>
            <a:off x="2176465" y="2070295"/>
            <a:ext cx="4429125" cy="1754326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</a:pPr>
            <a:r>
              <a:rPr lang="en-US" altLang="zh-CN" b="1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  </a:t>
            </a:r>
            <a:r>
              <a:rPr lang="zh-CN" altLang="zh-CN" b="1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《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白雪歌送武判官归京</a:t>
            </a:r>
            <a:r>
              <a:rPr lang="zh-CN" altLang="zh-CN" b="1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》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全诗以“雪”为线索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生动描绘了唐代西北边塞冰天雪地的奇丽风光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,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  <a:cs typeface="Times New Roman" pitchFamily="18" charset="0"/>
              </a:rPr>
              <a:t>抒发了作者因朋友返京而产生的依依惜别之情。</a:t>
            </a:r>
          </a:p>
        </p:txBody>
      </p:sp>
      <p:pic>
        <p:nvPicPr>
          <p:cNvPr id="57348" name="Picture 4" descr="http://p3.so.qhmsg.com/bdr/_240_/t01398c088db9657ef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6427" y="1778000"/>
            <a:ext cx="2786063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文本框 12"/>
          <p:cNvSpPr txBox="1">
            <a:spLocks noChangeArrowheads="1"/>
          </p:cNvSpPr>
          <p:nvPr/>
        </p:nvSpPr>
        <p:spPr bwMode="auto">
          <a:xfrm>
            <a:off x="2978152" y="256119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课堂检测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1952627" y="1121834"/>
            <a:ext cx="1376363" cy="48684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4703763" y="1121834"/>
            <a:ext cx="1376362" cy="48684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 bwMode="auto">
          <a:xfrm>
            <a:off x="3328990" y="11218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47109" name="矩形 9"/>
          <p:cNvSpPr>
            <a:spLocks noChangeArrowheads="1"/>
          </p:cNvSpPr>
          <p:nvPr/>
        </p:nvSpPr>
        <p:spPr bwMode="auto">
          <a:xfrm>
            <a:off x="2238375" y="1331385"/>
            <a:ext cx="828675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填空。</a:t>
            </a:r>
            <a:endParaRPr lang="en-US" altLang="zh-CN" b="1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岑参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江陵人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唐代著名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_______________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人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与高适齐名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并称为“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_________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”。曾两度出塞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晚年任嘉州刺史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以后罢官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欲归故乡时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客死成都旅舍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史称“岑嘉州”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有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《_______________》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传世。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810126" y="1807633"/>
            <a:ext cx="94609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边塞诗 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8524876" y="1902885"/>
            <a:ext cx="6463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高岑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2809876" y="2950633"/>
            <a:ext cx="11079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岑嘉州集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7113" name="TextBox 14"/>
          <p:cNvSpPr txBox="1">
            <a:spLocks noChangeArrowheads="1"/>
          </p:cNvSpPr>
          <p:nvPr/>
        </p:nvSpPr>
        <p:spPr bwMode="auto">
          <a:xfrm>
            <a:off x="2381251" y="3712633"/>
            <a:ext cx="2404826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解释加点字。</a:t>
            </a:r>
            <a:endParaRPr lang="en-US" altLang="zh-CN" b="1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）将军角弓不得控</a:t>
            </a:r>
            <a:endParaRPr lang="en-US" altLang="zh-CN" b="1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）瀚海阑干百丈冰</a:t>
            </a:r>
          </a:p>
        </p:txBody>
      </p:sp>
      <p:sp>
        <p:nvSpPr>
          <p:cNvPr id="17" name="椭圆 16"/>
          <p:cNvSpPr/>
          <p:nvPr/>
        </p:nvSpPr>
        <p:spPr>
          <a:xfrm>
            <a:off x="4524375" y="4855634"/>
            <a:ext cx="71438" cy="9525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8" name="椭圆 17"/>
          <p:cNvSpPr/>
          <p:nvPr/>
        </p:nvSpPr>
        <p:spPr>
          <a:xfrm>
            <a:off x="3167065" y="5331886"/>
            <a:ext cx="71437" cy="9524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9" name="椭圆 18"/>
          <p:cNvSpPr/>
          <p:nvPr/>
        </p:nvSpPr>
        <p:spPr>
          <a:xfrm>
            <a:off x="3381375" y="5331886"/>
            <a:ext cx="71438" cy="9524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855972" y="4408555"/>
            <a:ext cx="180049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控：拉开。</a:t>
            </a:r>
            <a:endParaRPr lang="en-US" altLang="zh-CN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瀚海：指沙漠。</a:t>
            </a:r>
          </a:p>
        </p:txBody>
      </p:sp>
      <p:pic>
        <p:nvPicPr>
          <p:cNvPr id="47118" name="Picture 1" descr="C:\Users\Administrator\Desktop\最拥有图片\古代人物\u=380108521,2051309819&amp;fm=21&amp;gp=0_副本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6081" y="3810001"/>
            <a:ext cx="2441575" cy="4337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图片 1" descr="e553cbf40faa8515b0c4dc469301b22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2401" y="1989668"/>
            <a:ext cx="4824413" cy="3471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0" name="文本框 12"/>
          <p:cNvSpPr txBox="1">
            <a:spLocks noChangeArrowheads="1"/>
          </p:cNvSpPr>
          <p:nvPr/>
        </p:nvSpPr>
        <p:spPr bwMode="auto">
          <a:xfrm>
            <a:off x="2906715" y="446619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课后作业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1952627" y="1312334"/>
            <a:ext cx="1376363" cy="48684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4703763" y="1312334"/>
            <a:ext cx="1376362" cy="48684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5735638" y="2843938"/>
            <a:ext cx="381635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266700" eaLnBrk="0" hangingPunct="0">
              <a:lnSpc>
                <a:spcPct val="150000"/>
              </a:lnSpc>
            </a:pPr>
            <a:r>
              <a:rPr lang="en-US" altLang="zh-CN" sz="2400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1.</a:t>
            </a:r>
            <a:r>
              <a:rPr lang="zh-CN" altLang="en-US" sz="2400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完成同步练习。</a:t>
            </a:r>
          </a:p>
          <a:p>
            <a:pPr indent="266700" eaLnBrk="0" hangingPunct="0">
              <a:lnSpc>
                <a:spcPct val="150000"/>
              </a:lnSpc>
            </a:pPr>
            <a:r>
              <a:rPr lang="en-US" altLang="zh-CN" sz="2400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2.</a:t>
            </a:r>
            <a:r>
              <a:rPr lang="zh-CN" altLang="en-US" sz="2400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背诵这首词。</a:t>
            </a:r>
            <a:endParaRPr lang="zh-CN" altLang="zh-CN" sz="2400" b="1" dirty="0">
              <a:solidFill>
                <a:srgbClr val="FFFF00"/>
              </a:solidFill>
              <a:latin typeface="微软雅黑" pitchFamily="34" charset="-122"/>
              <a:ea typeface="微软雅黑" pitchFamily="34" charset="-122"/>
            </a:endParaRPr>
          </a:p>
          <a:p>
            <a:pPr indent="266700" eaLnBrk="0" hangingPunct="0">
              <a:lnSpc>
                <a:spcPct val="150000"/>
              </a:lnSpc>
            </a:pPr>
            <a:r>
              <a:rPr lang="zh-CN" altLang="en-US" sz="2400" b="1" dirty="0">
                <a:solidFill>
                  <a:srgbClr val="FFFF00"/>
                </a:solidFill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</a:p>
        </p:txBody>
      </p:sp>
      <p:pic>
        <p:nvPicPr>
          <p:cNvPr id="48135" name="图片 5" descr="07b2ca806fc15761d1134f8e43e3084f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3965" y="2132856"/>
            <a:ext cx="2662237" cy="3328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文本框 2"/>
          <p:cNvSpPr txBox="1">
            <a:spLocks noChangeArrowheads="1"/>
          </p:cNvSpPr>
          <p:nvPr/>
        </p:nvSpPr>
        <p:spPr bwMode="auto">
          <a:xfrm>
            <a:off x="2997202" y="260352"/>
            <a:ext cx="21383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情景导入</a:t>
            </a:r>
          </a:p>
        </p:txBody>
      </p:sp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1952627" y="1217085"/>
            <a:ext cx="1376363" cy="4868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 bwMode="auto">
          <a:xfrm>
            <a:off x="3328990" y="1217085"/>
            <a:ext cx="1374775" cy="4868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 bwMode="auto">
          <a:xfrm>
            <a:off x="4703763" y="1217085"/>
            <a:ext cx="1376362" cy="4868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095877" y="2000252"/>
            <a:ext cx="5040313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      唐代天宝年间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李唐王朝与西北少数民族边境战事不断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许多文人也纷纷投入军人幕府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寻求个人发展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并体验到边塞紧张激烈的军旅生活和新奇独特的自然风光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形成了盛唐边塞诗派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岑参就是盛唐边塞诗人的杰出代表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他的这首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白雪歌送武判官归京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也成为边塞诗的名篇佳作。</a:t>
            </a:r>
          </a:p>
        </p:txBody>
      </p:sp>
      <p:pic>
        <p:nvPicPr>
          <p:cNvPr id="22530" name="Picture 2" descr="http://p3.so.qhimgs1.com/bdr/_240_/t01fa42db5b335a7d8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4063" y="2000253"/>
            <a:ext cx="2857500" cy="27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1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" grpId="2"/>
      <p:bldP spid="3" grpId="3"/>
      <p:bldP spid="3" grpId="4"/>
      <p:bldP spid="3" grpId="5"/>
      <p:bldP spid="3" grpId="6"/>
      <p:bldP spid="3" grpId="7"/>
      <p:bldP spid="3" grpId="8"/>
      <p:bldP spid="3" grpId="9"/>
      <p:bldP spid="3" grpId="10"/>
      <p:bldP spid="3" grpId="11"/>
      <p:bldP spid="3" grpId="12"/>
      <p:bldP spid="3" grpId="13"/>
      <p:bldP spid="3" grpId="14"/>
      <p:bldP spid="3" grpId="15"/>
      <p:bldP spid="3" grpId="16"/>
      <p:bldP spid="3" grpId="17"/>
      <p:bldP spid="3" grpId="18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250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2279650" y="2060849"/>
            <a:ext cx="58166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1.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感悟诗歌语言美、意境美，领悟作者的思想感情。</a:t>
            </a:r>
            <a:r>
              <a:rPr lang="en-US" sz="2000" b="1" dirty="0"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sz="2000" b="1" dirty="0">
                <a:latin typeface="微软雅黑" pitchFamily="34" charset="-122"/>
                <a:ea typeface="微软雅黑" pitchFamily="34" charset="-122"/>
              </a:rPr>
            </a:b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通过反复朗读，理解诗歌的内容；通过研读品析，    体会诗人情感，激发个体感悟。</a:t>
            </a:r>
            <a:r>
              <a:rPr lang="en-US" sz="2000" b="1" dirty="0">
                <a:latin typeface="微软雅黑" pitchFamily="34" charset="-122"/>
                <a:ea typeface="微软雅黑" pitchFamily="34" charset="-122"/>
              </a:rPr>
              <a:t/>
            </a:r>
            <a:br>
              <a:rPr lang="en-US" sz="2000" b="1" dirty="0">
                <a:latin typeface="微软雅黑" pitchFamily="34" charset="-122"/>
                <a:ea typeface="微软雅黑" pitchFamily="34" charset="-122"/>
              </a:rPr>
            </a:br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发挥想象，培养学生的审美体验和审美情趣。</a:t>
            </a:r>
          </a:p>
        </p:txBody>
      </p:sp>
      <p:sp>
        <p:nvSpPr>
          <p:cNvPr id="5" name="矩形 4"/>
          <p:cNvSpPr/>
          <p:nvPr>
            <p:custDataLst>
              <p:tags r:id="rId1"/>
            </p:custDataLst>
          </p:nvPr>
        </p:nvSpPr>
        <p:spPr bwMode="auto">
          <a:xfrm>
            <a:off x="1952627" y="1217085"/>
            <a:ext cx="1376363" cy="4868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 bwMode="auto">
          <a:xfrm>
            <a:off x="3328990" y="1217085"/>
            <a:ext cx="1374775" cy="4868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 bwMode="auto">
          <a:xfrm>
            <a:off x="4703763" y="1217085"/>
            <a:ext cx="1376362" cy="4868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29701" name="文本框 9"/>
          <p:cNvSpPr txBox="1">
            <a:spLocks noChangeArrowheads="1"/>
          </p:cNvSpPr>
          <p:nvPr/>
        </p:nvSpPr>
        <p:spPr bwMode="auto">
          <a:xfrm>
            <a:off x="2978152" y="351368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学习目标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1992315" y="1604435"/>
            <a:ext cx="6675437" cy="38417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8096250" y="764704"/>
            <a:ext cx="2032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EAE7D8"/>
                </a:solidFill>
              </a:rPr>
              <a:t>https://www.ypppt.com/</a:t>
            </a:r>
            <a:endParaRPr lang="zh-CN" altLang="en-US" sz="1200" dirty="0">
              <a:solidFill>
                <a:srgbClr val="EAE7D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文本框 1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 rot="5400000">
            <a:off x="2973125" y="2998525"/>
            <a:ext cx="1557867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0" hangingPunct="0"/>
            <a:endParaRPr lang="zh-CN" altLang="en-US" sz="8800">
              <a:solidFill>
                <a:srgbClr val="D2DBE6"/>
              </a:solidFill>
              <a:latin typeface="Baskerville Old Face" pitchFamily="18" charset="0"/>
              <a:ea typeface="华文新魏" pitchFamily="2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318000" y="1507068"/>
            <a:ext cx="564673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        岑参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约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715-770),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江陵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今湖北省江陵县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人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唐代著名边塞诗人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与高适齐名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并称为“高岑”。曾两度出塞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晚年任嘉州刺史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以后罢官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欲归故乡时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客死成都旅舍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史称“岑嘉州”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有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岑嘉州集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传世。岑参的诗想象丰富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意境新奇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气势磅礴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风格奇峭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词采瑰丽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并充满乐观进取的精神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具有浪漫主义特色。</a:t>
            </a:r>
          </a:p>
        </p:txBody>
      </p:sp>
      <p:sp>
        <p:nvSpPr>
          <p:cNvPr id="30723" name="文本框 12"/>
          <p:cNvSpPr txBox="1">
            <a:spLocks noChangeArrowheads="1"/>
          </p:cNvSpPr>
          <p:nvPr/>
        </p:nvSpPr>
        <p:spPr bwMode="auto">
          <a:xfrm>
            <a:off x="2978152" y="351368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走近作者</a:t>
            </a: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1952627" y="1217085"/>
            <a:ext cx="1376363" cy="4868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 bwMode="auto">
          <a:xfrm>
            <a:off x="3328990" y="1217085"/>
            <a:ext cx="1374775" cy="4868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 bwMode="auto">
          <a:xfrm>
            <a:off x="4703763" y="1217085"/>
            <a:ext cx="1376362" cy="4868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pic>
        <p:nvPicPr>
          <p:cNvPr id="20482" name="Picture 2" descr="http://p4.so.qhmsg.com/bdr/_240_/t017ece913ea1e244c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9638" y="1706033"/>
            <a:ext cx="1928812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文本框 1"/>
          <p:cNvSpPr txBox="1">
            <a:spLocks noChangeArrowheads="1"/>
          </p:cNvSpPr>
          <p:nvPr/>
        </p:nvSpPr>
        <p:spPr bwMode="auto">
          <a:xfrm>
            <a:off x="2166938" y="1428752"/>
            <a:ext cx="7929562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       唐代天宝年间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李唐王朝与西北少数民族边境战事不断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许多文人也纷纷投入军人幕府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寻求个人发展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并体验到边塞紧张激烈的军旅生活和新奇独特的自然风光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形成了盛唐边塞诗派。岑参就是盛唐边塞诗人的杰出代表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他怀着建功立业的志向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两度出塞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度过了六年艰苦的军旅生涯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对鞍马风尘的征战生活与冰天雪地的塞外风光有长期的观察与体会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这首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白雪歌送武判官归京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》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就是他第二次出塞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充任安西北庭节度判官</a:t>
            </a: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在轮台幕府中送友人回京时所作。</a:t>
            </a:r>
            <a:endParaRPr lang="zh-CN" altLang="zh-CN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746" name="文本框 12"/>
          <p:cNvSpPr txBox="1">
            <a:spLocks noChangeArrowheads="1"/>
          </p:cNvSpPr>
          <p:nvPr/>
        </p:nvSpPr>
        <p:spPr bwMode="auto">
          <a:xfrm>
            <a:off x="2978152" y="351368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创作背景</a:t>
            </a: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 bwMode="auto">
          <a:xfrm>
            <a:off x="1952627" y="1217085"/>
            <a:ext cx="1376363" cy="4868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 bwMode="auto">
          <a:xfrm>
            <a:off x="3328990" y="1217085"/>
            <a:ext cx="1374775" cy="4868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8" name="矩形 7"/>
          <p:cNvSpPr/>
          <p:nvPr>
            <p:custDataLst>
              <p:tags r:id="rId3"/>
            </p:custDataLst>
          </p:nvPr>
        </p:nvSpPr>
        <p:spPr bwMode="auto">
          <a:xfrm>
            <a:off x="4703763" y="1217085"/>
            <a:ext cx="1376362" cy="4868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文本框 1"/>
          <p:cNvSpPr txBox="1">
            <a:spLocks noChangeArrowheads="1"/>
          </p:cNvSpPr>
          <p:nvPr/>
        </p:nvSpPr>
        <p:spPr bwMode="auto">
          <a:xfrm>
            <a:off x="4760913" y="1843617"/>
            <a:ext cx="511175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      《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白雪歌送武判官归京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》: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“白雪歌”即“白雪之歌”。“送武判官归京”即送姓武的判官回都城长安。题目点明本诗为雪中送别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既是咏雪诗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又是送别诗。</a:t>
            </a:r>
            <a:endParaRPr lang="zh-CN" altLang="zh-CN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770" name="文本框 12"/>
          <p:cNvSpPr txBox="1">
            <a:spLocks noChangeArrowheads="1"/>
          </p:cNvSpPr>
          <p:nvPr/>
        </p:nvSpPr>
        <p:spPr bwMode="auto">
          <a:xfrm>
            <a:off x="2978152" y="351368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文题解读</a:t>
            </a: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 bwMode="auto">
          <a:xfrm>
            <a:off x="1952627" y="1217085"/>
            <a:ext cx="1376363" cy="4868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 bwMode="auto">
          <a:xfrm>
            <a:off x="3328990" y="1217085"/>
            <a:ext cx="1374775" cy="4868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8" name="矩形 7"/>
          <p:cNvSpPr/>
          <p:nvPr>
            <p:custDataLst>
              <p:tags r:id="rId3"/>
            </p:custDataLst>
          </p:nvPr>
        </p:nvSpPr>
        <p:spPr bwMode="auto">
          <a:xfrm>
            <a:off x="4703763" y="1217085"/>
            <a:ext cx="1376362" cy="4868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pic>
        <p:nvPicPr>
          <p:cNvPr id="18434" name="Picture 2" descr="http://p3.so.qhimgs1.com/bdr/_240_/t01366bbc61adad5dc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4413" y="1672167"/>
            <a:ext cx="2303462" cy="267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对角圆角矩形 26"/>
          <p:cNvSpPr/>
          <p:nvPr/>
        </p:nvSpPr>
        <p:spPr>
          <a:xfrm>
            <a:off x="1992313" y="1629833"/>
            <a:ext cx="7848600" cy="3718984"/>
          </a:xfrm>
          <a:prstGeom prst="round2Diag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3794" name="AutoShape 3" descr="data:image/jpeg;base64,/9j/4AAQSkZJRgABAQAAAQABAAD/2wBDAAgGBgcGBQgHBwcJCQgKDBQNDAsLDBkSEw8UHRofHh0aHBwgJC4nICIsIxwcKDcpLDAxNDQ0Hyc5PTgyPC4zNDL/2wBDAQkJCQwLDBgNDRgyIRwhMjIyMjIyMjIyMjIyMjIyMjIyMjIyMjIyMjIyMjIyMjIyMjIyMjIyMjIyMjIyMjIyMjL/wAARCADcATgDASIAAhEBAxEB/8QAHAAAAgMBAQEBAAAAAAAAAAAAAgMBBAUABgcI/8QARBAAAgEDAwIDBgMFBgQEBwAAAQIDAAQREiExBUETUWEGFCJxgZEjMqFCUrHB0QcVM2Lh8CRzk/FTcpKyFiU0RIOio//EABkBAQEBAQEBAAAAAAAAAAAAAAABAgMEBf/EACIRAQEBAQACAgMBAQEBAAAAAAABEQISITFBAxNRYXEEFP/aAAwDAQACEQMRAD8A+OxxtLKkS8uwUZ8ztX6C6Nae49JtLXGBDGqc5zgc18g6PZiTq6QskcgiieRQR+c4wB88navolh1nqlq0XTJbATXUWhHZW2AI2JNfQ/8ANnHuvj/m68vT1gHrRihTJUErg43HlTVr6GOCRRIuFxXAcUxRStJFEK4DbiiUVi1qJApg3FQo9KIA5rNquAogCKkDaiArFrUiAPXmiqakCs1UYqe1TjepwcU1UAVGKMDNd9KgHBqcVIriPSmgceVdiix6V2KAcVFHUGgHGBWTfez3Sb2WSe5tiZG3ZxIwP2zj9Ku3109pCZVt2lVcFtLAbZ/jisqD2ngeItKjeKGbMa7EDkenpUuM2xln2VtIkWZeoShG+ILCqnKDOcZBJI2P0rLj9mYpes/j3kvu6Rgy3CsmlsnKgHTjJBJq9b9ZuJuqyrZRyO+kARRYb4yRqOeFzihEMV3a38xBs7pHaSSLxCQQ2CMLnBHY+oNYuVn19PPQx3VnLIDO8jKzadQXTgcNkDbtzV7pcPVr24vGsdBmYFJLmQDwh5AY/N9KR00x3HWoozIjXCMrASEiORgfy77YxXs+odQPTigisiZJwiQRIy5LZ/KR255+dSSVJ/r5+lld9Pnnivoo/FJ/wo3LM5xnypEX943EzoILYK2kJqkZGUHG24xsME5r0fVpL+S6RGvI57lwYxDbqGCajjGs9+N9vnQdT6RKLm3HVJTc3lxsMSFEjxyzfvY8uOal5/gxJppra38P3EJIqBUIlDCRjk5O+22TwNqpS3Fpb3ORaXkTxkGYrEzrI5G7ZxsM4xitO4srS7u3jSe4jsotWJUPxMccAn/fxVgw2t11jqsthZdQuh0+If8AEyFgxT/KrHGSazdXmSrn/wAUdOSWbxJ3R2yCrRlcd6pO937QgsZYre0LBdCkNK4Pp+yPnvXorD2W6THBIVQuFYKPhDPIe+S1WeoezfSzCGWfw7oKPDeM4KE91xjP1rXh1Z7JeZfTGuJLTpttFA2UjTCRJyxx2A5NZkEF17QmWWa2kSwRzojUbyMDvk9gPSrfUOnW9vcJa2lxJNcTJ+PdOTqSPO/y32Hzq5bDwUWGD8iqAiqc6cfwrNns2Sb9oTTE4A0YlACnJOcD+grqTPPKJXkWOBicEl2ICDzONsk9q6s2s4f/AGddFMySdYuQdRzHCCNx5mvUw9Fn6b1M39pNJcGQYnjkbBI7EVrWdslpbrDGAEXOMDzOatADbNfQ4/FJzIz1duiTcZwRntTAPXFCo+1GBmuxBDkUeKgUY8qxa0kCjANQvOO9MAzWK1I4CjAqBzRgVi1rHAUQG/NcBtUj5VlU42qcV3zqaiox50Xyrq4elQdz9K6pPG9TUVGBU/xqAanvQQa7vmp7V3eggjzqPTek3l2llbNPJjQmNe+MDPP+leff2viV5IY4JJJFR3DjGllB/NjnHnTUtkbt4ly8eLVkDf5iR+u/6ivLXvsrLcKWvLtIrfBeVY1yqH/KMbnG/avXxSCWMMoO+1ULLqQvLySFHT8HIbAPxnPK+g7+tKzZK8zBETDHBD0y1uCimURxOQ4Ud243bY4zkcVlTdP6lc3DRsqG5hyChUgoGYEam4zkggeZ8s163qPSLOOb3xXktWLEGS2VVIzzqzyM+lePvOoTrGYrRXmRXMcZHwgnJO57nvUuM30fZWVk0V5Ffzi1WE4ktnjBlA8wx27H4h5c1RitL7qEtwekxtPZrvpuWJYA/lAIwd/XtvSGUR2fvly0cbQZbRkFWGRkDPLEZO+wIFes6P1T2fsrKMdOvXdGHxITksTy7D97FZ9fFJGTH03rFkslgq2aJoUyLA7MGJJOCWAy222KqdRgv7rpYuerdSSGEoHiIJJcYz377n0+daPV/aqeeWWz6LZtNcLiZ5H2EIxpDMew7eZrzlx0+1mstfUrq5vbzSzGAAC2XA7AfEccjOKWz6MjKtYJuqW6xrdTJaa9KsEVHmjHdR2A4zXrLVIbayt7Czt/DEagBAoKk98nkkg5yfrVJ76KMCM2k8wZQpeMAB/LJbGMUoX01kGkexuAu7a2KgAeerV375+lTnOUt31GhcxgMPBeQSrguZP2R2Gx+1ZHULw20TNlHm4jjLnMjnjHp3q9GvVLqPxE8Cyhf4tTqXdVPAGMD6ZoT0q1t5HjVy0020srkM8m37RHA7Y4Fau34TJ9qNtazW0Mks7qzyklpXAGWAGy43077CqrTMVZY2WMgg6mXJOeSMbnbetv+6IFQR+GxKEA6ZCSc4HeguTFFLEwRgRJg5QbZ2rN5v2WsQWLtIhMsrHBfU4Gods6QCMn1zgbbV1ejVJJUEqDIXdSmxAPmK6peIeVevFNUUsb0xa+mzDBRihFGBUrWCFGOaFRRisVYIDvTBQLRjyrFagxvRDihVl1BQRqIzjPamBWx+U1ztadUigSRHyFdWKnBCsDg1R6j1EWrCJSRIV1ZxnvwP8AfrU0+GlUg/Ks3pfU/fgVZQHC6sjgjOKjrPVh06wneIa7hVHhxkfnYnAA86luEszVqfqNpbEiaZUwMnPHl/OrKOHUMpBU7gjvXz2665ZvcwPLHNMs28kwkCYA2wR+0Ac7+Y24r0XT+o3zokdt0+V1TLSSzTKSwPB25zzkDG1Z8idPRZrt685c+2HT7edbcZaXUoc8KmTjJPlxx516FZEddSOrL5qcikuroxXVFQzYUnI2Heqou1R65rzlx1WZJnZLsSRqjf4Cbg9sk8DtWdb9fuZoHMl1JbsJPhEwB3H7O25HPrU33jPlI0vay3tbvpM/ipraLHiEHPhrzkjP614iNwQogjZonRtJC4HGOc5x643p97c9avbjNpbmYoWyrMMH7nj0+u9LZuqJFoLpPOsgQiNcLGONvpv6VHPq7dbx650ePpsdsvVLwCOIiRSCMHvk9t6yD1CFYYl/vFY4UJLNJKSN/Ic71WWa5srW2tJZfGlXLFJGJCjO3xAbDjmjMkfiLJcurXEibtIdJjGMFVPbJ7809lugm95mtlldby8hRtSxCJjHznABwDmnta33UIzILi1sJFLSLbeHqkiXOGOScZ34GdjU3HUZBHHJbys80H+GJJgpY7/mYncZPpWfL1A3TxiKKO4uANBkY/hqxBzv3z5Cp6F/p09h7PRi8uYorgtkI9wuqQntp579gBzVL3W36x7TpL1S0tUjyZXiA3Yj9livA4OB96z1Rlu2luLpJrpWMCyKx0oMDUVX64A9DXpOmTa4HnWdp2ySowVwgGNwfUc8b7U5m3DbGhFFaW0Lw2dpb24lXWixJpyR+16+W+aw+pxe5W1wNSNNKRGPDbTuzLnI7881oWyStJI7ZEjNswLaue3md/1qi8cs3VRbIunSdTK6ljjGBv8AMnb/ACmt9Zibqb1FSUzstzodvgVFCazsNzn50CWwNyjTrG5G6jTqVcHnfcn1P2q3L0tjGsyJI1xjC+IR8PfGnt5Y7dzXDwX0SXsTM64ZivY/TcjPnUzEUrm6cSI5bVb61/FXcqf8x8jnY7/Sm+9x27eEjkSHJCMN2wM9u317VXuoXlaRFjDZGpYwdBxnknBB2O9Z2HhthG8UcUCHU5i3EeDyP5j6jyrNtlVstPNLpkijcFseJk4xt27fPvVYiaVTJJB+Iq6vjb+R4pbdRjW0DJJGh1gSFySWYnGwH+xQ3TNexBHY6SQCxyONxvTdRZinjDRRrCDIQcsfiViOdgfX+FdVERxpct4TBXOOPhzt3/SurN6o+gQI8cYEjmRh+0RirC1mwdWsZ42kiuAwXY4BqrJ10u/hwIM7kkkHb5ede+/k5iN9aYteZiu+sXCtcRL+GTlFYYB9BvVL+9uoC695M0YVRhgDpUjOAMHg88isX80a17Zd+2KMc1ldO61adRX8NgrfEdPYAevFaMM0cya4pFkXzVgauy/CnggbnYVLzRxIWd1VQMkk9qxL69PilVJCDZvL61WluCAkkkwKIpJ2yABuc1m1fJUv/aPod/eIlzNdBEZfBWJGTxwdjvjJG+DxW1DMbh2W1jubZWfT4uyH0IDHfb0+tYCpH1RILzqKPJcr8axsc+GOwwBgHfgenlVyWI+6+7fGzMNOYyEc57A9s965eNvunkMWElp1lb+2uvgkGqY2ulFk33LRnOTxnSd8dqtSWr3WhupFBcADJRlOw76ecb4qogjiVoY7aPCLlE0hd++/86G1ndp8R27kkcyYLBc8Z8qTnDTIIbqOeEsYljLL4otgVUjORkNk5qr7TxWzwXVwCsbKAXmmfU752CAc4571feaNtf51wMg7jNYPWenq1lNd27y3LAKyMo8u58wBnFO+fXpNeVZzc9VtrfpkZKlQvu7OSpKk7NnAPn5VuDqPUOuPJbGT3XqFjnRFZqRr3AYFtWMDA/XevISGWMpMrBGkcqqg/Fj+QOceu9el9kulOkxvZfeIXVtCRqNOoY3z5jfFcOdtw+Hs457W5sPA610+3aRG/CLnOdsk5ztuTtR2PUfdpYks7BbayAYlY9JWQ+ec5B/pWZcwxRTLduWUKmlsn4Rk98+vnVZJWw5DPJGpyDGM7+WR34rtklPKvbN1VCF0YBI4bmgbqoRC0mgJxk8V5C4upFijZvF8VxnI7j+PFFH1C7uPDtra0WUMwKkn8wGCck8Dz+WK1vM+l86rdV63fnqbRnp9tNDdHWLd0/MBtvvjJA71ZXpvTPAkuEdJFUmRYrcFntyQPLn6jANY11B1Sa9kjjjEwhl941W8gwGG+d+w2AHbfmseDqfULK8inF54DliWZTjJY5JOOdzn+FcLcp/16aDqAjuYZ0jWe3dQ6TXC4IIzq142JBzt/WqsHvb3GD4FmjS+FqVScLyWznA+tWOn3dtPDLLeXKxmOdZAkCDDEHORnz5yeCfWq/WuoAyRR2L2zlhloZjqZN85HYZyB581d+6g3uGs5JIY2t5CZQ+v4gWPkDnJ7bUMq3EsjpDa+DcGPVJO85ZBsSPhG/34pBe7WBD4ZS4bUEGAQNs/Msf5V1lLcITCzRw/CANMYDMeSQeMURSPSGmna6urp7u5SRCEZQU04O7Hgbfegl69FABaQ3AMYIXxI1xoTjI2/wBB86t9V6dbxMfeJPFhRi0gTP4uwIQHzPrjbNZ0cENocExTtMQhQxlQF5O+cnt9qz8L/wBbFusXT7cNLFCwtmZfeww/EXSdmHJxkYPJB9KbY38k9k4LIG0+Iu2gITwMnsO1cLeIMrEKJCOwGT5duNqtx2sS2ERvLdy0jEMr758gf98CunMv0nyp3fVBEocuWyPyle/zzjt+lHaSTR6ppfEeWciQMq8A7DnYAAE+fFIngt5roMiJEkLAaYiN2A4JII2z37n0qy5XxAI5I53VNXxSassBgc/rt509hnUbhIYz4dyhu2C6gudWM5Oc9ufX7UloWWFnMUczhsfDnEWect+19KpzQeFOjiSANoOsLuGc5b8o4Od/LatO2EAsYZnkjZnQP/h6RnnP37+dSb1QmEQ5Kz6mgUkZTOxO57ccCjN1FNPoWAsgONvhx6n+gqJbmKAZBZFZs5UefmP1qskURYgSSAuwI1E6WHy7Vfj1EZ11Nb2V/bWttDJklnU6dWggdhyDg9u1HPOrSW7Fi0DK0jAHUAApO2PmKq9TCR9Z6VcxCTxnne3kVGwRnB48uc45HFJvNdh1AI7KsUrMD5LqG7Dt2H1rlbfbeeovIscUbTXPjaTIw1ZIwBwNq6gaeS6TARpCpLHSPiYk8+QHpzXUtZxrx9Q90iYqI1n/APEYHGf+3eqMftDJPdw21/FD4bDDtCNLxnz1fTP8abJBO4OGRATjOM4Hp+tUDb/3f1Q3NxNqgY/nRO3cEeZ4rdtSL/VJBb3Alt76XwLjQ4UknRkbZA7bmrCX0t5l7iS2CqVwqgs+3G/cH61Y6HGrdPk1IwhnIYRsuAB8/X+Qq9Da2MLfh20cRAAVwo/Stzm32KdsI4QZYNcSkMpR/iTSx3yBv3P3rVg6hHLHG8MQgDL+GpTSQBtgkfw9aqzWYuJ0MLPCyHXlUGG39e/rT2eQNkuefy1vmWAbi4VGLSHCnuKWFme2keNGwv8AhB2AD45x/rSbqdgTxg8kDv2FVoruVVkfDyzrhI1YhRjv/wB/61L17F5bjqEheG0JmkhcCfWBGibflH8jxV+N5SpVmAl5UKMgEjtVW0uoJsKzMhO5jU/mbzrpSut0VyrFf2dworU/oZOJ5UkSL4JdIUHGQDz+tRG6+CYkVjNGpA3yfU57VYtytsjiPxJG51Z0g0fu6yu3hoEbhnQaS4+XlVxSIpLvMnjK8SqCuX32x6b1XdprJVcSppjXKpoKsDjjy86ueN4EQ0yOxGDpJwc57GrDMzIUOgSEbqTknzGfvUwYp6ZZX7vcPZYBbCoRgt2J+/Hp860DqigBE3xRrvjYN9+KCK5DI4JVCrYbyFdLGbjCj8jcsVO48jSSSehEULdSspEu48LIp1RahjHY796r2Ph2YEEI8FVYqEVhlsHGfIbdxyaCS3ksYRdEvNhsCNNgu3rzijF+8qvp0RSFVaTEmMKOMeZ7cYrNv9DhHNK7e8Z8ME5GQSd879/THNK6jcC0jWMQjW6YWHWFOPP0/wC9IivlVxCXeC6JzKxAUO3Yd9zxmni2hnuGk0mN5N3DQ+IzZA7kY/7mnl9Qz+KdpYWBuoo54ngQphYBOcMDuQfQ84Jo5YbqxYx9PgtTAHDlpYwZCP3N9iBS+oSRxsY9MCMu/isVGn/yryPnzVuDpnULywmcJdqkhOlkUlBgfCw+EkDc9xmsXJ6WbVaS36JbWvj3cAMwOPwMqxz5efB5rylitvbdcKMscsTkgGUBi+Rnn6/SvRp07ps9xCZ2W6EaYLu5GpsnOcY48t60BYWD2yRC3jjk04DxoFBPY4O+1TxvSMm6vYU92IOoibcdxkFR88E4orWXxbs3BiHhQKw1MBpc44+9SfZwrPHJNduLeI5+EZ75z6b/AMa0pbV2DeGUECKQU2LDnOQOfpV8et9oo3do130mRfDDTeEDEkZxuSCrEHnO/rXk+o3N1DcRxtbtbGLb403xncn0yK9Hbzx2zm3uIhLM7Eap5gVc8AgcDAJ5q1pueo2QjuIxK8ZCnUeVHbPfz+/nXOzyaK6ekFxL400JklUaxHgYA23P34pzXRvLrRPI0MIcKTrBJUgnIHPmMmql5Z38c+mzhRoyVdgzBWyCNtVXZYTpEcahEZyzHO4JHnnJrpN+GVSVILJdQZViJGFk5YcYwP496VcSQW0cbTyNHt8Kg4DAfvnyq+8ECqJWQsdsMx2A89tyed6qHp9nJczzGWVnjH4mHYAAcDPHrjtmpZfpRWjFrYzzFGlVhKPD+IIcYG5xuATtVdbyXqN08WZASpKq7bbngAdwCv0NWYLbwlZYZRrmk1uoOsrsuQxGx4+2OacnuNqTcPI5VDrOxc577Dkb7Z4plpp0NhcGECR41cHLtpOWPcH9fOiFlpYKsrlRu2oLhhvsB2x5VRt+rw3dzK0QVVQbrryCONiNzxg4471N71CdLaIwwqdgDpjJJPmNjj5mty85qE33T4Lu+tbl2MLwSlhlCdSlccDcEcDPGeKzeuW4m6fdXCg+JBCVjcvsoySdu5wBT7m/8e0Je5dNWFDqCyqx7HHr9qp9QgUdMvIUkMhkCqWD6iW2AUAbDeuPVl+GpuxKxu1rbmzaWKd1UaozgY05JyOTXUcEjzXi2UVvFIIVLkSgIgPG5/aODwOM711YVrmURIHwEA7His95E6pcw22pQhYklVzjHy70y2s4r1pIrgsoQggAHv6k+hq/Z2Vt0/WkIcAjOC2TXfLf+Oa14wt4o4YssqqAAx32/nTEd5VBjVmfcasZAqu0ZnfUrYyO9WrQNDHjIOSDt2/qa3N0OaQwRKJX+PYHC85qk9yfyQRMSpBb9o7/AMad4YkmLM+SpyMZ3xViJVjJESqrnluM/P5VfdVSuIXEDs9s3ib6Djv9OKuw2CNarMQGc4+EJnA77+frSo5V1CIgIScB3OWIz5Hue1XZJUSJPD+EDGkDy9aST5Gde20KTLJDbuwzp+FiChO2VGDxR29ooMiyllPCMu4AxvVz3wBNSkrkHYHjjcUhCYkLyKrFyNGD+mKZN0Oa5ljiWMnIUbHSeB59zUrcs8zgSDSMYJ5c47knbH++KpsJGlaaWYKE2G2MnzpDpLFJKWckHSQRsWJGOPtUvQ0pRFcOzjR7wu4UE7nyPrRLb3QY6hllJJ8j8qTbhFgVlI1J8TO5xvXe8yxDVkOz/lKnbPkM1Zf6DnhuPE/ElOliAAy545GPl60yU6ZiUONXJAPbzqHuJZQuI3O/xIBVZrl43iRtalm5xjbfk43xV2RSZTJd3clokyePoBCMMaVJwTnufTb1rF6l0m7spoyI4fBhk1ECdQSo5LDPOMD0oOtTE3CGEanXdg6ZLHkHPbvt61U6RfT3Fw8X4U2gtK7TAYJO2AW4wRn1rz9dbcWNu19q4LO0aSG2TxTKdM8ramPckt67DA4Feo6bfe0PWIJIo7MyJ8LC4lk0ocnJKn0BPHcV5DpvtR7I9LnkuLn2c6jcXGo6pJnSSPUTk4Gyj7VtP/bf0yJAkHQrrA2AMyKB9AK5+dduOJ9173p3s/DBie8S3uLwqFeXwQCRjGCcZP8AD0rZVFVQAMADAA7V8Q6j/bd1WY46f0+0thzmXMrfyFBB/bh1tFxP07p8p8wHT+BrFtrvz1xPh9X657J9O64Nbh7e5ByJ4Dgk/wCYcMPnXkOpdA6x0tZHkzdwqMRyRpkjbfUO1YA/t0vQMnolpn0megf+3LqR/wAPo9kp8zI5rXPd5Y75/H09F7vJJaMIzltiUB3+WapqjCRonJhOCcYxvnbH0rDsvb7rnVr5Lq66LEbLJ1m0QRPngHWSc4OO1bo6hHdgqz+GCQVZiCy/UbZr08/knTzdczlkXXQp2u4UhMcsRXU+ok7DjAPzrV92eCAGzLukZwsRbIUHfIB5xkj5HHNRJJbyOoWRSsRUgq55P+8Yqy91BAAbhHJAwCpz3/jVnM91FCSzvJblRDCcaskh9sd1J+Xehuo7qMqscajwwAHY4z5/TnetYXQm3DlRqBxp4zWdd2rXEzJj8FRkvwxb0q2evSWM9LjqE6BwwhmKfkiX4gOyrvtsOfLtXneqJ1JOoDpvTJNc87GaQockE7EFjxxudq9XN0xbpIca0S3AcJE2gFsdzzjNS4UXzPGNOFKt4e4Ixtq2zyeRzxWOubflZcVYLVrW3TXPLHNoHieHL4iM2MflO32xtSRc3NtEIlsUwuyyQuN/XQdx9zTnnEMokUucYVi27ZPYDj+tVNUjyeI8jIp2yyhdPfjFS+vhANdLGLh7G3HjiTXMkm0oz+0FO2TjPkd6dZdU96SWVX/MdlEhLAcZ7FT5jkYqtd2c0rxz28yLKpyMpkMuNwSMbH9OaXEsa3k0ufCZ1XxY2BJ1DYFT3HO9Y2yr6sVrq3jHiSQJplGZUZGPI51b75/WqrEN0W2ht3KGSePSygkhs6j9RzWpPKGbXHAukZUsBzjkYrGsZVF1Eqxosccr7g6ixK7kj0zsO29Y69VedaqOLOFVtNJVMgat878nyY7k11IMuuSR42aKM7DIGMep5zXUtTNejnUowEMaEH4mdhsMcfWlRGWVHbADAnBxjI71ZnUJqDHc44/SkvDImfAQ+GVO+dyT3xXo+2BWxUO3mRn0+VONxnER+EnA2oLGN2QayQoYgHTufnVl4kUqx5U7Y2+lWS4GRwMCrSSYHlx/3qfEXx1SMu2o9mx8zikoIjJKTPl2X8mccVcTSqiYrh8Y38q3FdmIzEoAW2yx7/SgkkCK6xoHd88nJPoKW8qtOAFG4H7OR8seVKijdLhh4hjVlyANxzxztUtENBOyRN8CqwyGZwPX9akBhGkomZvDcAK+Bkd/lQSXcstosZiCovwyaiBvxt/GsnqFxFbQFprknB3VWLDgkDA+lZ66kBXd5omuGRdLoBlgSTp9c8Cmw35wbiXwWjU40AAZP0OR868wt3anqRk8fKSAEj4ic+Q8xV+W4tre1JCHCFSYj+Yg+Yrh5VcbSNqDagckZGTjB+Xan2aXEdurr8Z5cudh8/pWE3VES1dJYwJNOS6/Eu524+g+tadveS+4KNJVACAVXt6/etzqDZt7qIaULMQucBW339fKs7qU5imaR2UP4RxE224POfOlrGj6IXiZw+2wBz8/L51Su4ILRlVpGVYwTqZyQTjjfk7Vrrq4iY5bCRDc30viuh2iRsAHO2f3u/ywfOmW91065E8FvYw6VkLaFgIL9+c7DHn5knavLNHJKY/Ahd8DWzD4hjJwTjtzkeVLTrXULK3WC0kZMyM7HSMNkAYz5elcvJqQPUr+4bNuAsIjymlWByM8Me44wawZ4nWd1kbDBgGJ3577VblnMra5Dl/yMQm4Hn6+VdcvalZ47P8A+ncxtmU4fIyDtnuSaw68+lEwvnSBq3AyAd88U8dPna0FwhRgZBFoDfHq3xt9Kv2dp75KZYNKQxSRjYcZOOM71odPy8iqlxbLIt4dLvEuk5DH83l6faot6Ztn7Pz3UKu8wi1BioKFuGCnjjc0H9yt4EUvj5EiStgRnC6FJ5Jxvj6V6XomprxVUw61MwKxtnOJAdwdgPLHNKkeJOjWQZ1BU3SsDtjKyAfyrWJ5XWzoltLWKOJCsbBSzeFkDbPHlvQW3UjBeeAyRPqJ1EYCx75B+WP4VpJOydOSeZmMccKMQBk8Dv8Af0rri5t3WKO1UDxJQjap48Kqk+udx8+a3mfbk1EtoYSNMC4PxAk4570t18RHjMhEg2B0gfI706EwrFgSgyKpIDyKzH5Y9aoDqMMyafGtwrHSfFlTnPkTvXbYg7GZooZfE04WRlDu2nbz/U1fhaR0wN8dhzVR7eyuXXxWiUfmYpNuxPlj1H6VF3HBb200kE8gcLsJGfSMHPcYHzqc30uGyl/F0Dcg5Pp9flVaV1QuI12GNX4eon09KaszMmka3DLq1BCS2+37PHFVHuZLRUdYSEZxrVY2KqOCANO/lsKXqJg1SJI3d3VIQASzgHJ9ex/l51GCzIwuEbbHx/mYc98/6Um7kj1RkJrjPx6GyNIxt8O2PLfHNOhlhmARUWNtWUKR7Dvk/Op8o4QQyMASFIA2AI2+fFZl3bTyN+HHKvIULMQuf8x8t/qaKe5kkeQt4j8AKyaiwHbT9/8AYprO5EvixyumAFJUfl/dIz286lsvojF93uOnu1rLMGkADggZCr5aedt/i781i2cDx9Vkj/KrMzFAwJ2HJ7gHI9d+9euvkgjkiubiSILEhRZjgFc4GORqA5+Ly9a8w7Sf32pMKIDGUARDllGdJx5nn6+WK4dzHSXdagcDSFPxYzkDJB7iuoFEOR4rqZyBkqfhTGx4O5rqWszfp6GabCv4QMkmPh1ZxU2SX86iQuixAYG2ANxgk1sRTWerU1pOCdviizj9atRNZSIYwDGoO4KFf5V7Jxt+WFeC28JfiPiuefIUsW7O2lsBSSNuQcbGtOFrWDVpnXBOcE96FpLHxFdryD4c4y2CM810vMxcYkPTmEk9/OxXC+GiqSWzndj5H0FavTSgstYtpnD5LSNKgP2JyPlTzedOCurXluMtkEPjkD+e9Al30+JXVbu2weRr525NZnMl+VxRlkUIfd4nTV+YHLY+vaqaCWEayiFsnYY5zuau3z9Ku00SX0ajn4JyuD9KparEgK/U7c4OdQkwSPI/73rNiYoXavd5jgYRPIMsWTOCPSvMdTsrqS+Nt4TsgGXMSkaj+8AefKvVXZt4IGa0v45pA2oLLKCPlxweMf0roJIBJL4l3GAXyMuCW2H271x652+1npmdP6WsPT4fwTqUFsSoA2fXFLkgeSO4mS2fEhQDK7jHJOa3xNaAnF3FvxvxVGSdluC0RQgnZjKunHyxUvMkPaoLKSRIwytHpyEdSdtthgVPS7VmtQQwhZG8OZtWSWU8YP0rU8SFUB94QOBgaF1fxHNY9vYzSXN3MOpTWzSy6hhcBhjnA4NMwbyXEQkkRpHkPGRgDPlnz9DXnPaF8vdomjaGNlBO3Jzj7Cti3hFvAY5+oPc5bfVCWz6ccUmeGzYl1/xNONSwMpx9tqvW2Cn/AHtFb9J+C2Ns8qKIhH+1tsH3G/HNecNrdN1i2Rrq1SbVqKPIFVd87sdsHt58b1r9RtVlmZHkKu5/OAcDbc4zuOMCsi7tn0I8c0s7tufwHyD5DbYetc7rXNenSzlXBX+5w+x1eLCCmOMHRSf7vmaRSL7osSr+ZdcO/wBo9q8S1r1JiAI7tvTQ9VrpZra4aN2lVsA/EGQ778Hesusn+vpDwYt5VXqPSIndTslwQM/RKqyqNQI6pYas6j/xLHP/AOtfOvFlzkSPn/zGoMj5J1t96h4voSOLaUuvVbMtgjT40h5OfL51VnlDYB6rGACdleQ968LqYnct8812N+NzT2vg97P1aGa1Nuep6cjQCiSEkbdgck7H70uzvLOQC2ii6xLMH8bMMIDHAxkfFx680v2Z6IJLeO6ksL2SGSMPqSKLDMrbAN+YDb0JNavTE9x9qp2S0vJCYZcosY1gF15GcD/WtZfWsXJ6N9/uNTNH0vrQY5OrRgjcH9/0x8iarm4khkikPSOpAuQFWRlAZt9savX9BW81zetke43xONme3A/9riunlu2j/Ds+oE4GV8BCh+jN863+v/WfL/HnYupXD3XuUHTOpm6iwXQzAnAHqcDnO1WpP77lFx/8ov8AE4+IeJH8O2Ph/d+lW7SRo/auW4/u66V3tzrgQLq/ZGo74A+Rr0nv5jxp6b1B87k6Ix/FqvHEsu0teVjh6ytzbvdWM1vEg0GSWaIhVONyAMk/PerUUgMM7NH7ukbakbWMkHfJOMgHj5VvTX4uo2VulXULAZBmVWU+mFJrGuJ3MCoLU7gZjAAyfUnkZ5+29b8Jz8M2lq1tBatIAjsQdQIABORvqPGK66UIi6GAWQfhFWVy372N88d/SqZtGmuJ19xm1ADETPlgD3fsM/wFMWW+giW2PSJJYCWLMY1DDPlvx/Les6ivJ1WIW0cFuQJ9TEhsDC5G5Pkc43GRRWl9PEskUd9B4pUnS7f4S44xn+PpWa9teQs/hdGmbxMl3kdQRtsM7nY/pWLC/U7Vj7z0l5fiBJAJOM8ZH8a53qxuc78PTC5le5P/AA7YBJ1keIW8jkcbisDq91cTf8VZSjw1IWSTbUdzs22f649KY1zeOyIkscbTSokQdD4gGCOBvkZ3OQNs0nqEjdVugkc3/DrJoEmAPGYlQ7A9h5enzNY662Nc857pNx1dTLHPbw28iCP4UkGFJzgn+mOxrqrW1navNN04uzpK+qCVeMLnPHc4rqzrecx9kGPKjGPKlCmKa+o8hooxv/3pY2owasWDGKnSDyKEGjzVyK7wkO+kfauEEZ30L9qIGiHlTIA93jP7C/au93j/AHF+1N+VdirkUr3ePB+Afau8CPuo+1OFdU8YE+BH+4K7wE/dH2p4FdimQI8Ff3RQmLnCirOD5V2KeMFPwW7Ko+lLaK4/ZCfUVogHmu01PGJjDmg6uR+DNbJ5aoyf515fqfsT1Pqt9Jd3N1avM6hdXhsMYGBgZr6Jp9K7SPKsX8U6+Wp6+Hy4f2dXYIy9owAw35xqPn6UEv8AZrfO5MdzaxKTnTpZsfU19U0ioKjyrP8A8/C+VfOLT+zt4YwJjazPnOsq32xnFWD7BAmIqbWPw3DkLBnVjscnivf6RiuwBT9HB5XdeY6b0PqPTbCGzi6j+HECq/gjzz/Oog9nbyDqkvUF6i3jSKynMS4wxBP/ALRXqCAKjatfq5T2yRY9R79Q3/5K1PuPUMZHUD/0VrV2qNQrXhEYSdDuU6o/UP7wkM7xCI/hrpxt2+lWzZXu/wDx7f8ASWtHUAfOo1jfik45gzjZXh/+/b/prQjp1yq6RfNj/lr/AErQMgoTIvmKeMRkr0eZLuW6W/m8WVVVjoXBC8dqNun3He/l/wDQv9K0GlXzpbTr51nx5+hmv0uZhvfTf+lf6VSn6EHU+LeTjzxpA/hW006+dVZJRrJ3BxyBzWbxyjy157FWsUcslvPcpOwOMEHc/CTj5E1m2FhYWPT2ZrhRMiMGeTATj4gjHk7c74xXoLi6ieRYLcvdSyMRoQfCuDuWPAAIoPdLZ5hJPCsrR/4ZKfAuf3V4+tee8TfUdPKye3ibqzveoIk9pC8ZVtMKxnBVMY59QM11eyvLmCJfjDeiLGc/YYrq5X8fO/LU/J19PUijBpYowa+hrgaDRilA4owaqmAijBpYNEPKrqmg0QPFLFFmroZ8q4UGfKpyKKOpoNW21TqpoLJ28qkUGrtU6gO9NBfOuzQ6q7VVBZ8qnNL1+Vdq9Kmhmd6jNL1V2v1poYTsagml6qEtQN1VGqlF+1Rr9aaGlqEuaUXoC1TU00vvQl/Wll9t6AvtTQZlNAZD50svjvSmkGNzU1FmJZLiURodzyTwKc3TbgHaSP8AWn2Ufu8OphiR929B2FNaY71qc/1cZjdNuf8AxIvuf6Uh+m3R31x/+o/0rSe43wWGfKlGbUuQcip4w9KcNobbLykNIeMHYCsjqHV7bpspj6hKkWcmNj+2Pl50HWZusRXMk1mjMkgCL4PxEbYyyn14I+teMuei3Rk95vUlUg6pLm8YRxny3JLfYV5fy/ls9SNc8SvS2PtBBfeMtpFJoU5w6aNZP++9D1O+FnZS3N1FqiQadMZ3y22PT51lW0bRslzDmYAaY5Z18K1UnnQo+Nz86q9Qa5mWWSef3iE6RDrGELckrGvYdia5edz214TVGfqE9y0ckM6RSNnQJHHhoo2yxO7E8DPkccV1DddIuuseBdq0EUTxDXp2XWP9/wAcV1cbrtLxI+qhqMGqwamhq+jrxnhqYGquGogd6uiwDRBt6QGow21a1TgRRA7UnVvRBqKdq9akGkg0WraroZqqc70vVUZpobn5V2fKl6h9a7NAzNdmlaq7UagYTvXFj50vVvUaqoZqqNW1BqqM+tTQeryqC1BnNRmmg9frQk0BO9QTmmoIvQM1caA/Opolm9RS2f1rmGRSyCe9ZtQLOcc1EN3YW06yX95DAo/KJWA1H+goWQmsXrns+nWoY4pZnjCNqBRQTnGO9Z6tnwszfb1Z9ouisMDq1nn/AJopLe0PRidurWf/AFhXzp/7P4wPhvZPrGtV39gwOLtvrGP61i/n/J/HXOP6+knrPSnxp6naH/8AMtC/UunmNpBdwuF3PhtqP2FfMz7DEcXn/wDL/WlH2LmX8t2OOyY/nWf39/xPHj+t/q/t8yu0HTunTHB3mmibHzC9/rWPa+0KTXcMlxYy3F0WIW4vG2B8lUDSD8t/Wqx9lb5Py37gemr+tPuOm9ZkNti5hZbYARKQdjjGd871x6776u10n65Mj1BtL7qEzLciNImJ1g7nRgYG3177VFx0y1l8MMZGSNdHhk5DEYxk+mNq8yL32rs86HMgOOCrjAztv86BfaHqds8a31lySJNSlVcH97HOBV8p9seF+q9Its8SpDEPBH5hHEw1eu/9K6vKS+1zSZItACGOMSEDHbaurN6h+vp9NDYow1V1Io9VezXFYVqMMKrhqIN96uixnej1bVX1cYO/pRahTRYDedEGzVcNRA96uiwGrg1JDVOrH9aumnavWpL0nVkV2o01dODbV2qk6vlXaieDmmh2a7Vmlas1xYU0M1evFdqGKXmo1bc00NzvXE980rVUavtTQzPeoLY70ssfSuLeu9TQeoZqNQNATxXA00ETQmo1d6jnvvTUSTQ1xb60JbyNTVcaAipJ5oScUAsBQMoNGTtQE1KFlAaW0Y3NNJGaAnfasoQ0K/u0swirDEHvS2PnUwV2gG/9KQ9uDV00s1nIM2Tp8chyyKT6iuq+a6sWRdq6G9aMN61XDd6YG2FdtZPB25og1IVt6MNTQ8Nii1UjVRBquqfq3og3lzSNW9EGOOeKuh2r7miDUgNRas00O1YNTq+9JDVOqqG6vWuzS9R5rs00M1V2rfagyKjVnY01TNVdnfalasbZqdXrTQzV3qM8UGqo1U0HqP0rtVL1bbmoLkVNDNVRqpYffnkVBbemhpOBmh1d6XrGKguM81NDC3YULNvQFu3NCXx3poaW+1AW+VKL44oS+B86mmmlqAtuc0svS9e/J42qWobqOaAtSte+9AXO+9TQ0t9KAkb70ppKBpD3HNTQ0v8A60DN9qSZPWlmTA3NTQ7UNVdVVpN66s2jSDZ4xRg+tJUmiPeuiHht9qIP8sUocZohVDgdsbUWqlAnA3osn9KBofyNEGpKk4G9ECc1VODfapydt6Tk5oskU0NB+WanVuKUvGPSp1Ed6uhmvAP61OrtQfs5rhQGG9K7Vk9qXnYVAJPNNDdWd8VGvOcUskg4z2qAdiamqYzE1Gr6137Oe9ADviiCL/KuLjzoGJyajzooi2cYqNQA3oScLQ5JGaamj1ZODioLYB3x60J/JnvQEnVU0GTvQ6h59+9Dk8+lASdVQMLb+lAW8j96HypbHamgmfmllt+e1cxIwM7UpiV48/5VnQWrvz5Gls9DITigJJO5qAi+3Y0pn3xtUMSMY86WxO1TQbSetLL455FAxwcigYnJHpU1RGTG+RXUgsVAI5wK6s1ZH//Z"/>
          <p:cNvSpPr>
            <a:spLocks noChangeAspect="1" noChangeArrowheads="1"/>
          </p:cNvSpPr>
          <p:nvPr/>
        </p:nvSpPr>
        <p:spPr bwMode="auto">
          <a:xfrm>
            <a:off x="1679575" y="-143933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3795" name="组合 27"/>
          <p:cNvGrpSpPr>
            <a:grpSpLocks/>
          </p:cNvGrpSpPr>
          <p:nvPr/>
        </p:nvGrpSpPr>
        <p:grpSpPr bwMode="auto">
          <a:xfrm>
            <a:off x="1952625" y="351367"/>
            <a:ext cx="4127500" cy="914400"/>
            <a:chOff x="428625" y="263525"/>
            <a:chExt cx="4127501" cy="685801"/>
          </a:xfrm>
        </p:grpSpPr>
        <p:sp>
          <p:nvSpPr>
            <p:cNvPr id="33805" name="文本框 12"/>
            <p:cNvSpPr txBox="1">
              <a:spLocks noChangeArrowheads="1"/>
            </p:cNvSpPr>
            <p:nvPr/>
          </p:nvSpPr>
          <p:spPr bwMode="auto">
            <a:xfrm>
              <a:off x="1311275" y="263525"/>
              <a:ext cx="2397125" cy="484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3600" b="1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基础知识</a:t>
              </a:r>
            </a:p>
          </p:txBody>
        </p:sp>
        <p:sp>
          <p:nvSpPr>
            <p:cNvPr id="30" name="矩形 29"/>
            <p:cNvSpPr/>
            <p:nvPr>
              <p:custDataLst>
                <p:tags r:id="rId1"/>
              </p:custDataLst>
            </p:nvPr>
          </p:nvSpPr>
          <p:spPr bwMode="auto">
            <a:xfrm>
              <a:off x="428625" y="912814"/>
              <a:ext cx="1376363" cy="36512"/>
            </a:xfrm>
            <a:prstGeom prst="rect">
              <a:avLst/>
            </a:prstGeom>
            <a:solidFill>
              <a:srgbClr val="358CC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  <p:sp>
          <p:nvSpPr>
            <p:cNvPr id="31" name="矩形 30"/>
            <p:cNvSpPr/>
            <p:nvPr>
              <p:custDataLst>
                <p:tags r:id="rId2"/>
              </p:custDataLst>
            </p:nvPr>
          </p:nvSpPr>
          <p:spPr bwMode="auto">
            <a:xfrm>
              <a:off x="1804988" y="912814"/>
              <a:ext cx="1374775" cy="36512"/>
            </a:xfrm>
            <a:prstGeom prst="rect">
              <a:avLst/>
            </a:prstGeom>
            <a:solidFill>
              <a:srgbClr val="2D9C9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  <p:sp>
          <p:nvSpPr>
            <p:cNvPr id="32" name="矩形 31"/>
            <p:cNvSpPr/>
            <p:nvPr>
              <p:custDataLst>
                <p:tags r:id="rId3"/>
              </p:custDataLst>
            </p:nvPr>
          </p:nvSpPr>
          <p:spPr bwMode="auto">
            <a:xfrm>
              <a:off x="3179764" y="912814"/>
              <a:ext cx="1376362" cy="36512"/>
            </a:xfrm>
            <a:prstGeom prst="rect">
              <a:avLst/>
            </a:prstGeom>
            <a:solidFill>
              <a:srgbClr val="A4C37B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>
                <a:solidFill>
                  <a:srgbClr val="FFFFFF"/>
                </a:solidFill>
                <a:latin typeface="Calibri" panose="020F0502020204030204"/>
                <a:ea typeface="仿宋" panose="02010609060101010101" pitchFamily="49" charset="-122"/>
              </a:endParaRPr>
            </a:p>
          </p:txBody>
        </p:sp>
      </p:grpSp>
      <p:sp>
        <p:nvSpPr>
          <p:cNvPr id="33796" name="矩形 18"/>
          <p:cNvSpPr>
            <a:spLocks noChangeArrowheads="1"/>
          </p:cNvSpPr>
          <p:nvPr/>
        </p:nvSpPr>
        <p:spPr bwMode="auto">
          <a:xfrm>
            <a:off x="2881315" y="2857501"/>
            <a:ext cx="55721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狐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裘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(        )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　锦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衾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薄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(       )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　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瀚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海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(       )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　</a:t>
            </a:r>
            <a:endParaRPr lang="en-US" altLang="zh-CN" b="1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阑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干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(        )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　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羌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笛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(           )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　风</a:t>
            </a:r>
            <a:r>
              <a:rPr lang="zh-CN" altLang="en-US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掣</a:t>
            </a:r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红旗</a:t>
            </a:r>
            <a:r>
              <a:rPr lang="en-US" altLang="zh-CN" b="1" dirty="0">
                <a:latin typeface="微软雅黑" pitchFamily="34" charset="-122"/>
                <a:ea typeface="微软雅黑" pitchFamily="34" charset="-122"/>
              </a:rPr>
              <a:t>(           )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3797" name="Picture 1" descr="C:\Users\Administrator\Desktop\最拥有图片\古代人物\下载_副本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51877" y="2381251"/>
            <a:ext cx="2016125" cy="279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3524252" y="2952751"/>
            <a:ext cx="5565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qiú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5095877" y="2952751"/>
            <a:ext cx="5565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qīn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6453188" y="2952751"/>
            <a:ext cx="61587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hàn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3524250" y="3619500"/>
            <a:ext cx="53572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lán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4881564" y="3619500"/>
            <a:ext cx="84350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qiāng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7024689" y="3619500"/>
            <a:ext cx="5870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chè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3804" name="TextBox 33"/>
          <p:cNvSpPr txBox="1">
            <a:spLocks noChangeArrowheads="1"/>
          </p:cNvSpPr>
          <p:nvPr/>
        </p:nvSpPr>
        <p:spPr bwMode="auto">
          <a:xfrm>
            <a:off x="3595689" y="2000251"/>
            <a:ext cx="11079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读准字音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23" grpId="0"/>
      <p:bldP spid="25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文本框 12"/>
          <p:cNvSpPr txBox="1">
            <a:spLocks noChangeArrowheads="1"/>
          </p:cNvSpPr>
          <p:nvPr/>
        </p:nvSpPr>
        <p:spPr bwMode="auto">
          <a:xfrm>
            <a:off x="2855915" y="450852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整体感知</a:t>
            </a: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 bwMode="auto">
          <a:xfrm>
            <a:off x="1952627" y="1312334"/>
            <a:ext cx="1376363" cy="48684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3328990" y="1312334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 bwMode="auto">
          <a:xfrm>
            <a:off x="4703763" y="1312334"/>
            <a:ext cx="1376362" cy="48684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 bwMode="auto">
          <a:xfrm>
            <a:off x="3575052" y="1316567"/>
            <a:ext cx="1374775" cy="48684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566988" y="1604433"/>
            <a:ext cx="5689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从诗题中能看出这首诗写了哪些内容？</a:t>
            </a:r>
          </a:p>
        </p:txBody>
      </p:sp>
      <p:pic>
        <p:nvPicPr>
          <p:cNvPr id="34823" name="Picture 1" descr="C:\Users\Administrator\Desktop\最拥有图片\边框\QQ截图20180604141314_副本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5413" y="4389967"/>
            <a:ext cx="3810000" cy="676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圆角矩形 12"/>
          <p:cNvSpPr/>
          <p:nvPr/>
        </p:nvSpPr>
        <p:spPr>
          <a:xfrm>
            <a:off x="2424115" y="2468033"/>
            <a:ext cx="7127875" cy="3744384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2640013" y="3304312"/>
            <a:ext cx="4241800" cy="175432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咏雪、送别。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这是一首雪中送别诗，前十句着重于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咏雪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，后八句着重于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送别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，在送别中进一步描写雪景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314" name="Picture 2" descr="http://p1.so.qhimgs1.com/bdr/_240_/t01b8f83e52d495f63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39008" y="2666996"/>
            <a:ext cx="1928826" cy="23812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8"/>
          <p:cNvSpPr>
            <a:spLocks noChangeArrowheads="1"/>
          </p:cNvSpPr>
          <p:nvPr/>
        </p:nvSpPr>
        <p:spPr bwMode="auto">
          <a:xfrm>
            <a:off x="2054225" y="1499629"/>
            <a:ext cx="83883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咏雪部分描绘了怎样的画面？请用自己的语言描述出来。</a:t>
            </a:r>
            <a:endParaRPr lang="zh-CN" altLang="zh-CN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842" name="文本框 12"/>
          <p:cNvSpPr txBox="1">
            <a:spLocks noChangeArrowheads="1"/>
          </p:cNvSpPr>
          <p:nvPr/>
        </p:nvSpPr>
        <p:spPr bwMode="auto">
          <a:xfrm>
            <a:off x="2835277" y="351368"/>
            <a:ext cx="2397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赏析咏雪</a:t>
            </a: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 bwMode="auto">
          <a:xfrm>
            <a:off x="1952627" y="1217085"/>
            <a:ext cx="1376363" cy="48683"/>
          </a:xfrm>
          <a:prstGeom prst="rect">
            <a:avLst/>
          </a:prstGeom>
          <a:solidFill>
            <a:srgbClr val="358CC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 bwMode="auto">
          <a:xfrm>
            <a:off x="4703763" y="1217085"/>
            <a:ext cx="1376362" cy="48683"/>
          </a:xfrm>
          <a:prstGeom prst="rect">
            <a:avLst/>
          </a:prstGeom>
          <a:solidFill>
            <a:srgbClr val="A4C37B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 bwMode="auto">
          <a:xfrm>
            <a:off x="3328990" y="1217085"/>
            <a:ext cx="1374775" cy="48683"/>
          </a:xfrm>
          <a:prstGeom prst="rect">
            <a:avLst/>
          </a:prstGeom>
          <a:solidFill>
            <a:srgbClr val="2D9C9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rgbClr val="FFFFFF"/>
              </a:solidFill>
              <a:latin typeface="Calibri" panose="020F0502020204030204"/>
              <a:ea typeface="仿宋" panose="02010609060101010101" pitchFamily="49" charset="-122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166938" y="2244779"/>
            <a:ext cx="5429250" cy="147732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  <a:defRPr/>
            </a:pP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</a:t>
            </a:r>
            <a:r>
              <a:rPr lang="zh-CN" altLang="en-US" sz="20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北风席卷着大地，把强韧的白草都折断了。塞北的天空，农历八月就飞起了雪花。就像是忽然刮了一夜春风，使千树万树开满了梨花。</a:t>
            </a:r>
            <a:endParaRPr lang="zh-CN" altLang="en-US" sz="20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2166938" y="4290680"/>
            <a:ext cx="5429250" cy="1754326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indent="266700">
              <a:lnSpc>
                <a:spcPct val="150000"/>
              </a:lnSpc>
              <a:defRPr/>
            </a:pPr>
            <a:r>
              <a:rPr lang="en-US" altLang="zh-CN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 </a:t>
            </a:r>
            <a:r>
              <a:rPr lang="zh-CN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大风把雪吹进了珠帘里，沾湿了罗幕，就连狐裘、锦衾这样高级的御寒品也挡不住严寒；将军的角弓被冻得拉都拉不开了，都护的铁衣冰冷得难以着身。</a:t>
            </a:r>
            <a:endParaRPr lang="zh-CN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宋体" panose="02010600030101010101" pitchFamily="2" charset="-122"/>
            </a:endParaRPr>
          </a:p>
        </p:txBody>
      </p:sp>
      <p:pic>
        <p:nvPicPr>
          <p:cNvPr id="12292" name="Picture 4" descr="http://p0.so.qhmsg.com/bdr/_240_/t0141410c8b5ed8a5e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6232" y="2406647"/>
            <a:ext cx="2428892" cy="30480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12290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22357"/>
  <p:tag name="MH_LIBRARY" val="GRAPHIC"/>
  <p:tag name="MH_ORDER" val="文本框 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08140520"/>
  <p:tag name="MH_LIBRARY" val="GRAPHIC"/>
  <p:tag name="MH_ORDER" val="矩形 11"/>
</p:tagLst>
</file>

<file path=ppt/theme/theme1.xml><?xml version="1.0" encoding="utf-8"?>
<a:theme xmlns:a="http://schemas.openxmlformats.org/drawingml/2006/main" name="第一PPT模板网-WWW.1PPT.COM">
  <a:themeElements>
    <a:clrScheme name="A000120150324A07PWBG 1">
      <a:dk1>
        <a:srgbClr val="5F5F5F"/>
      </a:dk1>
      <a:lt1>
        <a:srgbClr val="FFFFFF"/>
      </a:lt1>
      <a:dk2>
        <a:srgbClr val="5F5F5F"/>
      </a:dk2>
      <a:lt2>
        <a:srgbClr val="FFFFFF"/>
      </a:lt2>
      <a:accent1>
        <a:srgbClr val="826951"/>
      </a:accent1>
      <a:accent2>
        <a:srgbClr val="B78623"/>
      </a:accent2>
      <a:accent3>
        <a:srgbClr val="FFFFFF"/>
      </a:accent3>
      <a:accent4>
        <a:srgbClr val="505050"/>
      </a:accent4>
      <a:accent5>
        <a:srgbClr val="C1B9B3"/>
      </a:accent5>
      <a:accent6>
        <a:srgbClr val="A6791F"/>
      </a:accent6>
      <a:hlink>
        <a:srgbClr val="00B0F0"/>
      </a:hlink>
      <a:folHlink>
        <a:srgbClr val="AFB2B4"/>
      </a:folHlink>
    </a:clrScheme>
    <a:fontScheme name="A000120150324A07PWBG">
      <a:majorFont>
        <a:latin typeface="微软雅黑"/>
        <a:ea typeface="微软雅黑"/>
        <a:cs typeface=""/>
      </a:majorFont>
      <a:minorFont>
        <a:latin typeface="幼圆"/>
        <a:ea typeface="幼圆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A000120150324A07PWBG 1">
        <a:dk1>
          <a:srgbClr val="5F5F5F"/>
        </a:dk1>
        <a:lt1>
          <a:srgbClr val="FFFFFF"/>
        </a:lt1>
        <a:dk2>
          <a:srgbClr val="5F5F5F"/>
        </a:dk2>
        <a:lt2>
          <a:srgbClr val="FFFFFF"/>
        </a:lt2>
        <a:accent1>
          <a:srgbClr val="826951"/>
        </a:accent1>
        <a:accent2>
          <a:srgbClr val="B78623"/>
        </a:accent2>
        <a:accent3>
          <a:srgbClr val="FFFFFF"/>
        </a:accent3>
        <a:accent4>
          <a:srgbClr val="505050"/>
        </a:accent4>
        <a:accent5>
          <a:srgbClr val="C1B9B3"/>
        </a:accent5>
        <a:accent6>
          <a:srgbClr val="A6791F"/>
        </a:accent6>
        <a:hlink>
          <a:srgbClr val="00B0F0"/>
        </a:hlink>
        <a:folHlink>
          <a:srgbClr val="AFB2B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1387</Words>
  <Application>Microsoft Office PowerPoint</Application>
  <PresentationFormat>宽屏</PresentationFormat>
  <Paragraphs>89</Paragraphs>
  <Slides>20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5" baseType="lpstr">
      <vt:lpstr>Baskerville Old Face</vt:lpstr>
      <vt:lpstr>Meiryo</vt:lpstr>
      <vt:lpstr>仿宋</vt:lpstr>
      <vt:lpstr>华文新魏</vt:lpstr>
      <vt:lpstr>楷体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Wingdings 2</vt:lpstr>
      <vt:lpstr>第一PPT模板网-WWW.1PPT.COM</vt:lpstr>
      <vt:lpstr>Office Theme</vt:lpstr>
      <vt:lpstr>白雪歌送武判官归京 ——岑参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445</cp:revision>
  <dcterms:created xsi:type="dcterms:W3CDTF">2018-07-27T01:40:00Z</dcterms:created>
  <dcterms:modified xsi:type="dcterms:W3CDTF">2022-02-17T12:12:06Z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