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0" r:id="rId2"/>
  </p:sldMasterIdLst>
  <p:notesMasterIdLst>
    <p:notesMasterId r:id="rId50"/>
  </p:notesMasterIdLst>
  <p:sldIdLst>
    <p:sldId id="424" r:id="rId3"/>
    <p:sldId id="452" r:id="rId4"/>
    <p:sldId id="259" r:id="rId5"/>
    <p:sldId id="258" r:id="rId6"/>
    <p:sldId id="454" r:id="rId7"/>
    <p:sldId id="445" r:id="rId8"/>
    <p:sldId id="446" r:id="rId9"/>
    <p:sldId id="447" r:id="rId10"/>
    <p:sldId id="448" r:id="rId11"/>
    <p:sldId id="449" r:id="rId12"/>
    <p:sldId id="450" r:id="rId13"/>
    <p:sldId id="487" r:id="rId14"/>
    <p:sldId id="426" r:id="rId15"/>
    <p:sldId id="427" r:id="rId16"/>
    <p:sldId id="428" r:id="rId17"/>
    <p:sldId id="429" r:id="rId18"/>
    <p:sldId id="431" r:id="rId19"/>
    <p:sldId id="391" r:id="rId20"/>
    <p:sldId id="486" r:id="rId21"/>
    <p:sldId id="453" r:id="rId22"/>
    <p:sldId id="434" r:id="rId23"/>
    <p:sldId id="451" r:id="rId24"/>
    <p:sldId id="488" r:id="rId25"/>
    <p:sldId id="435" r:id="rId26"/>
    <p:sldId id="489" r:id="rId27"/>
    <p:sldId id="490" r:id="rId28"/>
    <p:sldId id="440" r:id="rId29"/>
    <p:sldId id="436" r:id="rId30"/>
    <p:sldId id="437" r:id="rId31"/>
    <p:sldId id="395" r:id="rId32"/>
    <p:sldId id="353" r:id="rId33"/>
    <p:sldId id="513" r:id="rId34"/>
    <p:sldId id="443" r:id="rId35"/>
    <p:sldId id="514" r:id="rId36"/>
    <p:sldId id="515" r:id="rId37"/>
    <p:sldId id="517" r:id="rId38"/>
    <p:sldId id="521" r:id="rId39"/>
    <p:sldId id="522" r:id="rId40"/>
    <p:sldId id="523" r:id="rId41"/>
    <p:sldId id="438" r:id="rId42"/>
    <p:sldId id="525" r:id="rId43"/>
    <p:sldId id="518" r:id="rId44"/>
    <p:sldId id="524" r:id="rId45"/>
    <p:sldId id="520" r:id="rId46"/>
    <p:sldId id="422" r:id="rId47"/>
    <p:sldId id="295" r:id="rId48"/>
    <p:sldId id="526" r:id="rId4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84">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ngli" initials="wli" lastIdx="1" clrIdx="1"/>
  <p:cmAuthor id="1" name="Lenovo" initials="L" lastIdx="1" clrIdx="0"/>
  <p:cmAuthor id="2" name="Administrat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FEFEF"/>
    <a:srgbClr val="FF93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85" autoAdjust="0"/>
    <p:restoredTop sz="96314" autoAdjust="0"/>
  </p:normalViewPr>
  <p:slideViewPr>
    <p:cSldViewPr>
      <p:cViewPr varScale="1">
        <p:scale>
          <a:sx n="143" d="100"/>
          <a:sy n="143" d="100"/>
        </p:scale>
        <p:origin x="600" y="120"/>
      </p:cViewPr>
      <p:guideLst>
        <p:guide orient="horz" pos="1484"/>
        <p:guide pos="2880"/>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commentAuthors" Target="commentAuthor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9A90C9-B88B-40E3-BCEC-18715DC9EA68}" type="datetimeFigureOut">
              <a:rPr lang="zh-CN" altLang="en-US" smtClean="0"/>
              <a:pPr/>
              <a:t>2022/2/17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B91BF8-AA32-4989-B961-53D96D101422}" type="slidenum">
              <a:rPr lang="zh-CN" altLang="en-US" smtClean="0"/>
              <a:pPr/>
              <a:t>‹#›</a:t>
            </a:fld>
            <a:endParaRPr lang="zh-CN" altLang="en-US"/>
          </a:p>
        </p:txBody>
      </p:sp>
    </p:spTree>
    <p:extLst>
      <p:ext uri="{BB962C8B-B14F-4D97-AF65-F5344CB8AC3E}">
        <p14:creationId xmlns:p14="http://schemas.microsoft.com/office/powerpoint/2010/main" val="4249954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B91BF8-AA32-4989-B961-53D96D101422}" type="slidenum">
              <a:rPr lang="zh-CN" altLang="en-US" smtClean="0"/>
              <a:pPr/>
              <a:t>4</a:t>
            </a:fld>
            <a:endParaRPr lang="zh-CN" altLang="en-US"/>
          </a:p>
        </p:txBody>
      </p:sp>
    </p:spTree>
    <p:extLst>
      <p:ext uri="{BB962C8B-B14F-4D97-AF65-F5344CB8AC3E}">
        <p14:creationId xmlns:p14="http://schemas.microsoft.com/office/powerpoint/2010/main" val="2950887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BB91BF8-AA32-4989-B961-53D96D101422}" type="slidenum">
              <a:rPr lang="zh-CN" altLang="en-US" smtClean="0"/>
              <a:pPr/>
              <a:t>23</a:t>
            </a:fld>
            <a:endParaRPr lang="zh-CN" altLang="en-US"/>
          </a:p>
        </p:txBody>
      </p:sp>
    </p:spTree>
    <p:extLst>
      <p:ext uri="{BB962C8B-B14F-4D97-AF65-F5344CB8AC3E}">
        <p14:creationId xmlns:p14="http://schemas.microsoft.com/office/powerpoint/2010/main" val="3040533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4263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gi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2"/>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2022/2/17</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2022/2/17</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2022/2/17</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2022/2/17</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2022/2/17</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2022/2/17</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transition spd="slow" advTm="25042">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5_标题幻灯片">
    <p:spTree>
      <p:nvGrpSpPr>
        <p:cNvPr id="1" name=""/>
        <p:cNvGrpSpPr/>
        <p:nvPr/>
      </p:nvGrpSpPr>
      <p:grpSpPr>
        <a:xfrm>
          <a:off x="0" y="0"/>
          <a:ext cx="0" cy="0"/>
          <a:chOff x="0" y="0"/>
          <a:chExt cx="0" cy="0"/>
        </a:xfrm>
      </p:grpSpPr>
      <p:sp>
        <p:nvSpPr>
          <p:cNvPr id="3" name="矩形 3"/>
          <p:cNvSpPr>
            <a:spLocks noChangeArrowheads="1"/>
          </p:cNvSpPr>
          <p:nvPr userDrawn="1"/>
        </p:nvSpPr>
        <p:spPr bwMode="auto">
          <a:xfrm rot="6238231" flipH="1">
            <a:off x="7056837" y="3176588"/>
            <a:ext cx="877491" cy="877490"/>
          </a:xfrm>
          <a:prstGeom prst="rect">
            <a:avLst/>
          </a:prstGeom>
          <a:solidFill>
            <a:srgbClr val="FFBBB3">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anchor="ctr"/>
          <a:lstStyle>
            <a:lvl1pPr>
              <a:defRPr sz="3600" b="1">
                <a:solidFill>
                  <a:srgbClr val="FF0000"/>
                </a:solidFill>
                <a:latin typeface="宋体" panose="02010600030101010101" pitchFamily="2" charset="-122"/>
                <a:ea typeface="宋体" panose="02010600030101010101" pitchFamily="2" charset="-122"/>
              </a:defRPr>
            </a:lvl1pPr>
            <a:lvl2pPr>
              <a:defRPr sz="3600" b="1">
                <a:solidFill>
                  <a:srgbClr val="FF0000"/>
                </a:solidFill>
                <a:latin typeface="宋体" panose="02010600030101010101" pitchFamily="2" charset="-122"/>
                <a:ea typeface="宋体" panose="02010600030101010101" pitchFamily="2" charset="-122"/>
              </a:defRPr>
            </a:lvl2pPr>
            <a:lvl3pPr>
              <a:defRPr sz="3600" b="1">
                <a:solidFill>
                  <a:srgbClr val="FF0000"/>
                </a:solidFill>
                <a:latin typeface="宋体" panose="02010600030101010101" pitchFamily="2" charset="-122"/>
                <a:ea typeface="宋体" panose="02010600030101010101" pitchFamily="2" charset="-122"/>
              </a:defRPr>
            </a:lvl3pPr>
            <a:lvl4pPr>
              <a:defRPr sz="3600" b="1">
                <a:solidFill>
                  <a:srgbClr val="FF0000"/>
                </a:solidFill>
                <a:latin typeface="宋体" panose="02010600030101010101" pitchFamily="2" charset="-122"/>
                <a:ea typeface="宋体" panose="02010600030101010101" pitchFamily="2" charset="-122"/>
              </a:defRPr>
            </a:lvl4pPr>
            <a:lvl5pPr>
              <a:defRPr sz="3600" b="1">
                <a:solidFill>
                  <a:srgbClr val="FF0000"/>
                </a:solidFill>
                <a:latin typeface="宋体" panose="02010600030101010101" pitchFamily="2" charset="-122"/>
                <a:ea typeface="宋体" panose="02010600030101010101" pitchFamily="2" charset="-122"/>
              </a:defRPr>
            </a:lvl5pPr>
            <a:lvl6pPr marL="22847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350" b="0" smtClean="0">
              <a:solidFill>
                <a:srgbClr val="FFFFFF"/>
              </a:solidFill>
              <a:latin typeface="Arial" panose="020B0604020202020204" pitchFamily="34" charset="0"/>
            </a:endParaRPr>
          </a:p>
        </p:txBody>
      </p:sp>
      <p:sp>
        <p:nvSpPr>
          <p:cNvPr id="4" name="矩形 5"/>
          <p:cNvSpPr>
            <a:spLocks noChangeArrowheads="1"/>
          </p:cNvSpPr>
          <p:nvPr/>
        </p:nvSpPr>
        <p:spPr bwMode="auto">
          <a:xfrm rot="19041346" flipH="1">
            <a:off x="7566422" y="4580337"/>
            <a:ext cx="140494" cy="140494"/>
          </a:xfrm>
          <a:prstGeom prst="rect">
            <a:avLst/>
          </a:prstGeom>
          <a:solidFill>
            <a:srgbClr val="AACED2">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5" name="矩形 6"/>
          <p:cNvSpPr>
            <a:spLocks noChangeArrowheads="1"/>
          </p:cNvSpPr>
          <p:nvPr/>
        </p:nvSpPr>
        <p:spPr bwMode="auto">
          <a:xfrm rot="998715" flipH="1">
            <a:off x="7880749" y="4216006"/>
            <a:ext cx="353615" cy="354806"/>
          </a:xfrm>
          <a:prstGeom prst="rect">
            <a:avLst/>
          </a:prstGeom>
          <a:solidFill>
            <a:srgbClr val="FFBBB3">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6" name="矩形 7"/>
          <p:cNvSpPr>
            <a:spLocks noChangeArrowheads="1"/>
          </p:cNvSpPr>
          <p:nvPr/>
        </p:nvSpPr>
        <p:spPr bwMode="auto">
          <a:xfrm rot="19250941" flipH="1">
            <a:off x="7634292" y="4266012"/>
            <a:ext cx="167879" cy="167878"/>
          </a:xfrm>
          <a:prstGeom prst="rect">
            <a:avLst/>
          </a:prstGeom>
          <a:solidFill>
            <a:schemeClr val="accent1">
              <a:alpha val="50195"/>
            </a:scheme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7" name="矩形 8"/>
          <p:cNvSpPr>
            <a:spLocks noChangeArrowheads="1"/>
          </p:cNvSpPr>
          <p:nvPr/>
        </p:nvSpPr>
        <p:spPr bwMode="auto">
          <a:xfrm rot="19628487" flipH="1">
            <a:off x="8373670" y="4944666"/>
            <a:ext cx="359569" cy="358378"/>
          </a:xfrm>
          <a:prstGeom prst="rect">
            <a:avLst/>
          </a:prstGeom>
          <a:solidFill>
            <a:srgbClr val="009FB8">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8" name="矩形 1"/>
          <p:cNvSpPr>
            <a:spLocks noChangeArrowheads="1"/>
          </p:cNvSpPr>
          <p:nvPr/>
        </p:nvSpPr>
        <p:spPr bwMode="auto">
          <a:xfrm rot="1703810" flipH="1">
            <a:off x="8653467" y="1994298"/>
            <a:ext cx="503635" cy="502444"/>
          </a:xfrm>
          <a:prstGeom prst="rect">
            <a:avLst/>
          </a:prstGeom>
          <a:solidFill>
            <a:schemeClr val="accent1">
              <a:alpha val="50195"/>
            </a:scheme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9" name="矩形 2"/>
          <p:cNvSpPr>
            <a:spLocks noChangeArrowheads="1"/>
          </p:cNvSpPr>
          <p:nvPr/>
        </p:nvSpPr>
        <p:spPr bwMode="auto">
          <a:xfrm rot="985914" flipH="1">
            <a:off x="8304614" y="4061224"/>
            <a:ext cx="995363" cy="994172"/>
          </a:xfrm>
          <a:prstGeom prst="rect">
            <a:avLst/>
          </a:prstGeom>
          <a:solidFill>
            <a:srgbClr val="FFBBB3">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10" name="矩形 4"/>
          <p:cNvSpPr>
            <a:spLocks noChangeArrowheads="1"/>
          </p:cNvSpPr>
          <p:nvPr userDrawn="1"/>
        </p:nvSpPr>
        <p:spPr bwMode="auto">
          <a:xfrm rot="3014278" flipH="1">
            <a:off x="7650960" y="2690813"/>
            <a:ext cx="1469231" cy="1466850"/>
          </a:xfrm>
          <a:prstGeom prst="rect">
            <a:avLst/>
          </a:prstGeom>
          <a:solidFill>
            <a:srgbClr val="AACED2">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anchor="ctr"/>
          <a:lstStyle>
            <a:lvl1pPr>
              <a:defRPr sz="3600" b="1">
                <a:solidFill>
                  <a:srgbClr val="FF0000"/>
                </a:solidFill>
                <a:latin typeface="宋体" panose="02010600030101010101" pitchFamily="2" charset="-122"/>
                <a:ea typeface="宋体" panose="02010600030101010101" pitchFamily="2" charset="-122"/>
              </a:defRPr>
            </a:lvl1pPr>
            <a:lvl2pPr>
              <a:defRPr sz="3600" b="1">
                <a:solidFill>
                  <a:srgbClr val="FF0000"/>
                </a:solidFill>
                <a:latin typeface="宋体" panose="02010600030101010101" pitchFamily="2" charset="-122"/>
                <a:ea typeface="宋体" panose="02010600030101010101" pitchFamily="2" charset="-122"/>
              </a:defRPr>
            </a:lvl2pPr>
            <a:lvl3pPr>
              <a:defRPr sz="3600" b="1">
                <a:solidFill>
                  <a:srgbClr val="FF0000"/>
                </a:solidFill>
                <a:latin typeface="宋体" panose="02010600030101010101" pitchFamily="2" charset="-122"/>
                <a:ea typeface="宋体" panose="02010600030101010101" pitchFamily="2" charset="-122"/>
              </a:defRPr>
            </a:lvl3pPr>
            <a:lvl4pPr>
              <a:defRPr sz="3600" b="1">
                <a:solidFill>
                  <a:srgbClr val="FF0000"/>
                </a:solidFill>
                <a:latin typeface="宋体" panose="02010600030101010101" pitchFamily="2" charset="-122"/>
                <a:ea typeface="宋体" panose="02010600030101010101" pitchFamily="2" charset="-122"/>
              </a:defRPr>
            </a:lvl4pPr>
            <a:lvl5pPr>
              <a:defRPr sz="3600" b="1">
                <a:solidFill>
                  <a:srgbClr val="FF0000"/>
                </a:solidFill>
                <a:latin typeface="宋体" panose="02010600030101010101" pitchFamily="2" charset="-122"/>
                <a:ea typeface="宋体" panose="02010600030101010101" pitchFamily="2" charset="-122"/>
              </a:defRPr>
            </a:lvl5pPr>
            <a:lvl6pPr marL="22847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350" b="0" smtClean="0">
              <a:solidFill>
                <a:srgbClr val="FFFFFF"/>
              </a:solidFill>
              <a:latin typeface="Arial" panose="020B0604020202020204" pitchFamily="34" charset="0"/>
            </a:endParaRPr>
          </a:p>
        </p:txBody>
      </p:sp>
      <p:sp>
        <p:nvSpPr>
          <p:cNvPr id="11" name="矩形 10"/>
          <p:cNvSpPr>
            <a:spLocks noChangeArrowheads="1"/>
          </p:cNvSpPr>
          <p:nvPr userDrawn="1"/>
        </p:nvSpPr>
        <p:spPr bwMode="auto">
          <a:xfrm rot="4169379" flipH="1">
            <a:off x="6716316" y="4096941"/>
            <a:ext cx="152400" cy="152400"/>
          </a:xfrm>
          <a:prstGeom prst="rect">
            <a:avLst/>
          </a:prstGeom>
          <a:solidFill>
            <a:srgbClr val="009FB8">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anchor="ctr"/>
          <a:lstStyle>
            <a:lvl1pPr>
              <a:defRPr sz="3600" b="1">
                <a:solidFill>
                  <a:srgbClr val="FF0000"/>
                </a:solidFill>
                <a:latin typeface="宋体" panose="02010600030101010101" pitchFamily="2" charset="-122"/>
                <a:ea typeface="宋体" panose="02010600030101010101" pitchFamily="2" charset="-122"/>
              </a:defRPr>
            </a:lvl1pPr>
            <a:lvl2pPr>
              <a:defRPr sz="3600" b="1">
                <a:solidFill>
                  <a:srgbClr val="FF0000"/>
                </a:solidFill>
                <a:latin typeface="宋体" panose="02010600030101010101" pitchFamily="2" charset="-122"/>
                <a:ea typeface="宋体" panose="02010600030101010101" pitchFamily="2" charset="-122"/>
              </a:defRPr>
            </a:lvl2pPr>
            <a:lvl3pPr>
              <a:defRPr sz="3600" b="1">
                <a:solidFill>
                  <a:srgbClr val="FF0000"/>
                </a:solidFill>
                <a:latin typeface="宋体" panose="02010600030101010101" pitchFamily="2" charset="-122"/>
                <a:ea typeface="宋体" panose="02010600030101010101" pitchFamily="2" charset="-122"/>
              </a:defRPr>
            </a:lvl3pPr>
            <a:lvl4pPr>
              <a:defRPr sz="3600" b="1">
                <a:solidFill>
                  <a:srgbClr val="FF0000"/>
                </a:solidFill>
                <a:latin typeface="宋体" panose="02010600030101010101" pitchFamily="2" charset="-122"/>
                <a:ea typeface="宋体" panose="02010600030101010101" pitchFamily="2" charset="-122"/>
              </a:defRPr>
            </a:lvl4pPr>
            <a:lvl5pPr>
              <a:defRPr sz="3600" b="1">
                <a:solidFill>
                  <a:srgbClr val="FF0000"/>
                </a:solidFill>
                <a:latin typeface="宋体" panose="02010600030101010101" pitchFamily="2" charset="-122"/>
                <a:ea typeface="宋体" panose="02010600030101010101" pitchFamily="2" charset="-122"/>
              </a:defRPr>
            </a:lvl5pPr>
            <a:lvl6pPr marL="22847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fontAlgn="base">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buFont typeface="Arial" panose="020B0604020202020204" pitchFamily="34" charset="0"/>
              <a:buNone/>
              <a:defRPr/>
            </a:pPr>
            <a:endParaRPr lang="zh-CN" altLang="en-US" sz="1350" b="0" smtClean="0">
              <a:solidFill>
                <a:srgbClr val="FFFFFF"/>
              </a:solidFill>
              <a:latin typeface="Arial" panose="020B0604020202020204" pitchFamily="34" charset="0"/>
            </a:endParaRPr>
          </a:p>
        </p:txBody>
      </p:sp>
      <p:sp>
        <p:nvSpPr>
          <p:cNvPr id="12" name="矩形 10"/>
          <p:cNvSpPr>
            <a:spLocks noChangeArrowheads="1"/>
          </p:cNvSpPr>
          <p:nvPr/>
        </p:nvSpPr>
        <p:spPr bwMode="auto">
          <a:xfrm rot="1849597" flipH="1">
            <a:off x="7811691" y="4789887"/>
            <a:ext cx="502444" cy="502444"/>
          </a:xfrm>
          <a:prstGeom prst="rect">
            <a:avLst/>
          </a:prstGeom>
          <a:solidFill>
            <a:srgbClr val="AACED2">
              <a:alpha val="50195"/>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sp>
        <p:nvSpPr>
          <p:cNvPr id="13" name="矩形 11"/>
          <p:cNvSpPr>
            <a:spLocks noChangeArrowheads="1"/>
          </p:cNvSpPr>
          <p:nvPr/>
        </p:nvSpPr>
        <p:spPr bwMode="auto">
          <a:xfrm rot="1703810" flipH="1">
            <a:off x="7539038" y="2424113"/>
            <a:ext cx="246460" cy="247650"/>
          </a:xfrm>
          <a:prstGeom prst="rect">
            <a:avLst/>
          </a:prstGeom>
          <a:solidFill>
            <a:schemeClr val="accent1">
              <a:alpha val="50195"/>
            </a:scheme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1pPr>
            <a:lvl2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2pPr>
            <a:lvl3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3pPr>
            <a:lvl4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4pPr>
            <a:lvl5pPr>
              <a:spcBef>
                <a:spcPct val="50000"/>
              </a:spcBef>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5pPr>
            <a:lvl6pPr marL="22847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6pPr>
            <a:lvl7pPr marL="27419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7pPr>
            <a:lvl8pPr marL="31991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8pPr>
            <a:lvl9pPr marL="3656330" indent="1905" eaLnBrk="0" fontAlgn="base" hangingPunct="0">
              <a:spcBef>
                <a:spcPct val="50000"/>
              </a:spcBef>
              <a:spcAft>
                <a:spcPct val="0"/>
              </a:spcAft>
              <a:buFont typeface="Arial" panose="020B0604020202020204" pitchFamily="34" charset="0"/>
              <a:defRPr sz="3600" b="1">
                <a:solidFill>
                  <a:srgbClr val="FF0000"/>
                </a:solidFill>
                <a:latin typeface="宋体" panose="02010600030101010101" pitchFamily="2" charset="-122"/>
                <a:ea typeface="宋体" panose="02010600030101010101" pitchFamily="2" charset="-122"/>
              </a:defRPr>
            </a:lvl9pPr>
          </a:lstStyle>
          <a:p>
            <a:pPr algn="ctr" defTabSz="914400" eaLnBrk="1" hangingPunct="1">
              <a:spcBef>
                <a:spcPct val="0"/>
              </a:spcBef>
              <a:buFontTx/>
              <a:buNone/>
            </a:pPr>
            <a:endParaRPr lang="zh-CN" altLang="en-US" sz="1350" b="0">
              <a:solidFill>
                <a:srgbClr val="FFFFFF"/>
              </a:solidFill>
              <a:latin typeface="Arial" panose="020B0604020202020204" pitchFamily="34" charset="0"/>
            </a:endParaRPr>
          </a:p>
        </p:txBody>
      </p:sp>
      <p:pic>
        <p:nvPicPr>
          <p:cNvPr id="14" name="Picture 13" descr="湖北猎豹图书文化有限公司logo"/>
          <p:cNvPicPr>
            <a:picLocks noChangeAspect="1" noChangeArrowheads="1"/>
          </p:cNvPicPr>
          <p:nvPr userDrawn="1"/>
        </p:nvPicPr>
        <p:blipFill>
          <a:blip r:embed="rId2" cstate="email">
            <a:clrChange>
              <a:clrFrom>
                <a:srgbClr val="FFFFFE"/>
              </a:clrFrom>
              <a:clrTo>
                <a:srgbClr val="FFFFFE">
                  <a:alpha val="0"/>
                </a:srgbClr>
              </a:clrTo>
            </a:clrChange>
            <a:extLst>
              <a:ext uri="{28A0092B-C50C-407E-A947-70E740481C1C}">
                <a14:useLocalDpi xmlns:a14="http://schemas.microsoft.com/office/drawing/2010/main"/>
              </a:ext>
            </a:extLst>
          </a:blip>
          <a:srcRect/>
          <a:stretch>
            <a:fillRect/>
          </a:stretch>
        </p:blipFill>
        <p:spPr bwMode="auto">
          <a:xfrm>
            <a:off x="8361760" y="85725"/>
            <a:ext cx="566738" cy="60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6" descr="timg?image&amp;quality=80&amp;size=b9999_10000&amp;sec=1514455248577&amp;di=17a6aee7f6970fc09f61a1489a9c9b1a&amp;imgtype=0&amp;src=http%3A%2F%2Fpic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22672" y="4006456"/>
            <a:ext cx="850106" cy="854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5"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194201" y="4750594"/>
            <a:ext cx="804863"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6"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3611166" y="4750594"/>
            <a:ext cx="807244"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7"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2805113" y="4750594"/>
            <a:ext cx="806054"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8"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999064" y="4750594"/>
            <a:ext cx="806053"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9"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4418414" y="4750594"/>
            <a:ext cx="804863"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0"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5223276" y="4750594"/>
            <a:ext cx="806053"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1"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835379" y="4750594"/>
            <a:ext cx="807244"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2" descr="25flower018"/>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029325" y="4750594"/>
            <a:ext cx="806054" cy="29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占位符 7"/>
          <p:cNvSpPr>
            <a:spLocks noGrp="1"/>
          </p:cNvSpPr>
          <p:nvPr>
            <p:ph type="body" sz="quarter" idx="10"/>
          </p:nvPr>
        </p:nvSpPr>
        <p:spPr>
          <a:xfrm>
            <a:off x="251862" y="177704"/>
            <a:ext cx="4201025" cy="397177"/>
          </a:xfrm>
          <a:prstGeom prst="rect">
            <a:avLst/>
          </a:prstGeom>
          <a:ln w="12700" cmpd="sng">
            <a:noFill/>
          </a:ln>
        </p:spPr>
        <p:txBody>
          <a:bodyPr vert="horz" anchor="ctr"/>
          <a:lstStyle>
            <a:lvl1pPr marL="0" indent="0" algn="l">
              <a:buNone/>
              <a:defRPr sz="1800" b="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lvl="0"/>
            <a:r>
              <a:rPr lang="zh-CN" altLang="en-US" noProof="1" smtClean="0"/>
              <a:t>单击此处编辑母版文本样式</a:t>
            </a:r>
          </a:p>
        </p:txBody>
      </p:sp>
    </p:spTree>
  </p:cSld>
  <p:clrMapOvr>
    <a:masterClrMapping/>
  </p:clrMapOvr>
  <p:transition spd="slow" advTm="25042">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9D9C70D-B7C8-466D-B87C-22D855EF72C6}" type="datetimeFigureOut">
              <a:rPr lang="zh-CN" altLang="en-US" smtClean="0"/>
              <a:pPr/>
              <a:t>2022/2/17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9045BA-9AC9-4435-A9A0-D822685BA71C}" type="slidenum">
              <a:rPr lang="zh-CN" altLang="en-US" smtClean="0"/>
              <a:pPr/>
              <a:t>‹#›</a:t>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userDrawn="1"/>
        </p:nvSpPr>
        <p:spPr>
          <a:xfrm>
            <a:off x="2483768" y="627534"/>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标题和内容">
    <p:bg>
      <p:bgPr>
        <a:blipFill rotWithShape="0">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5C0FA62-BEF9-49D0-AC2E-2D45D8936768}"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t>2022/2/17</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46F9936-C0D8-420C-8B1B-1D7A6027B075}"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t>‹#›</a:t>
            </a:fld>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advTm="25042">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05980"/>
            <a:ext cx="8229600" cy="438864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027"/>
          <p:cNvSpPr>
            <a:spLocks noGrp="1"/>
          </p:cNvSpPr>
          <p:nvPr>
            <p:ph type="dt" sz="half" idx="2"/>
          </p:nvPr>
        </p:nvSpPr>
        <p:spPr>
          <a:xfrm>
            <a:off x="457200" y="4683919"/>
            <a:ext cx="2133600" cy="357188"/>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ea"/>
              </a:rPr>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t>2022/2/17</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1028"/>
          <p:cNvSpPr>
            <a:spLocks noGrp="1"/>
          </p:cNvSpPr>
          <p:nvPr>
            <p:ph type="ftr" sz="quarter" idx="3"/>
          </p:nvPr>
        </p:nvSpPr>
        <p:spPr>
          <a:xfrm>
            <a:off x="3124200" y="4683919"/>
            <a:ext cx="2895600" cy="357188"/>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1029"/>
          <p:cNvSpPr>
            <a:spLocks noGrp="1"/>
          </p:cNvSpPr>
          <p:nvPr>
            <p:ph type="sldNum" sz="quarter" idx="4"/>
          </p:nvPr>
        </p:nvSpPr>
        <p:spPr>
          <a:xfrm>
            <a:off x="6553200" y="4683919"/>
            <a:ext cx="2133600" cy="357188"/>
          </a:xfrm>
          <a:prstGeom prst="rect">
            <a:avLst/>
          </a:prstGeom>
        </p:spPr>
        <p:txBody>
          <a:bodyPr vert="horz" wrap="square" lIns="91440" tIns="45720" rIns="91440" bIns="45720" numCol="1" anchor="t" anchorCtr="0" compatLnSpc="1"/>
          <a:lstStyle/>
          <a:p>
            <a:pPr algn="r"/>
            <a:fld id="{9A0DB2DC-4C9A-4742-B13C-FB6460FD3503}" type="slidenum">
              <a:rPr lang="zh-CN" altLang="en-US" dirty="0"/>
              <a:pPr algn="r"/>
              <a:t>‹#›</a:t>
            </a:fld>
            <a:endParaRPr lang="zh-CN" altLang="en-US" dirty="0"/>
          </a:p>
        </p:txBody>
      </p:sp>
    </p:spTree>
  </p:cSld>
  <p:clrMapOvr>
    <a:masterClrMapping/>
  </p:clrMapOvr>
  <p:transition>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4837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37041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1253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61498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2468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13426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60918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2660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20487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73584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6063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2022/2/17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2"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2"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2022/2/17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2022/2/17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2022/2/17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7"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1"/>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7"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2022/2/17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6"/>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2022/2/17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Tm="25042">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2022/2/17</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ransition spd="slow" advTm="25042">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2022/2/17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767156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67545" y="1282972"/>
            <a:ext cx="4833599" cy="830997"/>
          </a:xfrm>
          <a:prstGeom prst="rect">
            <a:avLst/>
          </a:prstGeom>
        </p:spPr>
        <p:txBody>
          <a:bodyPr wrap="square">
            <a:spAutoFit/>
          </a:bodyPr>
          <a:lstStyle/>
          <a:p>
            <a:pPr algn="ctr"/>
            <a:r>
              <a:rPr lang="zh-CN" altLang="en-US" sz="4800" b="1" dirty="0">
                <a:latin typeface="微软雅黑" pitchFamily="34" charset="-122"/>
                <a:ea typeface="微软雅黑" pitchFamily="34" charset="-122"/>
              </a:rPr>
              <a:t>邹忌讽齐王纳谏</a:t>
            </a:r>
          </a:p>
        </p:txBody>
      </p:sp>
      <p:sp>
        <p:nvSpPr>
          <p:cNvPr id="5" name="矩形 4"/>
          <p:cNvSpPr/>
          <p:nvPr/>
        </p:nvSpPr>
        <p:spPr>
          <a:xfrm>
            <a:off x="3992358" y="4227934"/>
            <a:ext cx="1159292" cy="407291"/>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01143" y="0"/>
            <a:ext cx="3843576" cy="4227934"/>
          </a:xfrm>
          <a:prstGeom prst="rect">
            <a:avLst/>
          </a:prstGeom>
        </p:spPr>
      </p:pic>
    </p:spTree>
  </p:cSld>
  <p:clrMapOvr>
    <a:masterClrMapping/>
  </p:clrMapOvr>
  <p:transition spd="slow" advTm="25042">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p:cNvSpPr>
          <p:nvPr>
            <p:ph type="title"/>
          </p:nvPr>
        </p:nvSpPr>
        <p:spPr>
          <a:xfrm>
            <a:off x="1252220" y="642382"/>
            <a:ext cx="6172200" cy="857250"/>
          </a:xfrm>
        </p:spPr>
        <p:txBody>
          <a:bodyPr wrap="square" anchor="ctr"/>
          <a:lstStyle/>
          <a:p>
            <a:pPr eaLnBrk="1" hangingPunct="1"/>
            <a:r>
              <a:rPr lang="zh-CN" altLang="en-US" sz="3000">
                <a:latin typeface="微软雅黑" panose="020B0503020204020204" pitchFamily="34" charset="-122"/>
                <a:ea typeface="微软雅黑" panose="020B0503020204020204" pitchFamily="34" charset="-122"/>
                <a:cs typeface="微软雅黑" panose="020B0503020204020204" pitchFamily="34" charset="-122"/>
              </a:rPr>
              <a:t>比较下面几个“朝”字的意思</a:t>
            </a:r>
          </a:p>
        </p:txBody>
      </p:sp>
      <p:sp>
        <p:nvSpPr>
          <p:cNvPr id="59394" name="Rectangle 3"/>
          <p:cNvSpPr>
            <a:spLocks noGrp="1"/>
          </p:cNvSpPr>
          <p:nvPr>
            <p:ph type="body"/>
          </p:nvPr>
        </p:nvSpPr>
        <p:spPr>
          <a:xfrm>
            <a:off x="299724" y="1816338"/>
            <a:ext cx="6116241" cy="2343150"/>
          </a:xfrm>
        </p:spPr>
        <p:txBody>
          <a:bodyPr wrap="square" anchor="t"/>
          <a:lstStyle/>
          <a:p>
            <a:pPr marL="609600" indent="-609600" eaLnBrk="1" hangingPunct="1">
              <a:lnSpc>
                <a:spcPct val="150000"/>
              </a:lnSpc>
              <a:buAutoNum type="arabicPeriod"/>
            </a:pPr>
            <a:r>
              <a:rPr lang="zh-CN" altLang="en-US"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朝服衣冠</a:t>
            </a:r>
          </a:p>
          <a:p>
            <a:pPr marL="609600" indent="-609600" eaLnBrk="1" hangingPunct="1">
              <a:lnSpc>
                <a:spcPct val="150000"/>
              </a:lnSpc>
              <a:buAutoNum type="arabicPeriod"/>
            </a:pPr>
            <a:r>
              <a:rPr lang="zh-CN" altLang="en-US"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燕、赵、韩、魏闻之，皆朝于齐 </a:t>
            </a:r>
          </a:p>
          <a:p>
            <a:pPr marL="609600" indent="-609600" eaLnBrk="1" hangingPunct="1">
              <a:lnSpc>
                <a:spcPct val="150000"/>
              </a:lnSpc>
              <a:buAutoNum type="arabicPeriod"/>
            </a:pPr>
            <a:r>
              <a:rPr lang="zh-CN" altLang="en-US"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于是入朝见威王</a:t>
            </a:r>
          </a:p>
        </p:txBody>
      </p:sp>
      <p:sp>
        <p:nvSpPr>
          <p:cNvPr id="59396" name="Rectangle 7"/>
          <p:cNvSpPr/>
          <p:nvPr/>
        </p:nvSpPr>
        <p:spPr>
          <a:xfrm>
            <a:off x="4222754" y="1815943"/>
            <a:ext cx="4031933" cy="2267903"/>
          </a:xfrm>
          <a:prstGeom prst="rect">
            <a:avLst/>
          </a:prstGeom>
          <a:noFill/>
          <a:ln w="9525">
            <a:noFill/>
          </a:ln>
        </p:spPr>
        <p:txBody>
          <a:bodyPr anchor="t"/>
          <a:lstStyle/>
          <a:p>
            <a:pPr marL="609600" indent="-609600" algn="r">
              <a:lnSpc>
                <a:spcPct val="150000"/>
              </a:lnSpc>
              <a:spcBef>
                <a:spcPct val="20000"/>
              </a:spcBef>
            </a:pPr>
            <a:r>
              <a:rPr lang="en-US" altLang="x-none" sz="28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zhāo </a:t>
            </a:r>
            <a:r>
              <a:rPr lang="zh-CN" altLang="en-US" sz="28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早晨</a:t>
            </a:r>
          </a:p>
          <a:p>
            <a:pPr marL="609600" indent="-609600" algn="r">
              <a:lnSpc>
                <a:spcPct val="150000"/>
              </a:lnSpc>
              <a:spcBef>
                <a:spcPct val="20000"/>
              </a:spcBef>
            </a:pPr>
            <a:r>
              <a:rPr lang="zh-CN" altLang="en-US" sz="28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朝拜、拜见</a:t>
            </a:r>
          </a:p>
          <a:p>
            <a:pPr marL="609600" indent="-609600" algn="r">
              <a:lnSpc>
                <a:spcPct val="150000"/>
              </a:lnSpc>
              <a:spcBef>
                <a:spcPct val="20000"/>
              </a:spcBef>
            </a:pPr>
            <a:r>
              <a:rPr lang="zh-CN" altLang="en-US" sz="28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朝廷</a:t>
            </a:r>
            <a:endParaRPr lang="en-US" altLang="x-none" sz="28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rgbClr val="FF9306"/>
                </a:solidFill>
                <a:latin typeface="微软雅黑" panose="020B0503020204020204" pitchFamily="34" charset="-122"/>
                <a:ea typeface="微软雅黑" panose="020B0503020204020204" pitchFamily="34" charset="-122"/>
                <a:sym typeface="+mn-ea"/>
              </a:rPr>
              <a:t>字词检查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Tree>
  </p:cSld>
  <p:clrMapOvr>
    <a:masterClrMapping/>
  </p:clrMapOvr>
  <p:transition spd="med">
    <p:random/>
    <p:sndAc>
      <p:stSnd>
        <p:snd r:embed="rId2" name="projcto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9396">
                                            <p:txEl>
                                              <p:pRg st="0" end="0"/>
                                            </p:txEl>
                                          </p:spTgt>
                                        </p:tgtEl>
                                        <p:attrNameLst>
                                          <p:attrName>style.visibility</p:attrName>
                                        </p:attrNameLst>
                                      </p:cBhvr>
                                      <p:to>
                                        <p:strVal val="visible"/>
                                      </p:to>
                                    </p:set>
                                    <p:animEffect transition="in" filter="box(out)">
                                      <p:cBhvr>
                                        <p:cTn id="7" dur="500"/>
                                        <p:tgtEl>
                                          <p:spTgt spid="5939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9396">
                                            <p:txEl>
                                              <p:pRg st="1" end="1"/>
                                            </p:txEl>
                                          </p:spTgt>
                                        </p:tgtEl>
                                        <p:attrNameLst>
                                          <p:attrName>style.visibility</p:attrName>
                                        </p:attrNameLst>
                                      </p:cBhvr>
                                      <p:to>
                                        <p:strVal val="visible"/>
                                      </p:to>
                                    </p:set>
                                    <p:animEffect transition="in" filter="box(out)">
                                      <p:cBhvr>
                                        <p:cTn id="12" dur="500"/>
                                        <p:tgtEl>
                                          <p:spTgt spid="59396">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camera.wav"/>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9396">
                                            <p:txEl>
                                              <p:pRg st="2" end="2"/>
                                            </p:txEl>
                                          </p:spTgt>
                                        </p:tgtEl>
                                        <p:attrNameLst>
                                          <p:attrName>style.visibility</p:attrName>
                                        </p:attrNameLst>
                                      </p:cBhvr>
                                      <p:to>
                                        <p:strVal val="visible"/>
                                      </p:to>
                                    </p:set>
                                    <p:animEffect transition="in" filter="box(out)">
                                      <p:cBhvr>
                                        <p:cTn id="17" dur="500"/>
                                        <p:tgtEl>
                                          <p:spTgt spid="59396">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日期占位符 3"/>
          <p:cNvSpPr txBox="1">
            <a:spLocks noGrp="1"/>
          </p:cNvSpPr>
          <p:nvPr/>
        </p:nvSpPr>
        <p:spPr>
          <a:xfrm>
            <a:off x="1485900" y="4683919"/>
            <a:ext cx="1600200" cy="357188"/>
          </a:xfrm>
          <a:prstGeom prst="rect">
            <a:avLst/>
          </a:prstGeom>
          <a:noFill/>
          <a:ln w="9525">
            <a:noFill/>
          </a:ln>
        </p:spPr>
        <p:txBody>
          <a:bodyPr anchor="t"/>
          <a:lstStyle/>
          <a:p>
            <a:endParaRPr lang="en-US" altLang="x-none" sz="1050" b="1" dirty="0">
              <a:latin typeface="Arial" panose="020B0604020202020204" pitchFamily="34" charset="0"/>
            </a:endParaRPr>
          </a:p>
        </p:txBody>
      </p:sp>
      <p:sp>
        <p:nvSpPr>
          <p:cNvPr id="62466" name="灯片编号占位符 5"/>
          <p:cNvSpPr txBox="1">
            <a:spLocks noGrp="1"/>
          </p:cNvSpPr>
          <p:nvPr/>
        </p:nvSpPr>
        <p:spPr>
          <a:xfrm>
            <a:off x="6057900" y="4683919"/>
            <a:ext cx="1600200" cy="357188"/>
          </a:xfrm>
          <a:prstGeom prst="rect">
            <a:avLst/>
          </a:prstGeom>
          <a:noFill/>
          <a:ln w="9525">
            <a:noFill/>
          </a:ln>
        </p:spPr>
        <p:txBody>
          <a:bodyPr anchor="t"/>
          <a:lstStyle/>
          <a:p>
            <a:pPr algn="r"/>
            <a:fld id="{9A0DB2DC-4C9A-4742-B13C-FB6460FD3503}" type="slidenum">
              <a:rPr lang="zh-CN" altLang="en-US" sz="1050" b="1" dirty="0">
                <a:latin typeface="Arial" panose="020B0604020202020204" pitchFamily="34" charset="0"/>
              </a:rPr>
              <a:pPr algn="r"/>
              <a:t>11</a:t>
            </a:fld>
            <a:endParaRPr lang="zh-CN" altLang="en-US" sz="1050" b="1" dirty="0">
              <a:latin typeface="Arial" panose="020B0604020202020204" pitchFamily="34" charset="0"/>
            </a:endParaRPr>
          </a:p>
        </p:txBody>
      </p:sp>
      <p:sp>
        <p:nvSpPr>
          <p:cNvPr id="62467" name="Rectangle 2"/>
          <p:cNvSpPr>
            <a:spLocks noGrp="1"/>
          </p:cNvSpPr>
          <p:nvPr>
            <p:ph type="title"/>
          </p:nvPr>
        </p:nvSpPr>
        <p:spPr>
          <a:xfrm>
            <a:off x="1049496" y="498237"/>
            <a:ext cx="6172200" cy="857250"/>
          </a:xfrm>
        </p:spPr>
        <p:txBody>
          <a:bodyPr wrap="square" anchor="ctr"/>
          <a:lstStyle/>
          <a:p>
            <a:pPr eaLnBrk="1" hangingPunct="1"/>
            <a:r>
              <a:rPr lang="zh-CN" altLang="en-US" sz="3000">
                <a:latin typeface="微软雅黑" panose="020B0503020204020204" pitchFamily="34" charset="-122"/>
                <a:ea typeface="微软雅黑" panose="020B0503020204020204" pitchFamily="34" charset="-122"/>
                <a:cs typeface="微软雅黑" panose="020B0503020204020204" pitchFamily="34" charset="-122"/>
              </a:rPr>
              <a:t>比较下列“间”字的读音和意思</a:t>
            </a:r>
          </a:p>
        </p:txBody>
      </p:sp>
      <p:sp>
        <p:nvSpPr>
          <p:cNvPr id="62468" name="Rectangle 3"/>
          <p:cNvSpPr>
            <a:spLocks noGrp="1"/>
          </p:cNvSpPr>
          <p:nvPr>
            <p:ph type="body"/>
          </p:nvPr>
        </p:nvSpPr>
        <p:spPr>
          <a:xfrm>
            <a:off x="457200" y="1550752"/>
            <a:ext cx="6172200" cy="2937272"/>
          </a:xfrm>
        </p:spPr>
        <p:txBody>
          <a:bodyPr wrap="square" anchor="t">
            <a:normAutofit fontScale="90000" lnSpcReduction="20000"/>
          </a:bodyPr>
          <a:lstStyle/>
          <a:p>
            <a:pPr marL="609600" indent="-609600" eaLnBrk="1" hangingPunct="1">
              <a:lnSpc>
                <a:spcPct val="150000"/>
              </a:lnSpc>
              <a:buAutoNum type="arabicPeriod"/>
            </a:pPr>
            <a:r>
              <a:rPr lang="zh-CN" altLang="en-US" sz="2700">
                <a:solidFill>
                  <a:schemeClr val="tx1"/>
                </a:solidFill>
                <a:latin typeface="微软雅黑" panose="020B0503020204020204" pitchFamily="34" charset="-122"/>
                <a:ea typeface="微软雅黑" panose="020B0503020204020204" pitchFamily="34" charset="-122"/>
              </a:rPr>
              <a:t>时时而</a:t>
            </a:r>
            <a:r>
              <a:rPr lang="zh-CN" altLang="en-US" sz="2700">
                <a:solidFill>
                  <a:srgbClr val="FF0000"/>
                </a:solidFill>
                <a:latin typeface="微软雅黑" panose="020B0503020204020204" pitchFamily="34" charset="-122"/>
                <a:ea typeface="微软雅黑" panose="020B0503020204020204" pitchFamily="34" charset="-122"/>
              </a:rPr>
              <a:t>间</a:t>
            </a:r>
            <a:r>
              <a:rPr lang="zh-CN" altLang="en-US" sz="2700">
                <a:solidFill>
                  <a:schemeClr val="tx1"/>
                </a:solidFill>
                <a:latin typeface="微软雅黑" panose="020B0503020204020204" pitchFamily="34" charset="-122"/>
                <a:ea typeface="微软雅黑" panose="020B0503020204020204" pitchFamily="34" charset="-122"/>
              </a:rPr>
              <a:t>进</a:t>
            </a:r>
          </a:p>
          <a:p>
            <a:pPr marL="609600" indent="-609600" eaLnBrk="1" hangingPunct="1">
              <a:lnSpc>
                <a:spcPct val="150000"/>
              </a:lnSpc>
              <a:buAutoNum type="arabicPeriod"/>
            </a:pPr>
            <a:r>
              <a:rPr lang="zh-CN" altLang="en-US" sz="2700">
                <a:solidFill>
                  <a:schemeClr val="tx1"/>
                </a:solidFill>
                <a:latin typeface="微软雅黑" panose="020B0503020204020204" pitchFamily="34" charset="-122"/>
                <a:ea typeface="微软雅黑" panose="020B0503020204020204" pitchFamily="34" charset="-122"/>
              </a:rPr>
              <a:t>肉食者谋之又何</a:t>
            </a:r>
            <a:r>
              <a:rPr lang="zh-CN" altLang="en-US" sz="2700">
                <a:solidFill>
                  <a:srgbClr val="FF0000"/>
                </a:solidFill>
                <a:latin typeface="微软雅黑" panose="020B0503020204020204" pitchFamily="34" charset="-122"/>
                <a:ea typeface="微软雅黑" panose="020B0503020204020204" pitchFamily="34" charset="-122"/>
              </a:rPr>
              <a:t>间</a:t>
            </a:r>
            <a:r>
              <a:rPr lang="zh-CN" altLang="en-US" sz="2700">
                <a:solidFill>
                  <a:schemeClr val="tx1"/>
                </a:solidFill>
                <a:latin typeface="微软雅黑" panose="020B0503020204020204" pitchFamily="34" charset="-122"/>
                <a:ea typeface="微软雅黑" panose="020B0503020204020204" pitchFamily="34" charset="-122"/>
              </a:rPr>
              <a:t>焉</a:t>
            </a:r>
          </a:p>
          <a:p>
            <a:pPr marL="609600" indent="-609600" eaLnBrk="1" hangingPunct="1">
              <a:lnSpc>
                <a:spcPct val="150000"/>
              </a:lnSpc>
              <a:buAutoNum type="arabicPeriod"/>
            </a:pPr>
            <a:r>
              <a:rPr lang="zh-CN" altLang="en-US" sz="2700">
                <a:solidFill>
                  <a:schemeClr val="tx1"/>
                </a:solidFill>
                <a:latin typeface="微软雅黑" panose="020B0503020204020204" pitchFamily="34" charset="-122"/>
                <a:ea typeface="微软雅黑" panose="020B0503020204020204" pitchFamily="34" charset="-122"/>
              </a:rPr>
              <a:t>中</a:t>
            </a:r>
            <a:r>
              <a:rPr lang="zh-CN" altLang="en-US" sz="2700">
                <a:solidFill>
                  <a:srgbClr val="FF0000"/>
                </a:solidFill>
                <a:latin typeface="微软雅黑" panose="020B0503020204020204" pitchFamily="34" charset="-122"/>
                <a:ea typeface="微软雅黑" panose="020B0503020204020204" pitchFamily="34" charset="-122"/>
              </a:rPr>
              <a:t>间</a:t>
            </a:r>
            <a:r>
              <a:rPr lang="zh-CN" altLang="en-US" sz="2700">
                <a:solidFill>
                  <a:schemeClr val="tx1"/>
                </a:solidFill>
                <a:latin typeface="微软雅黑" panose="020B0503020204020204" pitchFamily="34" charset="-122"/>
                <a:ea typeface="微软雅黑" panose="020B0503020204020204" pitchFamily="34" charset="-122"/>
              </a:rPr>
              <a:t>力拉崩倒之声</a:t>
            </a:r>
          </a:p>
          <a:p>
            <a:pPr marL="609600" indent="-609600" eaLnBrk="1" hangingPunct="1">
              <a:lnSpc>
                <a:spcPct val="150000"/>
              </a:lnSpc>
              <a:buAutoNum type="arabicPeriod"/>
            </a:pPr>
            <a:r>
              <a:rPr lang="zh-CN" altLang="en-US" sz="2700">
                <a:solidFill>
                  <a:schemeClr val="tx1"/>
                </a:solidFill>
                <a:latin typeface="微软雅黑" panose="020B0503020204020204" pitchFamily="34" charset="-122"/>
                <a:ea typeface="微软雅黑" panose="020B0503020204020204" pitchFamily="34" charset="-122"/>
              </a:rPr>
              <a:t>立有</a:t>
            </a:r>
            <a:r>
              <a:rPr lang="zh-CN" altLang="en-US" sz="2700">
                <a:solidFill>
                  <a:srgbClr val="FF0000"/>
                </a:solidFill>
                <a:latin typeface="微软雅黑" panose="020B0503020204020204" pitchFamily="34" charset="-122"/>
                <a:ea typeface="微软雅黑" panose="020B0503020204020204" pitchFamily="34" charset="-122"/>
              </a:rPr>
              <a:t>间</a:t>
            </a:r>
          </a:p>
          <a:p>
            <a:pPr marL="609600" indent="-609600" eaLnBrk="1" hangingPunct="1">
              <a:lnSpc>
                <a:spcPct val="150000"/>
              </a:lnSpc>
              <a:buAutoNum type="arabicPeriod"/>
            </a:pPr>
            <a:r>
              <a:rPr lang="zh-CN" altLang="en-US" sz="2700">
                <a:solidFill>
                  <a:schemeClr val="tx1"/>
                </a:solidFill>
                <a:latin typeface="微软雅黑" panose="020B0503020204020204" pitchFamily="34" charset="-122"/>
                <a:ea typeface="微软雅黑" panose="020B0503020204020204" pitchFamily="34" charset="-122"/>
              </a:rPr>
              <a:t>又</a:t>
            </a:r>
            <a:r>
              <a:rPr lang="zh-CN" altLang="en-US" sz="2700">
                <a:solidFill>
                  <a:srgbClr val="FF0000"/>
                </a:solidFill>
                <a:latin typeface="微软雅黑" panose="020B0503020204020204" pitchFamily="34" charset="-122"/>
                <a:ea typeface="微软雅黑" panose="020B0503020204020204" pitchFamily="34" charset="-122"/>
              </a:rPr>
              <a:t>间</a:t>
            </a:r>
            <a:r>
              <a:rPr lang="zh-CN" altLang="en-US" sz="2700">
                <a:solidFill>
                  <a:schemeClr val="tx1"/>
                </a:solidFill>
                <a:latin typeface="微软雅黑" panose="020B0503020204020204" pitchFamily="34" charset="-122"/>
                <a:ea typeface="微软雅黑" panose="020B0503020204020204" pitchFamily="34" charset="-122"/>
              </a:rPr>
              <a:t>令吴广之次所旁丛祠中</a:t>
            </a:r>
          </a:p>
        </p:txBody>
      </p:sp>
      <p:sp>
        <p:nvSpPr>
          <p:cNvPr id="62470" name="Rectangle 8"/>
          <p:cNvSpPr/>
          <p:nvPr/>
        </p:nvSpPr>
        <p:spPr>
          <a:xfrm>
            <a:off x="4902204" y="1355726"/>
            <a:ext cx="3639185" cy="3328035"/>
          </a:xfrm>
          <a:prstGeom prst="rect">
            <a:avLst/>
          </a:prstGeom>
          <a:noFill/>
          <a:ln w="9525">
            <a:noFill/>
          </a:ln>
        </p:spPr>
        <p:txBody>
          <a:bodyPr anchor="t"/>
          <a:lstStyle/>
          <a:p>
            <a:pPr marL="609600" indent="-609600" algn="r">
              <a:lnSpc>
                <a:spcPct val="150000"/>
              </a:lnSpc>
              <a:spcBef>
                <a:spcPct val="20000"/>
              </a:spcBef>
            </a:pPr>
            <a:r>
              <a:rPr lang="en-US" altLang="x-none" sz="24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jiàn  </a:t>
            </a:r>
            <a:r>
              <a:rPr lang="zh-CN" altLang="en-US" sz="24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间或、偶尔</a:t>
            </a:r>
          </a:p>
          <a:p>
            <a:pPr marL="609600" indent="-609600" algn="r">
              <a:lnSpc>
                <a:spcPct val="150000"/>
              </a:lnSpc>
              <a:spcBef>
                <a:spcPct val="20000"/>
              </a:spcBef>
            </a:pPr>
            <a:r>
              <a:rPr lang="en-US" altLang="x-none" sz="24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jiàn  </a:t>
            </a:r>
            <a:r>
              <a:rPr lang="zh-CN" altLang="en-US" sz="24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参与</a:t>
            </a:r>
          </a:p>
          <a:p>
            <a:pPr marL="609600" indent="-609600" algn="r">
              <a:lnSpc>
                <a:spcPct val="150000"/>
              </a:lnSpc>
              <a:spcBef>
                <a:spcPct val="20000"/>
              </a:spcBef>
            </a:pPr>
            <a:r>
              <a:rPr lang="en-US" altLang="x-none" sz="24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jiàn  </a:t>
            </a:r>
            <a:r>
              <a:rPr lang="zh-CN" altLang="en-US" sz="24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夹杂</a:t>
            </a:r>
          </a:p>
          <a:p>
            <a:pPr marL="609600" indent="-609600" algn="r">
              <a:lnSpc>
                <a:spcPct val="150000"/>
              </a:lnSpc>
              <a:spcBef>
                <a:spcPct val="20000"/>
              </a:spcBef>
            </a:pPr>
            <a:r>
              <a:rPr lang="en-US" altLang="x-none" sz="24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jiàn  </a:t>
            </a:r>
            <a:r>
              <a:rPr lang="zh-CN" altLang="en-US" sz="24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一会儿  </a:t>
            </a:r>
          </a:p>
          <a:p>
            <a:pPr marL="609600" indent="-609600" algn="r">
              <a:lnSpc>
                <a:spcPct val="150000"/>
              </a:lnSpc>
              <a:spcBef>
                <a:spcPct val="20000"/>
              </a:spcBef>
            </a:pPr>
            <a:r>
              <a:rPr lang="en-US" altLang="x-none" sz="24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jiàn  </a:t>
            </a:r>
            <a:r>
              <a:rPr lang="zh-CN" altLang="en-US" sz="24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暗中，暗暗地</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rgbClr val="FF9306"/>
                </a:solidFill>
                <a:latin typeface="微软雅黑" panose="020B0503020204020204" pitchFamily="34" charset="-122"/>
                <a:ea typeface="微软雅黑" panose="020B0503020204020204" pitchFamily="34" charset="-122"/>
                <a:sym typeface="+mn-ea"/>
              </a:rPr>
              <a:t>字词检查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Tree>
  </p:cSld>
  <p:clrMapOvr>
    <a:masterClrMapping/>
  </p:clrMapOvr>
  <p:transition spd="med">
    <p:random/>
    <p:sndAc>
      <p:stSnd>
        <p:snd r:embed="rId2" name="projcto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2470">
                                            <p:txEl>
                                              <p:pRg st="0" end="0"/>
                                            </p:txEl>
                                          </p:spTgt>
                                        </p:tgtEl>
                                        <p:attrNameLst>
                                          <p:attrName>style.visibility</p:attrName>
                                        </p:attrNameLst>
                                      </p:cBhvr>
                                      <p:to>
                                        <p:strVal val="visible"/>
                                      </p:to>
                                    </p:set>
                                    <p:animEffect transition="in" filter="box(out)">
                                      <p:cBhvr>
                                        <p:cTn id="7" dur="500"/>
                                        <p:tgtEl>
                                          <p:spTgt spid="6247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2470">
                                            <p:txEl>
                                              <p:pRg st="1" end="1"/>
                                            </p:txEl>
                                          </p:spTgt>
                                        </p:tgtEl>
                                        <p:attrNameLst>
                                          <p:attrName>style.visibility</p:attrName>
                                        </p:attrNameLst>
                                      </p:cBhvr>
                                      <p:to>
                                        <p:strVal val="visible"/>
                                      </p:to>
                                    </p:set>
                                    <p:animEffect transition="in" filter="box(out)">
                                      <p:cBhvr>
                                        <p:cTn id="12" dur="500"/>
                                        <p:tgtEl>
                                          <p:spTgt spid="62470">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camera.wav"/>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2470">
                                            <p:txEl>
                                              <p:pRg st="2" end="2"/>
                                            </p:txEl>
                                          </p:spTgt>
                                        </p:tgtEl>
                                        <p:attrNameLst>
                                          <p:attrName>style.visibility</p:attrName>
                                        </p:attrNameLst>
                                      </p:cBhvr>
                                      <p:to>
                                        <p:strVal val="visible"/>
                                      </p:to>
                                    </p:set>
                                    <p:animEffect transition="in" filter="box(out)">
                                      <p:cBhvr>
                                        <p:cTn id="17" dur="500"/>
                                        <p:tgtEl>
                                          <p:spTgt spid="62470">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3" name="camera.wav"/>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2470">
                                            <p:txEl>
                                              <p:pRg st="3" end="3"/>
                                            </p:txEl>
                                          </p:spTgt>
                                        </p:tgtEl>
                                        <p:attrNameLst>
                                          <p:attrName>style.visibility</p:attrName>
                                        </p:attrNameLst>
                                      </p:cBhvr>
                                      <p:to>
                                        <p:strVal val="visible"/>
                                      </p:to>
                                    </p:set>
                                    <p:animEffect transition="in" filter="box(out)">
                                      <p:cBhvr>
                                        <p:cTn id="22" dur="500"/>
                                        <p:tgtEl>
                                          <p:spTgt spid="62470">
                                            <p:txEl>
                                              <p:pRg st="3" end="3"/>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3" name="camera.wav"/>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2470">
                                            <p:txEl>
                                              <p:pRg st="4" end="4"/>
                                            </p:txEl>
                                          </p:spTgt>
                                        </p:tgtEl>
                                        <p:attrNameLst>
                                          <p:attrName>style.visibility</p:attrName>
                                        </p:attrNameLst>
                                      </p:cBhvr>
                                      <p:to>
                                        <p:strVal val="visible"/>
                                      </p:to>
                                    </p:set>
                                    <p:animEffect transition="in" filter="box(out)">
                                      <p:cBhvr>
                                        <p:cTn id="27" dur="500"/>
                                        <p:tgtEl>
                                          <p:spTgt spid="62470">
                                            <p:txEl>
                                              <p:pRg st="4" end="4"/>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整体感知</a:t>
            </a:r>
          </a:p>
        </p:txBody>
      </p:sp>
      <p:sp>
        <p:nvSpPr>
          <p:cNvPr id="2" name="文本框 1"/>
          <p:cNvSpPr txBox="1"/>
          <p:nvPr/>
        </p:nvSpPr>
        <p:spPr>
          <a:xfrm>
            <a:off x="1928499" y="1344295"/>
            <a:ext cx="5286375" cy="707886"/>
          </a:xfrm>
          <a:prstGeom prst="rect">
            <a:avLst/>
          </a:prstGeom>
          <a:noFill/>
        </p:spPr>
        <p:txBody>
          <a:bodyPr wrap="square" rtlCol="0">
            <a:spAutoFit/>
          </a:bodyPr>
          <a:lstStyle/>
          <a:p>
            <a:r>
              <a:rPr lang="zh-CN" altLang="en-US" sz="4000" dirty="0">
                <a:latin typeface="微软雅黑" panose="020B0503020204020204" pitchFamily="34" charset="-122"/>
                <a:ea typeface="微软雅黑" panose="020B0503020204020204" pitchFamily="34" charset="-122"/>
              </a:rPr>
              <a:t>原文翻译及字词理解</a:t>
            </a:r>
          </a:p>
        </p:txBody>
      </p:sp>
      <p:sp>
        <p:nvSpPr>
          <p:cNvPr id="3" name="文本框 2"/>
          <p:cNvSpPr txBox="1"/>
          <p:nvPr/>
        </p:nvSpPr>
        <p:spPr>
          <a:xfrm>
            <a:off x="3024505" y="2597787"/>
            <a:ext cx="2386330" cy="461665"/>
          </a:xfrm>
          <a:prstGeom prst="rect">
            <a:avLst/>
          </a:prstGeom>
          <a:noFill/>
        </p:spPr>
        <p:txBody>
          <a:bodyPr wrap="square" rtlCol="0" anchor="t">
            <a:spAutoFit/>
          </a:bodyPr>
          <a:lstStyle/>
          <a:p>
            <a:r>
              <a:rPr lang="zh-CN"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邹忌讽齐王纳谏</a:t>
            </a:r>
            <a:endParaRPr lang="zh-CN" altLang="en-US" sz="2400"/>
          </a:p>
        </p:txBody>
      </p:sp>
    </p:spTree>
  </p:cSld>
  <p:clrMapOvr>
    <a:masterClrMapping/>
  </p:clrMapOvr>
  <p:transition spd="slow" advTm="25042">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p:nvPr/>
        </p:nvSpPr>
        <p:spPr>
          <a:xfrm>
            <a:off x="829945" y="836296"/>
            <a:ext cx="7796530" cy="3231654"/>
          </a:xfrm>
          <a:prstGeom prst="rect">
            <a:avLst/>
          </a:prstGeom>
          <a:noFill/>
          <a:ln w="28575">
            <a:noFill/>
          </a:ln>
        </p:spPr>
        <p:txBody>
          <a:bodyPr wrap="square" anchor="t">
            <a:spAutoFit/>
          </a:bodyPr>
          <a:lstStyle/>
          <a:p>
            <a:pPr>
              <a:spcBef>
                <a:spcPct val="50000"/>
              </a:spcBef>
            </a:pPr>
            <a:r>
              <a:rPr lang="en-US" altLang="zh-CN" sz="2100" b="1" dirty="0">
                <a:latin typeface="黑体" panose="02010609060101010101" pitchFamily="49" charset="-122"/>
                <a:ea typeface="黑体" panose="02010609060101010101" pitchFamily="49" charset="-122"/>
              </a:rPr>
              <a:t>  </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邹忌</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修</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八尺有余，而形貌</a:t>
            </a:r>
            <a:r>
              <a:rPr lang="zh-CN" altLang="en-US" sz="24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昳丽</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朝服</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衣冠，</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窥</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镜    </a:t>
            </a:r>
          </a:p>
          <a:p>
            <a:pPr>
              <a:spcBef>
                <a:spcPct val="50000"/>
              </a:spcBef>
            </a:pP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pPr>
              <a:spcBef>
                <a:spcPct val="50000"/>
              </a:spcBef>
            </a:pP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pPr>
              <a:spcBef>
                <a:spcPct val="50000"/>
              </a:spcBef>
            </a:pP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谓</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其妻</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曰</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：“我</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孰与</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城北徐公美？”其妻曰：“君</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美甚</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a:t>
            </a:r>
          </a:p>
          <a:p>
            <a:pPr>
              <a:spcBef>
                <a:spcPct val="50000"/>
              </a:spcBef>
            </a:pP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pPr>
              <a:spcBef>
                <a:spcPct val="50000"/>
              </a:spcBef>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徐公何能</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及</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君也！”</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整体感知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5354955" y="498475"/>
            <a:ext cx="1132840" cy="369332"/>
          </a:xfrm>
          <a:prstGeom prst="rect">
            <a:avLst/>
          </a:prstGeom>
          <a:noFill/>
        </p:spPr>
        <p:txBody>
          <a:bodyPr wrap="square" rtlCol="0">
            <a:spAutoFit/>
          </a:bodyPr>
          <a:lstStyle/>
          <a:p>
            <a:r>
              <a:rPr lang="zh-CN" altLang="en-US" b="1">
                <a:solidFill>
                  <a:schemeClr val="tx2"/>
                </a:solidFill>
                <a:latin typeface="微软雅黑" panose="020B0503020204020204" pitchFamily="34" charset="-122"/>
                <a:ea typeface="微软雅黑" panose="020B0503020204020204" pitchFamily="34" charset="-122"/>
              </a:rPr>
              <a:t>早晨</a:t>
            </a:r>
          </a:p>
        </p:txBody>
      </p:sp>
      <p:sp>
        <p:nvSpPr>
          <p:cNvPr id="3" name="文本框 2"/>
          <p:cNvSpPr txBox="1"/>
          <p:nvPr/>
        </p:nvSpPr>
        <p:spPr>
          <a:xfrm>
            <a:off x="1455420" y="1225550"/>
            <a:ext cx="1132840" cy="369332"/>
          </a:xfrm>
          <a:prstGeom prst="rect">
            <a:avLst/>
          </a:prstGeom>
          <a:noFill/>
        </p:spPr>
        <p:txBody>
          <a:bodyPr wrap="square" rtlCol="0">
            <a:spAutoFit/>
          </a:bodyPr>
          <a:lstStyle/>
          <a:p>
            <a:r>
              <a:rPr lang="zh-CN" altLang="en-US" b="1">
                <a:solidFill>
                  <a:schemeClr val="tx2"/>
                </a:solidFill>
                <a:latin typeface="微软雅黑" panose="020B0503020204020204" pitchFamily="34" charset="-122"/>
                <a:ea typeface="微软雅黑" panose="020B0503020204020204" pitchFamily="34" charset="-122"/>
              </a:rPr>
              <a:t>长，身高</a:t>
            </a:r>
          </a:p>
        </p:txBody>
      </p:sp>
      <p:sp>
        <p:nvSpPr>
          <p:cNvPr id="4" name="文本框 3"/>
          <p:cNvSpPr txBox="1"/>
          <p:nvPr/>
        </p:nvSpPr>
        <p:spPr>
          <a:xfrm>
            <a:off x="3849370" y="1179830"/>
            <a:ext cx="1132840" cy="369332"/>
          </a:xfrm>
          <a:prstGeom prst="rect">
            <a:avLst/>
          </a:prstGeom>
          <a:noFill/>
        </p:spPr>
        <p:txBody>
          <a:bodyPr wrap="square" rtlCol="0">
            <a:spAutoFit/>
          </a:bodyPr>
          <a:lstStyle/>
          <a:p>
            <a:r>
              <a:rPr lang="zh-CN" altLang="en-US" b="1">
                <a:solidFill>
                  <a:schemeClr val="tx2"/>
                </a:solidFill>
                <a:latin typeface="微软雅黑" panose="020B0503020204020204" pitchFamily="34" charset="-122"/>
                <a:ea typeface="微软雅黑" panose="020B0503020204020204" pitchFamily="34" charset="-122"/>
              </a:rPr>
              <a:t>光艳美丽</a:t>
            </a:r>
          </a:p>
        </p:txBody>
      </p:sp>
      <p:sp>
        <p:nvSpPr>
          <p:cNvPr id="5" name="文本框 4"/>
          <p:cNvSpPr txBox="1"/>
          <p:nvPr/>
        </p:nvSpPr>
        <p:spPr>
          <a:xfrm>
            <a:off x="5667375" y="1225550"/>
            <a:ext cx="1132840" cy="369332"/>
          </a:xfrm>
          <a:prstGeom prst="rect">
            <a:avLst/>
          </a:prstGeom>
          <a:noFill/>
        </p:spPr>
        <p:txBody>
          <a:bodyPr wrap="square" rtlCol="0">
            <a:spAutoFit/>
          </a:bodyPr>
          <a:lstStyle/>
          <a:p>
            <a:r>
              <a:rPr lang="zh-CN" altLang="en-US" b="1">
                <a:solidFill>
                  <a:schemeClr val="tx2"/>
                </a:solidFill>
                <a:latin typeface="微软雅黑" panose="020B0503020204020204" pitchFamily="34" charset="-122"/>
                <a:ea typeface="微软雅黑" panose="020B0503020204020204" pitchFamily="34" charset="-122"/>
              </a:rPr>
              <a:t>穿戴</a:t>
            </a:r>
          </a:p>
        </p:txBody>
      </p:sp>
      <p:sp>
        <p:nvSpPr>
          <p:cNvPr id="6" name="文本框 5"/>
          <p:cNvSpPr txBox="1"/>
          <p:nvPr/>
        </p:nvSpPr>
        <p:spPr>
          <a:xfrm>
            <a:off x="6972300" y="1225550"/>
            <a:ext cx="587375" cy="369332"/>
          </a:xfrm>
          <a:prstGeom prst="rect">
            <a:avLst/>
          </a:prstGeom>
          <a:noFill/>
        </p:spPr>
        <p:txBody>
          <a:bodyPr wrap="square" rtlCol="0">
            <a:spAutoFit/>
          </a:bodyPr>
          <a:lstStyle/>
          <a:p>
            <a:r>
              <a:rPr lang="zh-CN" altLang="en-US" b="1">
                <a:solidFill>
                  <a:schemeClr val="tx2"/>
                </a:solidFill>
                <a:latin typeface="微软雅黑" panose="020B0503020204020204" pitchFamily="34" charset="-122"/>
                <a:ea typeface="微软雅黑" panose="020B0503020204020204" pitchFamily="34" charset="-122"/>
              </a:rPr>
              <a:t>照</a:t>
            </a:r>
          </a:p>
        </p:txBody>
      </p:sp>
      <p:sp>
        <p:nvSpPr>
          <p:cNvPr id="8" name="文本框 7"/>
          <p:cNvSpPr txBox="1"/>
          <p:nvPr/>
        </p:nvSpPr>
        <p:spPr>
          <a:xfrm>
            <a:off x="1016635" y="2872740"/>
            <a:ext cx="1132840" cy="369332"/>
          </a:xfrm>
          <a:prstGeom prst="rect">
            <a:avLst/>
          </a:prstGeom>
          <a:noFill/>
        </p:spPr>
        <p:txBody>
          <a:bodyPr wrap="square" rtlCol="0">
            <a:spAutoFit/>
          </a:bodyPr>
          <a:lstStyle/>
          <a:p>
            <a:r>
              <a:rPr lang="zh-CN" altLang="en-US" b="1">
                <a:solidFill>
                  <a:schemeClr val="tx2"/>
                </a:solidFill>
                <a:latin typeface="微软雅黑" panose="020B0503020204020204" pitchFamily="34" charset="-122"/>
                <a:ea typeface="微软雅黑" panose="020B0503020204020204" pitchFamily="34" charset="-122"/>
              </a:rPr>
              <a:t>对</a:t>
            </a:r>
            <a:r>
              <a:rPr lang="en-US" altLang="zh-CN" b="1">
                <a:solidFill>
                  <a:schemeClr val="tx2"/>
                </a:solidFill>
                <a:latin typeface="微软雅黑" panose="020B0503020204020204" pitchFamily="34" charset="-122"/>
                <a:ea typeface="微软雅黑" panose="020B0503020204020204" pitchFamily="34" charset="-122"/>
              </a:rPr>
              <a:t>....</a:t>
            </a:r>
            <a:r>
              <a:rPr lang="zh-CN" altLang="en-US" b="1">
                <a:solidFill>
                  <a:schemeClr val="tx2"/>
                </a:solidFill>
                <a:latin typeface="微软雅黑" panose="020B0503020204020204" pitchFamily="34" charset="-122"/>
                <a:ea typeface="微软雅黑" panose="020B0503020204020204" pitchFamily="34" charset="-122"/>
              </a:rPr>
              <a:t>说</a:t>
            </a:r>
          </a:p>
        </p:txBody>
      </p:sp>
      <p:sp>
        <p:nvSpPr>
          <p:cNvPr id="9" name="文本框 8"/>
          <p:cNvSpPr txBox="1"/>
          <p:nvPr/>
        </p:nvSpPr>
        <p:spPr>
          <a:xfrm>
            <a:off x="2733044" y="2172970"/>
            <a:ext cx="5424805" cy="369332"/>
          </a:xfrm>
          <a:prstGeom prst="rect">
            <a:avLst/>
          </a:prstGeom>
          <a:noFill/>
        </p:spPr>
        <p:txBody>
          <a:bodyPr wrap="square" rtlCol="0">
            <a:spAutoFit/>
          </a:bodyPr>
          <a:lstStyle/>
          <a:p>
            <a:r>
              <a:rPr lang="zh-CN" altLang="en-US" b="1">
                <a:solidFill>
                  <a:schemeClr val="tx2"/>
                </a:solidFill>
                <a:latin typeface="微软雅黑" panose="020B0503020204020204" pitchFamily="34" charset="-122"/>
                <a:ea typeface="微软雅黑" panose="020B0503020204020204" pitchFamily="34" charset="-122"/>
              </a:rPr>
              <a:t>倒装句式</a:t>
            </a:r>
            <a:r>
              <a:rPr lang="en-US" altLang="zh-CN" b="1">
                <a:solidFill>
                  <a:schemeClr val="tx2"/>
                </a:solidFill>
                <a:latin typeface="微软雅黑" panose="020B0503020204020204" pitchFamily="34" charset="-122"/>
                <a:ea typeface="微软雅黑" panose="020B0503020204020204" pitchFamily="34" charset="-122"/>
              </a:rPr>
              <a:t>“</a:t>
            </a:r>
            <a:r>
              <a:rPr lang="zh-CN" altLang="en-US" b="1">
                <a:solidFill>
                  <a:schemeClr val="tx2"/>
                </a:solidFill>
                <a:latin typeface="微软雅黑" panose="020B0503020204020204" pitchFamily="34" charset="-122"/>
                <a:ea typeface="微软雅黑" panose="020B0503020204020204" pitchFamily="34" charset="-122"/>
              </a:rPr>
              <a:t>我</a:t>
            </a:r>
            <a:r>
              <a:rPr lang="zh-CN" altLang="en-US" b="1">
                <a:solidFill>
                  <a:srgbClr val="FF0000"/>
                </a:solidFill>
                <a:latin typeface="微软雅黑" panose="020B0503020204020204" pitchFamily="34" charset="-122"/>
                <a:ea typeface="微软雅黑" panose="020B0503020204020204" pitchFamily="34" charset="-122"/>
              </a:rPr>
              <a:t>与</a:t>
            </a:r>
            <a:r>
              <a:rPr lang="zh-CN" altLang="en-US" b="1">
                <a:solidFill>
                  <a:schemeClr val="tx2"/>
                </a:solidFill>
                <a:latin typeface="微软雅黑" panose="020B0503020204020204" pitchFamily="34" charset="-122"/>
                <a:ea typeface="微软雅黑" panose="020B0503020204020204" pitchFamily="34" charset="-122"/>
              </a:rPr>
              <a:t>城北徐公</a:t>
            </a:r>
            <a:r>
              <a:rPr lang="zh-CN" altLang="en-US" b="1">
                <a:solidFill>
                  <a:srgbClr val="FF0000"/>
                </a:solidFill>
                <a:latin typeface="微软雅黑" panose="020B0503020204020204" pitchFamily="34" charset="-122"/>
                <a:ea typeface="微软雅黑" panose="020B0503020204020204" pitchFamily="34" charset="-122"/>
              </a:rPr>
              <a:t>孰</a:t>
            </a:r>
            <a:r>
              <a:rPr lang="zh-CN" altLang="en-US" b="1">
                <a:solidFill>
                  <a:schemeClr val="tx2"/>
                </a:solidFill>
                <a:latin typeface="微软雅黑" panose="020B0503020204020204" pitchFamily="34" charset="-122"/>
                <a:ea typeface="微软雅黑" panose="020B0503020204020204" pitchFamily="34" charset="-122"/>
              </a:rPr>
              <a:t>美？</a:t>
            </a:r>
            <a:r>
              <a:rPr lang="en-US" altLang="zh-CN" b="1">
                <a:solidFill>
                  <a:schemeClr val="tx2"/>
                </a:solidFill>
                <a:latin typeface="微软雅黑" panose="020B0503020204020204" pitchFamily="34" charset="-122"/>
                <a:ea typeface="微软雅黑" panose="020B0503020204020204" pitchFamily="34" charset="-122"/>
              </a:rPr>
              <a:t>”</a:t>
            </a:r>
            <a:r>
              <a:rPr lang="zh-CN" altLang="en-US" b="1">
                <a:solidFill>
                  <a:srgbClr val="FF0000"/>
                </a:solidFill>
                <a:latin typeface="微软雅黑" panose="020B0503020204020204" pitchFamily="34" charset="-122"/>
                <a:ea typeface="微软雅黑" panose="020B0503020204020204" pitchFamily="34" charset="-122"/>
              </a:rPr>
              <a:t>孰</a:t>
            </a:r>
            <a:r>
              <a:rPr lang="zh-CN" altLang="en-US" b="1">
                <a:solidFill>
                  <a:schemeClr val="tx2"/>
                </a:solidFill>
                <a:latin typeface="微软雅黑" panose="020B0503020204020204" pitchFamily="34" charset="-122"/>
                <a:ea typeface="微软雅黑" panose="020B0503020204020204" pitchFamily="34" charset="-122"/>
              </a:rPr>
              <a:t>：谁，哪一个</a:t>
            </a:r>
          </a:p>
        </p:txBody>
      </p:sp>
      <p:sp>
        <p:nvSpPr>
          <p:cNvPr id="10" name="文本框 9"/>
          <p:cNvSpPr txBox="1"/>
          <p:nvPr/>
        </p:nvSpPr>
        <p:spPr>
          <a:xfrm>
            <a:off x="1903730" y="4066540"/>
            <a:ext cx="1132840" cy="369332"/>
          </a:xfrm>
          <a:prstGeom prst="rect">
            <a:avLst/>
          </a:prstGeom>
          <a:noFill/>
        </p:spPr>
        <p:txBody>
          <a:bodyPr wrap="square" rtlCol="0">
            <a:spAutoFit/>
          </a:bodyPr>
          <a:lstStyle/>
          <a:p>
            <a:r>
              <a:rPr lang="zh-CN" altLang="en-US" b="1">
                <a:solidFill>
                  <a:schemeClr val="tx2"/>
                </a:solidFill>
                <a:latin typeface="微软雅黑" panose="020B0503020204020204" pitchFamily="34" charset="-122"/>
                <a:ea typeface="微软雅黑" panose="020B0503020204020204" pitchFamily="34" charset="-122"/>
              </a:rPr>
              <a:t>比得上</a:t>
            </a:r>
          </a:p>
        </p:txBody>
      </p:sp>
      <p:sp>
        <p:nvSpPr>
          <p:cNvPr id="11" name="文本框 10"/>
          <p:cNvSpPr txBox="1"/>
          <p:nvPr/>
        </p:nvSpPr>
        <p:spPr>
          <a:xfrm>
            <a:off x="6800215" y="2872740"/>
            <a:ext cx="2006600" cy="369332"/>
          </a:xfrm>
          <a:prstGeom prst="rect">
            <a:avLst/>
          </a:prstGeom>
          <a:noFill/>
        </p:spPr>
        <p:txBody>
          <a:bodyPr wrap="square" rtlCol="0">
            <a:spAutoFit/>
          </a:bodyPr>
          <a:lstStyle/>
          <a:p>
            <a:r>
              <a:rPr lang="zh-CN" altLang="en-US" b="1">
                <a:solidFill>
                  <a:schemeClr val="tx2"/>
                </a:solidFill>
                <a:latin typeface="微软雅黑" panose="020B0503020204020204" pitchFamily="34" charset="-122"/>
                <a:ea typeface="微软雅黑" panose="020B0503020204020204" pitchFamily="34" charset="-122"/>
              </a:rPr>
              <a:t>甚美，太美了</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linds(horizont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linds(horizontal)">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blinds(horizontal)">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4" grpId="0"/>
      <p:bldP spid="5" grpId="0"/>
      <p:bldP spid="5" grpId="1"/>
      <p:bldP spid="6" grpId="0"/>
      <p:bldP spid="6" grpId="1"/>
      <p:bldP spid="8" grpId="0"/>
      <p:bldP spid="8" grpId="1"/>
      <p:bldP spid="9" grpId="0"/>
      <p:bldP spid="9" grpId="1"/>
      <p:bldP spid="10" grpId="0"/>
      <p:bldP spid="10" grpId="1"/>
      <p:bldP spid="11" grpId="0"/>
      <p:bldP spid="11"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628650" y="853440"/>
            <a:ext cx="8743950" cy="2862322"/>
          </a:xfrm>
          <a:prstGeom prst="rect">
            <a:avLst/>
          </a:prstGeom>
          <a:noFill/>
          <a:ln w="38100">
            <a:noFill/>
            <a:miter lim="800000"/>
          </a:ln>
        </p:spPr>
        <p:txBody>
          <a:bodyPr wrap="square">
            <a:spAutoFit/>
          </a:bodyPr>
          <a:lstStyle/>
          <a:p>
            <a:pPr marL="0" marR="0" lvl="0" indent="0" algn="l" defTabSz="914400" rtl="0" eaLnBrk="1" fontAlgn="base" latinLnBrk="0" hangingPunct="1">
              <a:lnSpc>
                <a:spcPct val="150000"/>
              </a:lnSpc>
              <a:spcBef>
                <a:spcPct val="50000"/>
              </a:spcBef>
              <a:spcAft>
                <a:spcPct val="0"/>
              </a:spcAft>
              <a:buClrTx/>
              <a:buSzTx/>
              <a:buFontTx/>
              <a:buNone/>
              <a:defRPr/>
            </a:pP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城北徐公，齐国之美丽</a:t>
            </a:r>
            <a:r>
              <a:rPr kumimoji="0" lang="zh-CN" altLang="en-US" sz="2400"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者也</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。忌不</a:t>
            </a:r>
            <a:r>
              <a:rPr kumimoji="0" lang="zh-CN" altLang="en-US" sz="2400"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自信</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，而</a:t>
            </a:r>
            <a:r>
              <a:rPr kumimoji="0" lang="zh-CN" altLang="en-US" sz="2400"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复</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问其妾</a:t>
            </a:r>
          </a:p>
          <a:p>
            <a:pPr marL="0" marR="0" lvl="0" indent="0" algn="l" defTabSz="914400" rtl="0" eaLnBrk="1" fontAlgn="base" latinLnBrk="0" hangingPunct="1">
              <a:lnSpc>
                <a:spcPct val="150000"/>
              </a:lnSpc>
              <a:spcBef>
                <a:spcPct val="50000"/>
              </a:spcBef>
              <a:spcAft>
                <a:spcPct val="0"/>
              </a:spcAft>
              <a:buClrTx/>
              <a:buSzTx/>
              <a:buFontTx/>
              <a:buNone/>
              <a:defRPr/>
            </a:pP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曰：</a:t>
            </a:r>
            <a:r>
              <a:rPr kumimoji="0" lang="zh-CN" altLang="en-US" sz="240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吾孰与徐公美？</a:t>
            </a:r>
            <a:r>
              <a:rPr kumimoji="0" lang="zh-CN" altLang="en-US" sz="240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妾曰：</a:t>
            </a:r>
            <a:r>
              <a:rPr kumimoji="0" lang="zh-CN" altLang="en-US" sz="240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徐公何能及君也！</a:t>
            </a:r>
          </a:p>
          <a:p>
            <a:pPr marL="0" marR="0" lvl="0" indent="0" algn="l" defTabSz="914400" rtl="0" eaLnBrk="1" fontAlgn="base" latinLnBrk="0" hangingPunct="1">
              <a:lnSpc>
                <a:spcPct val="150000"/>
              </a:lnSpc>
              <a:spcBef>
                <a:spcPct val="50000"/>
              </a:spcBef>
              <a:spcAft>
                <a:spcPct val="0"/>
              </a:spcAft>
              <a:buClrTx/>
              <a:buSzTx/>
              <a:buFontTx/>
              <a:buNone/>
              <a:defRPr/>
            </a:pPr>
            <a:r>
              <a:rPr kumimoji="0" lang="zh-CN" altLang="en-US" sz="2400"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旦日</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，客从外来，</a:t>
            </a:r>
            <a:r>
              <a:rPr kumimoji="0" lang="zh-CN" altLang="en-US" sz="2400"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与坐谈</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，问</a:t>
            </a:r>
            <a:r>
              <a:rPr kumimoji="0" lang="zh-CN" altLang="en-US" sz="2400"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之</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客曰：</a:t>
            </a:r>
            <a:r>
              <a:rPr kumimoji="0" lang="zh-CN" altLang="en-US" sz="240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吾</a:t>
            </a:r>
            <a:r>
              <a:rPr kumimoji="0" lang="zh-CN" altLang="en-US" sz="2400"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与</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徐公</a:t>
            </a:r>
            <a:r>
              <a:rPr kumimoji="0" lang="zh-CN" altLang="en-US" sz="2400" i="0" u="none" strike="noStrike" kern="1200" cap="none" spc="0" normalizeH="0" baseline="0" noProof="0" dirty="0">
                <a:ln>
                  <a:noFill/>
                </a:ln>
                <a:solidFill>
                  <a:srgbClr val="FF3300"/>
                </a:solidFill>
                <a:effectLst/>
                <a:uLnTx/>
                <a:uFillTx/>
                <a:latin typeface="Times New Roman" panose="02020603050405020304" pitchFamily="18" charset="0"/>
                <a:ea typeface="黑体" panose="02010609060101010101" pitchFamily="49" charset="-122"/>
                <a:cs typeface="+mn-cs"/>
              </a:rPr>
              <a:t>孰</a:t>
            </a:r>
            <a:endPar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endParaRPr>
          </a:p>
          <a:p>
            <a:pPr marL="0" marR="0" lvl="0" indent="0" algn="l" defTabSz="914400" rtl="0" eaLnBrk="1" fontAlgn="base" latinLnBrk="0" hangingPunct="1">
              <a:lnSpc>
                <a:spcPct val="150000"/>
              </a:lnSpc>
              <a:spcBef>
                <a:spcPct val="50000"/>
              </a:spcBef>
              <a:spcAft>
                <a:spcPct val="0"/>
              </a:spcAft>
              <a:buClrTx/>
              <a:buSzTx/>
              <a:buFontTx/>
              <a:buNone/>
              <a:defRPr/>
            </a:pP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美？</a:t>
            </a:r>
            <a:r>
              <a:rPr kumimoji="0" lang="zh-CN" altLang="en-US" sz="240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客曰：</a:t>
            </a:r>
            <a:r>
              <a:rPr kumimoji="0" lang="zh-CN" altLang="en-US" sz="240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徐公不</a:t>
            </a:r>
            <a:r>
              <a:rPr kumimoji="0" lang="zh-CN" altLang="en-US" sz="2400"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若</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君之</a:t>
            </a:r>
            <a:r>
              <a:rPr kumimoji="0" lang="zh-CN" altLang="en-US" sz="2400"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美</a:t>
            </a:r>
            <a:r>
              <a:rPr kumimoji="0" lang="zh-CN" altLang="en-US" sz="2400" i="0" u="none" strike="noStrike" kern="1200" cap="none" spc="0" normalizeH="0" baseline="0" noProof="0" dirty="0">
                <a:ln>
                  <a:noFill/>
                </a:ln>
                <a:solidFill>
                  <a:schemeClr val="tx1"/>
                </a:solidFill>
                <a:effectLst/>
                <a:uLnTx/>
                <a:uFillTx/>
                <a:latin typeface="Times New Roman" panose="02020603050405020304" pitchFamily="18" charset="0"/>
                <a:ea typeface="黑体" panose="02010609060101010101" pitchFamily="49" charset="-122"/>
                <a:cs typeface="+mn-cs"/>
              </a:rPr>
              <a:t>也。</a:t>
            </a:r>
            <a:r>
              <a:rPr kumimoji="0" lang="zh-CN" altLang="en-US" sz="240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zh-CN" altLang="en-US" sz="2400" i="0" u="none" strike="noStrike" kern="1200" cap="none" spc="0" normalizeH="0" baseline="0" noProof="0" dirty="0">
              <a:ln>
                <a:noFill/>
              </a:ln>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uLnTx/>
              <a:uFillTx/>
              <a:latin typeface="Times New Roman" panose="02020603050405020304" pitchFamily="18" charset="0"/>
              <a:ea typeface="黑体" panose="02010609060101010101" pitchFamily="49" charset="-122"/>
              <a:cs typeface="+mn-cs"/>
            </a:endParaRP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整体感知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927864" y="777242"/>
            <a:ext cx="2967355" cy="646331"/>
          </a:xfrm>
          <a:prstGeom prst="rect">
            <a:avLst/>
          </a:prstGeom>
          <a:noFill/>
        </p:spPr>
        <p:txBody>
          <a:bodyPr wrap="square" rtlCol="0">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判断句标志：</a:t>
            </a:r>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者也。</a:t>
            </a:r>
            <a:endParaRPr lang="zh-CN" altLang="en-US" b="1" dirty="0">
              <a:solidFill>
                <a:schemeClr val="tx2"/>
              </a:solidFill>
              <a:latin typeface="Times New Roman" panose="02020603050405020304" pitchFamily="18" charset="0"/>
              <a:ea typeface="黑体" panose="02010609060101010101" pitchFamily="49" charset="-122"/>
            </a:endParaRPr>
          </a:p>
          <a:p>
            <a:endParaRPr lang="zh-CN" altLang="en-US" b="1" dirty="0">
              <a:solidFill>
                <a:schemeClr val="tx2"/>
              </a:solidFill>
              <a:latin typeface="Times New Roman" panose="02020603050405020304" pitchFamily="18" charset="0"/>
              <a:ea typeface="黑体" panose="02010609060101010101" pitchFamily="49" charset="-122"/>
            </a:endParaRPr>
          </a:p>
        </p:txBody>
      </p:sp>
      <p:sp>
        <p:nvSpPr>
          <p:cNvPr id="3" name="文本框 2"/>
          <p:cNvSpPr txBox="1"/>
          <p:nvPr/>
        </p:nvSpPr>
        <p:spPr>
          <a:xfrm>
            <a:off x="5147310" y="777240"/>
            <a:ext cx="2262158"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即</a:t>
            </a:r>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信自</a:t>
            </a:r>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宾语前置</a:t>
            </a:r>
          </a:p>
        </p:txBody>
      </p:sp>
      <p:sp>
        <p:nvSpPr>
          <p:cNvPr id="4" name="文本框 3"/>
          <p:cNvSpPr txBox="1"/>
          <p:nvPr/>
        </p:nvSpPr>
        <p:spPr>
          <a:xfrm>
            <a:off x="6533515" y="1439545"/>
            <a:ext cx="854075" cy="369332"/>
          </a:xfrm>
          <a:prstGeom prst="rect">
            <a:avLst/>
          </a:prstGeom>
          <a:noFill/>
        </p:spPr>
        <p:txBody>
          <a:bodyPr wrap="squar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又</a:t>
            </a:r>
          </a:p>
        </p:txBody>
      </p:sp>
      <p:sp>
        <p:nvSpPr>
          <p:cNvPr id="5" name="文本框 4"/>
          <p:cNvSpPr txBox="1"/>
          <p:nvPr/>
        </p:nvSpPr>
        <p:spPr>
          <a:xfrm>
            <a:off x="4244978" y="2134235"/>
            <a:ext cx="1800493"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补足音节无意义</a:t>
            </a:r>
          </a:p>
        </p:txBody>
      </p:sp>
      <p:sp>
        <p:nvSpPr>
          <p:cNvPr id="6" name="文本框 5"/>
          <p:cNvSpPr txBox="1"/>
          <p:nvPr/>
        </p:nvSpPr>
        <p:spPr>
          <a:xfrm>
            <a:off x="1927860" y="2894330"/>
            <a:ext cx="3416320"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省略句。（邹忌）与（客）坐谈</a:t>
            </a:r>
          </a:p>
        </p:txBody>
      </p:sp>
      <p:sp>
        <p:nvSpPr>
          <p:cNvPr id="8" name="文本框 7"/>
          <p:cNvSpPr txBox="1"/>
          <p:nvPr/>
        </p:nvSpPr>
        <p:spPr>
          <a:xfrm>
            <a:off x="6341110" y="2894332"/>
            <a:ext cx="2534540" cy="646331"/>
          </a:xfrm>
          <a:prstGeom prst="rect">
            <a:avLst/>
          </a:prstGeom>
          <a:noFill/>
        </p:spPr>
        <p:txBody>
          <a:bodyPr wrap="none" rtlCol="0" anchor="t">
            <a:spAutoFit/>
          </a:bodyPr>
          <a:lstStyle/>
          <a:p>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与</a:t>
            </a:r>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孰</a:t>
            </a:r>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p>
          <a:p>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与</a:t>
            </a:r>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相比，谁更</a:t>
            </a:r>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p>
        </p:txBody>
      </p:sp>
      <p:sp>
        <p:nvSpPr>
          <p:cNvPr id="9" name="文本框 8"/>
          <p:cNvSpPr txBox="1"/>
          <p:nvPr/>
        </p:nvSpPr>
        <p:spPr>
          <a:xfrm>
            <a:off x="2529840" y="3736975"/>
            <a:ext cx="1338828"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及，比得上</a:t>
            </a:r>
          </a:p>
        </p:txBody>
      </p:sp>
      <p:sp>
        <p:nvSpPr>
          <p:cNvPr id="10" name="文本框 9"/>
          <p:cNvSpPr txBox="1"/>
          <p:nvPr/>
        </p:nvSpPr>
        <p:spPr>
          <a:xfrm>
            <a:off x="4473575" y="3736975"/>
            <a:ext cx="1338828"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漂亮，美丽</a:t>
            </a:r>
          </a:p>
        </p:txBody>
      </p:sp>
      <p:sp>
        <p:nvSpPr>
          <p:cNvPr id="11" name="文本框 10"/>
          <p:cNvSpPr txBox="1"/>
          <p:nvPr/>
        </p:nvSpPr>
        <p:spPr>
          <a:xfrm>
            <a:off x="628653" y="2134235"/>
            <a:ext cx="877163"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第二天</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linds(horizontal)">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blinds(horizontal)">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blinds(horizontal)">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P spid="5" grpId="0"/>
      <p:bldP spid="5" grpId="1"/>
      <p:bldP spid="6" grpId="0"/>
      <p:bldP spid="6" grpId="1"/>
      <p:bldP spid="8" grpId="0"/>
      <p:bldP spid="8" grpId="1"/>
      <p:bldP spid="9" grpId="0"/>
      <p:bldP spid="9" grpId="1"/>
      <p:bldP spid="10" grpId="0"/>
      <p:bldP spid="10" grpId="1"/>
      <p:bldP spid="11" grpId="0"/>
      <p:bldP spid="11"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p:nvPr/>
        </p:nvSpPr>
        <p:spPr>
          <a:xfrm>
            <a:off x="575949" y="750571"/>
            <a:ext cx="8054975" cy="3608424"/>
          </a:xfrm>
          <a:prstGeom prst="rect">
            <a:avLst/>
          </a:prstGeom>
          <a:noFill/>
          <a:ln w="28575">
            <a:noFill/>
          </a:ln>
        </p:spPr>
        <p:txBody>
          <a:bodyPr wrap="square" anchor="t">
            <a:spAutoFit/>
          </a:bodyPr>
          <a:lstStyle/>
          <a:p>
            <a:pPr>
              <a:spcBef>
                <a:spcPct val="50000"/>
              </a:spcBef>
            </a:pP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明日</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，徐公来，</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孰</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视   </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之</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自</a:t>
            </a:r>
            <a:r>
              <a:rPr lang="zh-CN" altLang="en-US" sz="2400" u="sng"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以为</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不如</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；窥镜而</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自视</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a:t>
            </a:r>
          </a:p>
          <a:p>
            <a:pPr>
              <a:spcBef>
                <a:spcPct val="50000"/>
              </a:spcBef>
            </a:pP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pPr>
              <a:spcBef>
                <a:spcPct val="50000"/>
              </a:spcBef>
            </a:pP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0"/>
              </a:lnSpc>
              <a:spcBef>
                <a:spcPct val="50000"/>
              </a:spcBef>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又弗如</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远甚</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。暮</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寝</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而思之，曰：“吾妻之</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美</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我者， </a:t>
            </a:r>
          </a:p>
          <a:p>
            <a:pPr>
              <a:spcBef>
                <a:spcPct val="50000"/>
              </a:spcBef>
            </a:pP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pPr>
              <a:spcBef>
                <a:spcPct val="50000"/>
              </a:spcBef>
            </a:pP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私</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我也；妾</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之</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美我者，畏我也；客之美我者，欲有求</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于</a:t>
            </a:r>
          </a:p>
          <a:p>
            <a:pPr>
              <a:spcBef>
                <a:spcPct val="50000"/>
              </a:spcBef>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a:t>
            </a:r>
          </a:p>
          <a:p>
            <a:pPr>
              <a:lnSpc>
                <a:spcPct val="0"/>
              </a:lnSpc>
              <a:spcBef>
                <a:spcPct val="50000"/>
              </a:spcBef>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我也。”</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整体感知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75948" y="1129030"/>
            <a:ext cx="877163"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第二天</a:t>
            </a:r>
          </a:p>
        </p:txBody>
      </p:sp>
      <p:sp>
        <p:nvSpPr>
          <p:cNvPr id="2" name="文本框 1"/>
          <p:cNvSpPr txBox="1"/>
          <p:nvPr/>
        </p:nvSpPr>
        <p:spPr>
          <a:xfrm>
            <a:off x="1965329" y="1129030"/>
            <a:ext cx="1466215" cy="369332"/>
          </a:xfrm>
          <a:prstGeom prst="rect">
            <a:avLst/>
          </a:prstGeom>
          <a:noFill/>
        </p:spPr>
        <p:txBody>
          <a:bodyPr wrap="squar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仔细、周详</a:t>
            </a:r>
          </a:p>
        </p:txBody>
      </p:sp>
      <p:sp>
        <p:nvSpPr>
          <p:cNvPr id="3" name="文本框 2"/>
          <p:cNvSpPr txBox="1"/>
          <p:nvPr/>
        </p:nvSpPr>
        <p:spPr>
          <a:xfrm>
            <a:off x="3431540" y="498475"/>
            <a:ext cx="1338828"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他，指徐公</a:t>
            </a:r>
          </a:p>
        </p:txBody>
      </p:sp>
      <p:sp>
        <p:nvSpPr>
          <p:cNvPr id="4" name="文本框 3"/>
          <p:cNvSpPr txBox="1"/>
          <p:nvPr/>
        </p:nvSpPr>
        <p:spPr>
          <a:xfrm>
            <a:off x="4757423" y="1221105"/>
            <a:ext cx="646331"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认为</a:t>
            </a:r>
          </a:p>
        </p:txBody>
      </p:sp>
      <p:sp>
        <p:nvSpPr>
          <p:cNvPr id="5" name="文本框 4"/>
          <p:cNvSpPr txBox="1"/>
          <p:nvPr/>
        </p:nvSpPr>
        <p:spPr>
          <a:xfrm>
            <a:off x="7109464" y="1129030"/>
            <a:ext cx="655955" cy="369332"/>
          </a:xfrm>
          <a:prstGeom prst="rect">
            <a:avLst/>
          </a:prstGeom>
          <a:noFill/>
        </p:spPr>
        <p:txBody>
          <a:bodyPr wrap="squar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视自</a:t>
            </a:r>
          </a:p>
        </p:txBody>
      </p:sp>
      <p:sp>
        <p:nvSpPr>
          <p:cNvPr id="6" name="文本框 5"/>
          <p:cNvSpPr txBox="1"/>
          <p:nvPr/>
        </p:nvSpPr>
        <p:spPr>
          <a:xfrm>
            <a:off x="1169038" y="2524760"/>
            <a:ext cx="1800493" cy="369332"/>
          </a:xfrm>
          <a:prstGeom prst="rect">
            <a:avLst/>
          </a:prstGeom>
          <a:noFill/>
        </p:spPr>
        <p:txBody>
          <a:bodyPr wrap="none" rtlCol="0" anchor="t">
            <a:spAutoFit/>
          </a:bodyPr>
          <a:lstStyle/>
          <a:p>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甚远</a:t>
            </a:r>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太远了</a:t>
            </a:r>
          </a:p>
        </p:txBody>
      </p:sp>
      <p:sp>
        <p:nvSpPr>
          <p:cNvPr id="8" name="文本框 7"/>
          <p:cNvSpPr txBox="1"/>
          <p:nvPr/>
        </p:nvSpPr>
        <p:spPr>
          <a:xfrm>
            <a:off x="2066925" y="1837690"/>
            <a:ext cx="1569660"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睡，但没睡着</a:t>
            </a:r>
          </a:p>
        </p:txBody>
      </p:sp>
      <p:sp>
        <p:nvSpPr>
          <p:cNvPr id="9" name="文本框 8"/>
          <p:cNvSpPr txBox="1"/>
          <p:nvPr/>
        </p:nvSpPr>
        <p:spPr>
          <a:xfrm>
            <a:off x="6084570" y="2524760"/>
            <a:ext cx="1497330" cy="369332"/>
          </a:xfrm>
          <a:prstGeom prst="rect">
            <a:avLst/>
          </a:prstGeom>
          <a:noFill/>
        </p:spPr>
        <p:txBody>
          <a:bodyPr wrap="squar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以</a:t>
            </a:r>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为美</a:t>
            </a:r>
          </a:p>
        </p:txBody>
      </p:sp>
      <p:sp>
        <p:nvSpPr>
          <p:cNvPr id="10" name="文本框 9"/>
          <p:cNvSpPr txBox="1"/>
          <p:nvPr/>
        </p:nvSpPr>
        <p:spPr>
          <a:xfrm>
            <a:off x="310515" y="2713990"/>
            <a:ext cx="646331"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偏爱</a:t>
            </a:r>
          </a:p>
        </p:txBody>
      </p:sp>
      <p:sp>
        <p:nvSpPr>
          <p:cNvPr id="12" name="文本框 11"/>
          <p:cNvSpPr txBox="1"/>
          <p:nvPr/>
        </p:nvSpPr>
        <p:spPr>
          <a:xfrm>
            <a:off x="1609725" y="3634105"/>
            <a:ext cx="2492990"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取消句子独立性，不译</a:t>
            </a:r>
          </a:p>
        </p:txBody>
      </p:sp>
      <p:sp>
        <p:nvSpPr>
          <p:cNvPr id="13" name="文本框 12"/>
          <p:cNvSpPr txBox="1"/>
          <p:nvPr/>
        </p:nvSpPr>
        <p:spPr>
          <a:xfrm>
            <a:off x="7581902" y="3540760"/>
            <a:ext cx="785495" cy="369332"/>
          </a:xfrm>
          <a:prstGeom prst="rect">
            <a:avLst/>
          </a:prstGeom>
          <a:noFill/>
        </p:spPr>
        <p:txBody>
          <a:bodyPr wrap="squar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对</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linds(horizontal)">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blinds(horizontal)">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blinds(horizontal)">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blinds(horizontal)">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linds(horizontal)">
                                      <p:cBhvr>
                                        <p:cTn id="5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2" grpId="0"/>
      <p:bldP spid="2" grpId="1"/>
      <p:bldP spid="3" grpId="0"/>
      <p:bldP spid="3" grpId="1"/>
      <p:bldP spid="4" grpId="0"/>
      <p:bldP spid="4" grpId="1"/>
      <p:bldP spid="5" grpId="0"/>
      <p:bldP spid="5" grpId="1"/>
      <p:bldP spid="6" grpId="0"/>
      <p:bldP spid="6" grpId="1"/>
      <p:bldP spid="8" grpId="0"/>
      <p:bldP spid="8" grpId="1"/>
      <p:bldP spid="9" grpId="0"/>
      <p:bldP spid="9" grpId="1"/>
      <p:bldP spid="10" grpId="0"/>
      <p:bldP spid="10" grpId="1"/>
      <p:bldP spid="12" grpId="0"/>
      <p:bldP spid="12" grpId="1"/>
      <p:bldP spid="13" grpId="0"/>
      <p:bldP spid="13"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Rot="1"/>
          </p:cNvSpPr>
          <p:nvPr>
            <p:ph type="body" idx="4294967295"/>
          </p:nvPr>
        </p:nvSpPr>
        <p:spPr>
          <a:xfrm>
            <a:off x="302264" y="768352"/>
            <a:ext cx="8352155" cy="3888740"/>
          </a:xfrm>
        </p:spPr>
        <p:txBody>
          <a:bodyPr vert="horz" wrap="square" lIns="68580" tIns="34290" rIns="68580" bIns="34290" anchor="t">
            <a:noAutofit/>
          </a:bodyPr>
          <a:lstStyle/>
          <a:p>
            <a:pPr eaLnBrk="1" hangingPunct="1">
              <a:lnSpc>
                <a:spcPct val="200000"/>
              </a:lnSpc>
              <a:buNone/>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于是入朝见威王，曰：“臣</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诚</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知不如徐公美。臣</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之</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妻私臣，臣</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之</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妾畏臣，</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臣之</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客欲有求于臣，皆</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以</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美</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于</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徐公。</a:t>
            </a:r>
          </a:p>
          <a:p>
            <a:pPr eaLnBrk="1" hangingPunct="1">
              <a:lnSpc>
                <a:spcPct val="200000"/>
              </a:lnSpc>
              <a:buNone/>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今齐地</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方</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千里，百二十城，宫妇</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左右 莫</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不私王，朝廷之臣</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莫</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不畏王，四境之内莫不有求于王。由此观之，王</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之蔽</a:t>
            </a:r>
          </a:p>
          <a:p>
            <a:pPr eaLnBrk="1" hangingPunct="1">
              <a:lnSpc>
                <a:spcPct val="200000"/>
              </a:lnSpc>
              <a:buNone/>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甚矣。</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整体感知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3830320" y="717550"/>
            <a:ext cx="1338828"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确实，的确</a:t>
            </a:r>
          </a:p>
        </p:txBody>
      </p:sp>
      <p:sp>
        <p:nvSpPr>
          <p:cNvPr id="2" name="文本框 1"/>
          <p:cNvSpPr txBox="1"/>
          <p:nvPr/>
        </p:nvSpPr>
        <p:spPr>
          <a:xfrm>
            <a:off x="6699250" y="717550"/>
            <a:ext cx="415498"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的</a:t>
            </a:r>
          </a:p>
        </p:txBody>
      </p:sp>
      <p:sp>
        <p:nvSpPr>
          <p:cNvPr id="3" name="文本框 2"/>
          <p:cNvSpPr txBox="1"/>
          <p:nvPr/>
        </p:nvSpPr>
        <p:spPr>
          <a:xfrm>
            <a:off x="7037708" y="3809365"/>
            <a:ext cx="877163"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受蒙蔽</a:t>
            </a:r>
          </a:p>
        </p:txBody>
      </p:sp>
      <p:sp>
        <p:nvSpPr>
          <p:cNvPr id="6" name="文本框 5"/>
          <p:cNvSpPr txBox="1"/>
          <p:nvPr/>
        </p:nvSpPr>
        <p:spPr>
          <a:xfrm>
            <a:off x="1008384" y="2999740"/>
            <a:ext cx="1097915" cy="369332"/>
          </a:xfrm>
          <a:prstGeom prst="rect">
            <a:avLst/>
          </a:prstGeom>
          <a:noFill/>
        </p:spPr>
        <p:txBody>
          <a:bodyPr wrap="squar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方圆</a:t>
            </a:r>
          </a:p>
        </p:txBody>
      </p:sp>
      <p:sp>
        <p:nvSpPr>
          <p:cNvPr id="8" name="文本框 7"/>
          <p:cNvSpPr txBox="1"/>
          <p:nvPr/>
        </p:nvSpPr>
        <p:spPr>
          <a:xfrm rot="10800000" flipH="1" flipV="1">
            <a:off x="6295394" y="1537454"/>
            <a:ext cx="572135" cy="369332"/>
          </a:xfrm>
          <a:prstGeom prst="rect">
            <a:avLst/>
          </a:prstGeom>
          <a:noFill/>
        </p:spPr>
        <p:txBody>
          <a:bodyPr wrap="squar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比</a:t>
            </a:r>
          </a:p>
        </p:txBody>
      </p:sp>
      <p:sp>
        <p:nvSpPr>
          <p:cNvPr id="9" name="文本框 8"/>
          <p:cNvSpPr txBox="1"/>
          <p:nvPr/>
        </p:nvSpPr>
        <p:spPr>
          <a:xfrm>
            <a:off x="5156203" y="2268855"/>
            <a:ext cx="877163"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没有谁</a:t>
            </a:r>
          </a:p>
        </p:txBody>
      </p:sp>
      <p:sp>
        <p:nvSpPr>
          <p:cNvPr id="10" name="文本框 9"/>
          <p:cNvSpPr txBox="1"/>
          <p:nvPr/>
        </p:nvSpPr>
        <p:spPr>
          <a:xfrm>
            <a:off x="4799330" y="1537970"/>
            <a:ext cx="1338828"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认为，以为</a:t>
            </a:r>
          </a:p>
        </p:txBody>
      </p:sp>
      <p:sp>
        <p:nvSpPr>
          <p:cNvPr id="12" name="文本框 11"/>
          <p:cNvSpPr txBox="1"/>
          <p:nvPr/>
        </p:nvSpPr>
        <p:spPr>
          <a:xfrm>
            <a:off x="5458460" y="2999740"/>
            <a:ext cx="3416320"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用在主谓之间，取消句子独立性</a:t>
            </a:r>
          </a:p>
        </p:txBody>
      </p:sp>
      <p:sp>
        <p:nvSpPr>
          <p:cNvPr id="13" name="文本框 12"/>
          <p:cNvSpPr txBox="1"/>
          <p:nvPr/>
        </p:nvSpPr>
        <p:spPr>
          <a:xfrm>
            <a:off x="3461385" y="2268855"/>
            <a:ext cx="1569660"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左右近侍之臣</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linds(horizontal)">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linds(horizont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linds(horizontal)">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blinds(horizontal)">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3" grpId="0"/>
      <p:bldP spid="6" grpId="0"/>
      <p:bldP spid="8" grpId="0"/>
      <p:bldP spid="9" grpId="0"/>
      <p:bldP spid="10"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p:cNvSpPr>
          <p:nvPr>
            <p:ph type="body" idx="4294967295"/>
          </p:nvPr>
        </p:nvSpPr>
        <p:spPr>
          <a:xfrm>
            <a:off x="657225" y="867411"/>
            <a:ext cx="8041640" cy="3830320"/>
          </a:xfrm>
        </p:spPr>
        <p:txBody>
          <a:bodyPr vert="horz" wrap="square" lIns="68580" tIns="34290" rIns="68580" bIns="34290" anchor="t">
            <a:normAutofit fontScale="90000" lnSpcReduction="10000"/>
          </a:bodyPr>
          <a:lstStyle/>
          <a:p>
            <a:pPr eaLnBrk="1" hangingPunct="1">
              <a:lnSpc>
                <a:spcPct val="90000"/>
              </a:lnSpc>
              <a:buNone/>
            </a:pPr>
            <a:r>
              <a:rPr lang="zh-CN" altLang="zh-CN" sz="1800" dirty="0">
                <a:latin typeface="黑体" panose="02010609060101010101" pitchFamily="49" charset="-122"/>
                <a:ea typeface="黑体" panose="02010609060101010101" pitchFamily="49" charset="-122"/>
              </a:rPr>
              <a:t>   </a:t>
            </a:r>
            <a:r>
              <a:rPr lang="zh-CN" altLang="zh-CN" sz="240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王曰：“善。”乃下令：“群臣吏民，能</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面   刺</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寡人之</a:t>
            </a:r>
          </a:p>
          <a:p>
            <a:pPr eaLnBrk="1" hangingPunct="1">
              <a:lnSpc>
                <a:spcPct val="90000"/>
              </a:lnSpc>
            </a:pP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90000"/>
              </a:lnSpc>
              <a:buNone/>
            </a:pP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过</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者，</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受上</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赏；上书谏寡人者，受中赏；能</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谤讥</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于</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市朝</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          </a:t>
            </a:r>
          </a:p>
          <a:p>
            <a:pPr eaLnBrk="1" hangingPunct="1">
              <a:lnSpc>
                <a:spcPct val="90000"/>
              </a:lnSpc>
              <a:buNone/>
            </a:pPr>
            <a:endPar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90000"/>
              </a:lnSpc>
              <a:buNone/>
            </a:pPr>
            <a:endPar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90000"/>
              </a:lnSpc>
              <a:buNone/>
            </a:pP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闻</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寡人之耳者，受下赏。”令初下，群臣进谏，门庭若</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市</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a:t>
            </a:r>
          </a:p>
          <a:p>
            <a:pPr eaLnBrk="1" hangingPunct="1">
              <a:lnSpc>
                <a:spcPct val="300000"/>
              </a:lnSpc>
              <a:buNone/>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数月之后，  </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时时</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而</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间</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进；</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期年</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之后，</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虽</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欲言，无可进者。</a:t>
            </a:r>
          </a:p>
          <a:p>
            <a:pPr eaLnBrk="1" hangingPunct="1">
              <a:lnSpc>
                <a:spcPct val="90000"/>
              </a:lnSpc>
              <a:buNone/>
            </a:pP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90000"/>
              </a:lnSpc>
              <a:buNone/>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燕、赵、韩、魏闻</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之</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，皆</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朝     于</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齐。此</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所谓</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战胜于朝廷。</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整体感知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338583" y="1175385"/>
            <a:ext cx="646331"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授予</a:t>
            </a:r>
          </a:p>
        </p:txBody>
      </p:sp>
      <p:sp>
        <p:nvSpPr>
          <p:cNvPr id="2" name="文本框 1"/>
          <p:cNvSpPr txBox="1"/>
          <p:nvPr/>
        </p:nvSpPr>
        <p:spPr>
          <a:xfrm>
            <a:off x="5902328" y="498475"/>
            <a:ext cx="646331"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当面</a:t>
            </a:r>
          </a:p>
        </p:txBody>
      </p:sp>
      <p:sp>
        <p:nvSpPr>
          <p:cNvPr id="3" name="文本框 2"/>
          <p:cNvSpPr txBox="1"/>
          <p:nvPr/>
        </p:nvSpPr>
        <p:spPr>
          <a:xfrm>
            <a:off x="6615432" y="498475"/>
            <a:ext cx="646331"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指责</a:t>
            </a:r>
          </a:p>
        </p:txBody>
      </p:sp>
      <p:sp>
        <p:nvSpPr>
          <p:cNvPr id="4" name="文本框 3"/>
          <p:cNvSpPr txBox="1"/>
          <p:nvPr/>
        </p:nvSpPr>
        <p:spPr>
          <a:xfrm>
            <a:off x="453390" y="1175385"/>
            <a:ext cx="646331"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过失</a:t>
            </a:r>
          </a:p>
        </p:txBody>
      </p:sp>
      <p:sp>
        <p:nvSpPr>
          <p:cNvPr id="5" name="文本框 4"/>
          <p:cNvSpPr txBox="1"/>
          <p:nvPr/>
        </p:nvSpPr>
        <p:spPr>
          <a:xfrm>
            <a:off x="1743713" y="1852295"/>
            <a:ext cx="877163"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上等的</a:t>
            </a:r>
          </a:p>
        </p:txBody>
      </p:sp>
      <p:sp>
        <p:nvSpPr>
          <p:cNvPr id="6" name="文本框 5"/>
          <p:cNvSpPr txBox="1"/>
          <p:nvPr/>
        </p:nvSpPr>
        <p:spPr>
          <a:xfrm>
            <a:off x="5902328" y="1175385"/>
            <a:ext cx="646331"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议论</a:t>
            </a:r>
          </a:p>
        </p:txBody>
      </p:sp>
      <p:sp>
        <p:nvSpPr>
          <p:cNvPr id="8" name="文本框 7"/>
          <p:cNvSpPr txBox="1"/>
          <p:nvPr/>
        </p:nvSpPr>
        <p:spPr>
          <a:xfrm>
            <a:off x="6868795" y="1175385"/>
            <a:ext cx="1107996"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公共场合</a:t>
            </a:r>
          </a:p>
        </p:txBody>
      </p:sp>
      <p:sp>
        <p:nvSpPr>
          <p:cNvPr id="9" name="文本框 8"/>
          <p:cNvSpPr txBox="1"/>
          <p:nvPr/>
        </p:nvSpPr>
        <p:spPr>
          <a:xfrm>
            <a:off x="208280" y="2220595"/>
            <a:ext cx="1140056"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使</a:t>
            </a:r>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听到</a:t>
            </a:r>
          </a:p>
        </p:txBody>
      </p:sp>
      <p:sp>
        <p:nvSpPr>
          <p:cNvPr id="10" name="文本框 9"/>
          <p:cNvSpPr txBox="1"/>
          <p:nvPr/>
        </p:nvSpPr>
        <p:spPr>
          <a:xfrm>
            <a:off x="1943100" y="3111500"/>
            <a:ext cx="1569660"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sym typeface="+mn-ea"/>
              </a:rPr>
              <a:t>不时，有时候</a:t>
            </a:r>
            <a:endParaRPr lang="zh-CN" altLang="en-US">
              <a:latin typeface="微软雅黑" panose="020B0503020204020204" pitchFamily="34" charset="-122"/>
              <a:ea typeface="微软雅黑" panose="020B0503020204020204" pitchFamily="34" charset="-122"/>
            </a:endParaRPr>
          </a:p>
        </p:txBody>
      </p:sp>
      <p:sp>
        <p:nvSpPr>
          <p:cNvPr id="12" name="文本框 11"/>
          <p:cNvSpPr txBox="1"/>
          <p:nvPr/>
        </p:nvSpPr>
        <p:spPr>
          <a:xfrm>
            <a:off x="7097398" y="2220595"/>
            <a:ext cx="646331" cy="369332"/>
          </a:xfrm>
          <a:prstGeom prst="rect">
            <a:avLst/>
          </a:prstGeom>
          <a:noFill/>
        </p:spPr>
        <p:txBody>
          <a:bodyPr wrap="none" rtlCol="0" anchor="t">
            <a:spAutoFit/>
          </a:bodyPr>
          <a:lstStyle/>
          <a:p>
            <a:r>
              <a:rPr lang="zh-CN" altLang="en-US" b="1">
                <a:solidFill>
                  <a:schemeClr val="tx2"/>
                </a:solidFill>
                <a:latin typeface="微软雅黑" panose="020B0503020204020204" pitchFamily="34" charset="-122"/>
                <a:ea typeface="微软雅黑" panose="020B0503020204020204" pitchFamily="34" charset="-122"/>
              </a:rPr>
              <a:t>集市</a:t>
            </a:r>
          </a:p>
        </p:txBody>
      </p:sp>
      <p:sp>
        <p:nvSpPr>
          <p:cNvPr id="13" name="文本框 12"/>
          <p:cNvSpPr txBox="1"/>
          <p:nvPr/>
        </p:nvSpPr>
        <p:spPr>
          <a:xfrm>
            <a:off x="5447033" y="3940810"/>
            <a:ext cx="877163"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sym typeface="+mn-ea"/>
              </a:rPr>
              <a:t>所说的</a:t>
            </a:r>
          </a:p>
        </p:txBody>
      </p:sp>
      <p:sp>
        <p:nvSpPr>
          <p:cNvPr id="14" name="文本框 13"/>
          <p:cNvSpPr txBox="1"/>
          <p:nvPr/>
        </p:nvSpPr>
        <p:spPr>
          <a:xfrm>
            <a:off x="3661413" y="3940810"/>
            <a:ext cx="646331"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sym typeface="+mn-ea"/>
              </a:rPr>
              <a:t>朝见</a:t>
            </a:r>
          </a:p>
        </p:txBody>
      </p:sp>
      <p:sp>
        <p:nvSpPr>
          <p:cNvPr id="16" name="文本框 15"/>
          <p:cNvSpPr txBox="1"/>
          <p:nvPr/>
        </p:nvSpPr>
        <p:spPr>
          <a:xfrm>
            <a:off x="1600200" y="4555490"/>
            <a:ext cx="2262158" cy="369332"/>
          </a:xfrm>
          <a:prstGeom prst="rect">
            <a:avLst/>
          </a:prstGeom>
          <a:noFill/>
        </p:spPr>
        <p:txBody>
          <a:bodyPr wrap="none" rtlCol="0" anchor="t">
            <a:spAutoFit/>
          </a:bodyPr>
          <a:lstStyle/>
          <a:p>
            <a:r>
              <a:rPr lang="en-US" altLang="zh-CN"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齐王纳谏”这件事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文本框 16"/>
          <p:cNvSpPr txBox="1"/>
          <p:nvPr/>
        </p:nvSpPr>
        <p:spPr>
          <a:xfrm>
            <a:off x="4470296" y="3940810"/>
            <a:ext cx="415498" cy="369332"/>
          </a:xfrm>
          <a:prstGeom prst="rect">
            <a:avLst/>
          </a:prstGeom>
          <a:noFill/>
        </p:spPr>
        <p:txBody>
          <a:bodyPr wrap="none" rtlCol="0" anchor="t">
            <a:spAutoFit/>
          </a:bodyPr>
          <a:lstStyle/>
          <a:p>
            <a:pPr algn="ctr">
              <a:spcBef>
                <a:spcPct val="50000"/>
              </a:spcBef>
            </a:pPr>
            <a:r>
              <a:rPr lang="zh-CN" altLang="en-US" b="1" dirty="0">
                <a:solidFill>
                  <a:schemeClr val="tx2"/>
                </a:solidFill>
                <a:latin typeface="微软雅黑" panose="020B0503020204020204" pitchFamily="34" charset="-122"/>
                <a:ea typeface="微软雅黑" panose="020B0503020204020204" pitchFamily="34" charset="-122"/>
                <a:sym typeface="+mn-ea"/>
              </a:rPr>
              <a:t>到</a:t>
            </a:r>
          </a:p>
        </p:txBody>
      </p:sp>
      <p:sp>
        <p:nvSpPr>
          <p:cNvPr id="18" name="文本框 17"/>
          <p:cNvSpPr txBox="1"/>
          <p:nvPr/>
        </p:nvSpPr>
        <p:spPr>
          <a:xfrm>
            <a:off x="2235711" y="3724910"/>
            <a:ext cx="1338828" cy="369332"/>
          </a:xfrm>
          <a:prstGeom prst="rect">
            <a:avLst/>
          </a:prstGeom>
          <a:noFill/>
        </p:spPr>
        <p:txBody>
          <a:bodyPr wrap="none" rtlCol="0" anchor="t">
            <a:spAutoFit/>
          </a:bodyPr>
          <a:lstStyle/>
          <a:p>
            <a:pPr algn="ctr">
              <a:spcBef>
                <a:spcPct val="50000"/>
              </a:spcBef>
            </a:pPr>
            <a:r>
              <a:rPr lang="zh-CN" altLang="en-US" b="1" dirty="0">
                <a:solidFill>
                  <a:schemeClr val="tx2"/>
                </a:solidFill>
                <a:latin typeface="微软雅黑" panose="020B0503020204020204" pitchFamily="34" charset="-122"/>
                <a:ea typeface="微软雅黑" panose="020B0503020204020204" pitchFamily="34" charset="-122"/>
                <a:sym typeface="+mn-ea"/>
              </a:rPr>
              <a:t>间或，偶然</a:t>
            </a:r>
          </a:p>
        </p:txBody>
      </p:sp>
      <p:sp>
        <p:nvSpPr>
          <p:cNvPr id="19" name="文本框 18"/>
          <p:cNvSpPr txBox="1"/>
          <p:nvPr/>
        </p:nvSpPr>
        <p:spPr>
          <a:xfrm>
            <a:off x="3836242" y="3111500"/>
            <a:ext cx="877163" cy="369332"/>
          </a:xfrm>
          <a:prstGeom prst="rect">
            <a:avLst/>
          </a:prstGeom>
          <a:noFill/>
        </p:spPr>
        <p:txBody>
          <a:bodyPr wrap="none" rtlCol="0" anchor="t">
            <a:spAutoFit/>
          </a:bodyPr>
          <a:lstStyle/>
          <a:p>
            <a:pPr algn="ctr">
              <a:spcBef>
                <a:spcPct val="50000"/>
              </a:spcBef>
            </a:pPr>
            <a:r>
              <a:rPr lang="zh-CN" altLang="en-US" b="1" dirty="0">
                <a:solidFill>
                  <a:schemeClr val="tx2"/>
                </a:solidFill>
                <a:latin typeface="微软雅黑" panose="020B0503020204020204" pitchFamily="34" charset="-122"/>
                <a:ea typeface="微软雅黑" panose="020B0503020204020204" pitchFamily="34" charset="-122"/>
                <a:sym typeface="+mn-ea"/>
              </a:rPr>
              <a:t>满一年</a:t>
            </a:r>
          </a:p>
        </p:txBody>
      </p:sp>
      <p:sp>
        <p:nvSpPr>
          <p:cNvPr id="20" name="文本框 19"/>
          <p:cNvSpPr txBox="1"/>
          <p:nvPr/>
        </p:nvSpPr>
        <p:spPr>
          <a:xfrm>
            <a:off x="5262248" y="3111500"/>
            <a:ext cx="646331" cy="369332"/>
          </a:xfrm>
          <a:prstGeom prst="rect">
            <a:avLst/>
          </a:prstGeom>
          <a:noFill/>
        </p:spPr>
        <p:txBody>
          <a:bodyPr wrap="none" rtlCol="0" anchor="t">
            <a:spAutoFit/>
          </a:bodyPr>
          <a:lstStyle/>
          <a:p>
            <a:r>
              <a:rPr lang="zh-CN" altLang="en-US" b="1" dirty="0">
                <a:solidFill>
                  <a:schemeClr val="tx2"/>
                </a:solidFill>
                <a:latin typeface="微软雅黑" panose="020B0503020204020204" pitchFamily="34" charset="-122"/>
                <a:ea typeface="微软雅黑" panose="020B0503020204020204" pitchFamily="34" charset="-122"/>
                <a:sym typeface="+mn-ea"/>
              </a:rPr>
              <a:t>即使</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linds(horizontal)">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blinds(horizontal)">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linds(horizontal)">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blinds(horizontal)">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blinds(horizontal)">
                                      <p:cBhvr>
                                        <p:cTn id="57" dur="500"/>
                                        <p:tgtEl>
                                          <p:spTgt spid="18"/>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blinds(horizontal)">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linds(horizontal)">
                                      <p:cBhvr>
                                        <p:cTn id="67" dur="500"/>
                                        <p:tgtEl>
                                          <p:spTgt spid="20"/>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blinds(horizontal)">
                                      <p:cBhvr>
                                        <p:cTn id="72" dur="500"/>
                                        <p:tgtEl>
                                          <p:spTgt spid="16"/>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blinds(horizontal)">
                                      <p:cBhvr>
                                        <p:cTn id="77" dur="500"/>
                                        <p:tgtEl>
                                          <p:spTgt spid="14"/>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blinds(horizontal)">
                                      <p:cBhvr>
                                        <p:cTn id="82" dur="500"/>
                                        <p:tgtEl>
                                          <p:spTgt spid="17"/>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blinds(horizontal)">
                                      <p:cBhvr>
                                        <p:cTn id="8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3" grpId="0"/>
      <p:bldP spid="4" grpId="0"/>
      <p:bldP spid="5" grpId="0"/>
      <p:bldP spid="6" grpId="0"/>
      <p:bldP spid="8" grpId="0"/>
      <p:bldP spid="9" grpId="0"/>
      <p:bldP spid="10" grpId="0"/>
      <p:bldP spid="12" grpId="0"/>
      <p:bldP spid="13" grpId="0"/>
      <p:bldP spid="14" grpId="0"/>
      <p:bldP spid="16"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2719" y="62865"/>
            <a:ext cx="2040255" cy="400110"/>
          </a:xfrm>
          <a:prstGeom prst="rect">
            <a:avLst/>
          </a:prstGeom>
          <a:noFill/>
        </p:spPr>
        <p:txBody>
          <a:bodyPr wrap="square" rtlCol="0">
            <a:spAutoFit/>
          </a:bodyPr>
          <a:lstStyle/>
          <a:p>
            <a:r>
              <a:rPr lang="zh-CN" altLang="en-US" sz="2000" b="1">
                <a:solidFill>
                  <a:schemeClr val="accent6"/>
                </a:solidFill>
                <a:latin typeface="微软雅黑" panose="020B0503020204020204" pitchFamily="34" charset="-122"/>
                <a:ea typeface="微软雅黑" panose="020B0503020204020204" pitchFamily="34" charset="-122"/>
              </a:rPr>
              <a:t>整体感知</a:t>
            </a:r>
          </a:p>
        </p:txBody>
      </p:sp>
      <p:sp>
        <p:nvSpPr>
          <p:cNvPr id="2" name="文本框 1"/>
          <p:cNvSpPr txBox="1"/>
          <p:nvPr/>
        </p:nvSpPr>
        <p:spPr>
          <a:xfrm>
            <a:off x="229235" y="902337"/>
            <a:ext cx="8685530" cy="4247317"/>
          </a:xfrm>
          <a:prstGeom prst="rect">
            <a:avLst/>
          </a:prstGeom>
          <a:noFill/>
        </p:spPr>
        <p:txBody>
          <a:bodyPr wrap="square" rtlCol="0" anchor="t">
            <a:spAutoFit/>
          </a:bodyPr>
          <a:lstStyle/>
          <a:p>
            <a:pPr>
              <a:lnSpc>
                <a:spcPct val="150000"/>
              </a:lnSpc>
            </a:pPr>
            <a:r>
              <a:rPr lang="zh-CN" altLang="en-US" b="1" dirty="0">
                <a:solidFill>
                  <a:schemeClr val="tx1"/>
                </a:solidFill>
                <a:latin typeface="黑体" panose="02010609060101010101" pitchFamily="49" charset="-122"/>
                <a:ea typeface="黑体" panose="02010609060101010101" pitchFamily="49" charset="-122"/>
                <a:sym typeface="+mn-ea"/>
              </a:rPr>
              <a:t>【译文】</a:t>
            </a:r>
            <a:r>
              <a:rPr lang="en-US" altLang="zh-CN" b="1" dirty="0">
                <a:solidFill>
                  <a:schemeClr val="tx1"/>
                </a:solidFill>
                <a:latin typeface="黑体" panose="02010609060101010101" pitchFamily="49" charset="-122"/>
                <a:ea typeface="黑体" panose="02010609060101010101" pitchFamily="49" charset="-122"/>
                <a:sym typeface="+mn-ea"/>
              </a:rPr>
              <a:t> </a:t>
            </a:r>
          </a:p>
          <a:p>
            <a:pPr indent="457200" fontAlgn="auto">
              <a:lnSpc>
                <a:spcPct val="150000"/>
              </a:lnSpc>
            </a:pP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邹忌身高八尺多，形体容貌光艳美丽。（一天）早晨，邹忌穿戴好衣帽，照着镜子，对他的妻子说：“我同城北徐公比，哪一个美</a:t>
            </a:r>
            <a:r>
              <a:rPr lang="en-US"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他的妻子说：“您美丽极了，徐公怎么能比得上您呢</a:t>
            </a:r>
            <a:r>
              <a:rPr lang="en-US"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457200" fontAlgn="auto">
              <a:lnSpc>
                <a:spcPct val="150000"/>
              </a:lnSpc>
            </a:pPr>
            <a:r>
              <a:rPr lang="zh-CN" altLang="en-US"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城北的徐公，是齐国的美男子。邹忌不相信（比徐公美丽），因而又问他的妾说：“我同徐公比，哪一个美</a:t>
            </a:r>
            <a:r>
              <a:rPr lang="en-US" altLang="zh-CN"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妾说：“徐公怎么能比得上您呢</a:t>
            </a:r>
            <a:r>
              <a:rPr lang="en-US" altLang="zh-CN"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a:t>
            </a:r>
          </a:p>
          <a:p>
            <a:pPr indent="457200" fontAlgn="auto">
              <a:lnSpc>
                <a:spcPct val="150000"/>
              </a:lnSpc>
            </a:pP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又过了一天，徐公来了，邹忌仔细地看他，自己觉得不如徐公漂亮；再照镜子看看自己，觉得自己远远不如徐公漂亮。晚上躺着想这件事，说：“我的妻子认为我漂亮，是偏爱我；妾认为我漂亮</a:t>
            </a:r>
            <a:r>
              <a:rPr lang="en-US"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是害怕我；客人认为我漂亮，是想有求于我。”</a:t>
            </a:r>
          </a:p>
          <a:p>
            <a:pPr>
              <a:lnSpc>
                <a:spcPct val="150000"/>
              </a:lnSpc>
            </a:pPr>
            <a:endPar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ransition spd="slow" advTm="25042">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2860" y="623572"/>
            <a:ext cx="9189720" cy="4247317"/>
          </a:xfrm>
          <a:prstGeom prst="rect">
            <a:avLst/>
          </a:prstGeom>
          <a:noFill/>
        </p:spPr>
        <p:txBody>
          <a:bodyPr wrap="square" rtlCol="0" anchor="t">
            <a:spAutoFit/>
          </a:bodyPr>
          <a:lstStyle/>
          <a:p>
            <a:pPr indent="457200" fontAlgn="auto">
              <a:lnSpc>
                <a:spcPct val="150000"/>
              </a:lnSpc>
            </a:pP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于是邹忌上朝拜见齐威王，说：“我确实知道自己不如徐公漂亮。可是我妻子偏爱我，我的妾害怕我，我的客人想有求于我，他们都认为我比徐公漂亮。如今齐国有方圆千里的疆土，一百二十座城池，宫中的妃子、近臣没有谁不偏爱您，朝中的大臣没有谁不害怕您，全国范围内的人没有谁不有求于您：由此看来，大王您受蒙蔽很深啦！”</a:t>
            </a:r>
          </a:p>
          <a:p>
            <a:pPr indent="457200" fontAlgn="auto">
              <a:lnSpc>
                <a:spcPct val="150000"/>
              </a:lnSpc>
              <a:buNone/>
            </a:pP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威王说：“好！”于是下了一道命令：“各级官员和百姓能够当面指责我的过错的，得头等奖赏；书面规劝我的，得二等奖赏；能在公共场所评论（我的过错）让我听到的，得三等奖赏。”命令刚下达，许多大臣都来进言规劝，官门口和院子里象个集市；几个月后，偶而才有人进言规劝；一年以后，有人即使想规劝，也没有什么说的了。燕国、赵国、韩国、魏国、听说了这件事，都到齐国来朝拜。这就是人们说的“在朝延上征服了别国”。</a:t>
            </a:r>
            <a:endPar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150000"/>
              </a:lnSpc>
            </a:pPr>
            <a:endPar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132719" y="62865"/>
            <a:ext cx="2040255" cy="400110"/>
          </a:xfrm>
          <a:prstGeom prst="rect">
            <a:avLst/>
          </a:prstGeom>
          <a:noFill/>
        </p:spPr>
        <p:txBody>
          <a:bodyPr wrap="square" rtlCol="0">
            <a:spAutoFit/>
          </a:bodyPr>
          <a:lstStyle/>
          <a:p>
            <a:r>
              <a:rPr lang="zh-CN" altLang="en-US" sz="2000" b="1">
                <a:solidFill>
                  <a:schemeClr val="accent6"/>
                </a:solidFill>
                <a:latin typeface="微软雅黑" panose="020B0503020204020204" pitchFamily="34" charset="-122"/>
                <a:ea typeface="微软雅黑" panose="020B0503020204020204" pitchFamily="34" charset="-122"/>
              </a:rPr>
              <a:t>整体感知</a:t>
            </a:r>
          </a:p>
        </p:txBody>
      </p:sp>
    </p:spTree>
  </p:cSld>
  <p:clrMapOvr>
    <a:masterClrMapping/>
  </p:clrMapOvr>
  <p:transition spd="slow" advTm="25042">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99"/>
          <p:cNvSpPr txBox="1"/>
          <p:nvPr/>
        </p:nvSpPr>
        <p:spPr>
          <a:xfrm>
            <a:off x="426724" y="925195"/>
            <a:ext cx="8289925" cy="3831818"/>
          </a:xfrm>
          <a:prstGeom prst="rect">
            <a:avLst/>
          </a:prstGeom>
          <a:noFill/>
          <a:ln w="28575" cap="flat" cmpd="sng">
            <a:noFill/>
            <a:prstDash val="solid"/>
            <a:round/>
            <a:headEnd type="none" w="med" len="med"/>
            <a:tailEnd type="none" w="med" len="med"/>
          </a:ln>
          <a:extLst>
            <a:ext uri="{909E8E84-426E-40DD-AFC4-6F175D3DCCD1}">
              <a14:hiddenFill xmlns:a14="http://schemas.microsoft.com/office/drawing/2010/main">
                <a:solidFill>
                  <a:schemeClr val="bg1"/>
                </a:solidFill>
              </a14:hiddenFill>
            </a:ext>
          </a:extLst>
        </p:spPr>
        <p:txBody>
          <a:bodyPr wrap="square" anchor="t">
            <a:spAutoFit/>
          </a:bodyPr>
          <a:lstStyle/>
          <a:p>
            <a:pPr eaLnBrk="1" latinLnBrk="1" hangingPunct="1"/>
            <a:r>
              <a:rPr sz="2700" b="1" dirty="0">
                <a:solidFill>
                  <a:srgbClr val="0000FF"/>
                </a:solidFill>
                <a:uFillTx/>
                <a:latin typeface="黑体" panose="02010609060101010101" pitchFamily="49" charset="-122"/>
                <a:ea typeface="黑体" panose="02010609060101010101" pitchFamily="49" charset="-122"/>
              </a:rPr>
              <a:t>    </a:t>
            </a:r>
            <a:r>
              <a:rPr sz="24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常言道：</a:t>
            </a:r>
            <a:r>
              <a:rPr lang="en-US" sz="24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sz="24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良药苦口利于病，忠言逆耳利于行。</a:t>
            </a:r>
            <a:r>
              <a:rPr lang="en-US" sz="24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sz="24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然而因为逆耳，常使忠言得不到落实。尤其在君王身边，所谓</a:t>
            </a:r>
            <a:r>
              <a:rPr lang="en-US" sz="24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sz="24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伴君如伴虎</a:t>
            </a:r>
            <a:r>
              <a:rPr lang="en-US" sz="24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sz="24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，出口不慎很可能招致杀身之祸——伍子胥赐剑自刎，比干剖腹挖心，屈子放逐，司马迁蒙宫刑之辱，都是千古奇冤！  </a:t>
            </a:r>
          </a:p>
          <a:p>
            <a:pPr eaLnBrk="1" latinLnBrk="1" hangingPunct="1"/>
            <a:r>
              <a:rPr sz="24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作为忠臣，面对君王的弊病如果不及时指出，第一愧对国家社稷，黎民百姓，其次又愧对自己良心。那么如何才能让君王心平气和地聆听忠言，使其听之顺耳，并且心悦诚服地接受呢？这里就涉及到了说话的艺术。今天我们一起学习《邹忌讽齐王纳谏》，欣赏一下古代雄辩家的风范。</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FF9306"/>
                </a:solidFill>
                <a:latin typeface="微软雅黑" panose="020B0503020204020204" pitchFamily="34" charset="-122"/>
                <a:ea typeface="微软雅黑" panose="020B0503020204020204" pitchFamily="34" charset="-122"/>
              </a:rPr>
              <a:t>新课导入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0"/>
          <p:cNvSpPr txBox="1"/>
          <p:nvPr/>
        </p:nvSpPr>
        <p:spPr>
          <a:xfrm>
            <a:off x="2288385" y="2306242"/>
            <a:ext cx="5361385" cy="300082"/>
          </a:xfrm>
          <a:prstGeom prst="rect">
            <a:avLst/>
          </a:prstGeom>
          <a:noFill/>
          <a:ln w="9525">
            <a:noFill/>
          </a:ln>
        </p:spPr>
        <p:txBody>
          <a:bodyPr>
            <a:spAutoFit/>
          </a:bodyPr>
          <a:lstStyle/>
          <a:p>
            <a:endParaRPr lang="zh-CN" altLang="zh-CN" sz="1350" dirty="0">
              <a:latin typeface="Arial" panose="020B0604020202020204" pitchFamily="34" charset="0"/>
            </a:endParaRP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整体感知</a:t>
            </a:r>
          </a:p>
        </p:txBody>
      </p:sp>
      <p:sp>
        <p:nvSpPr>
          <p:cNvPr id="38917" name="内容占位符 2"/>
          <p:cNvSpPr>
            <a:spLocks noGrp="1"/>
          </p:cNvSpPr>
          <p:nvPr/>
        </p:nvSpPr>
        <p:spPr>
          <a:xfrm>
            <a:off x="265748" y="588963"/>
            <a:ext cx="8248650" cy="831850"/>
          </a:xfrm>
          <a:prstGeom prst="rect">
            <a:avLst/>
          </a:prstGeom>
          <a:noFill/>
          <a:ln w="9525">
            <a:noFill/>
          </a:ln>
        </p:spPr>
        <p:txBody>
          <a:bodyPr/>
          <a:lstStyle/>
          <a:p>
            <a:pPr eaLnBrk="1" hangingPunct="1">
              <a:lnSpc>
                <a:spcPts val="4000"/>
              </a:lnSpc>
              <a:spcBef>
                <a:spcPts val="1000"/>
              </a:spcBef>
              <a:buFont typeface="Arial" panose="020B0604020202020204" pitchFamily="34" charset="0"/>
            </a:pPr>
            <a:r>
              <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1.</a:t>
            </a: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文题有几层意思？“讽谏”是什么含义？</a:t>
            </a:r>
          </a:p>
        </p:txBody>
      </p:sp>
      <p:sp>
        <p:nvSpPr>
          <p:cNvPr id="5" name="文本框 4"/>
          <p:cNvSpPr txBox="1"/>
          <p:nvPr/>
        </p:nvSpPr>
        <p:spPr>
          <a:xfrm>
            <a:off x="716280" y="1283972"/>
            <a:ext cx="7348220" cy="3170099"/>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4000"/>
              </a:lnSpc>
              <a:spcBef>
                <a:spcPct val="0"/>
              </a:spcBef>
              <a:buNone/>
            </a:pP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题目“邹忌讽齐王纳谏”点明了文章内容的两个方面：邹忌讽齐王，齐王纳谏。</a:t>
            </a:r>
          </a:p>
          <a:p>
            <a:pPr marL="0" lvl="0" indent="0" eaLnBrk="1" hangingPunct="1">
              <a:lnSpc>
                <a:spcPts val="4000"/>
              </a:lnSpc>
              <a:spcBef>
                <a:spcPct val="0"/>
              </a:spcBef>
              <a:buNone/>
            </a:pPr>
            <a:r>
              <a:rPr lang="zh-CN"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讽：讽谏，即用暗示、比喻的方法委婉地规劝。封建社会，皇权威威，不可侵犯，有多少谋臣良相因批龙鳞、逆圣听而惨遭杀身之祸。然而，邹忌却敢于劝说齐威王要从谏如流，他凭借的正是一个“讽”字，一种聪明巧妙的劝谏办法。</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1123" y="1179671"/>
            <a:ext cx="2409634" cy="2246769"/>
          </a:xfrm>
          <a:prstGeom prst="rect">
            <a:avLst/>
          </a:prstGeom>
          <a:noFill/>
        </p:spPr>
        <p:txBody>
          <a:bodyPr wrap="none" rtlCol="0">
            <a:spAutoFit/>
          </a:bodyPr>
          <a:lstStyle/>
          <a:p>
            <a:r>
              <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rPr>
              <a:t>第一部分（</a:t>
            </a:r>
            <a:r>
              <a:rPr lang="en-US" altLang="zh-CN"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rPr>
              <a:t>）：</a:t>
            </a:r>
          </a:p>
          <a:p>
            <a:endPar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rPr>
              <a:t>第二部分（</a:t>
            </a:r>
            <a:r>
              <a:rPr lang="en-US" altLang="zh-CN"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rPr>
              <a:t>）：</a:t>
            </a:r>
          </a:p>
          <a:p>
            <a:endPar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en-US" altLang="zh-CN"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rPr>
              <a:t>3-4</a:t>
            </a:r>
            <a:r>
              <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4" name="文本框 3"/>
          <p:cNvSpPr txBox="1"/>
          <p:nvPr/>
        </p:nvSpPr>
        <p:spPr>
          <a:xfrm>
            <a:off x="2782730" y="1179671"/>
            <a:ext cx="5133136" cy="707886"/>
          </a:xfrm>
          <a:prstGeom prst="rect">
            <a:avLst/>
          </a:prstGeom>
          <a:noFill/>
        </p:spPr>
        <p:txBody>
          <a:bodyPr wrap="none" rtlCol="0">
            <a:spAutoFit/>
          </a:bodyPr>
          <a:lstStyle/>
          <a:p>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写邹忌从妻、妾、客谬赞自己比徐公还美这</a:t>
            </a:r>
          </a:p>
          <a:p>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件事中悟出一个深刻的道理</a:t>
            </a:r>
            <a:r>
              <a:rPr lang="en-US" altLang="zh-CN"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进谏的缘起。</a:t>
            </a:r>
          </a:p>
        </p:txBody>
      </p:sp>
      <p:sp>
        <p:nvSpPr>
          <p:cNvPr id="5" name="文本框 4"/>
          <p:cNvSpPr txBox="1"/>
          <p:nvPr/>
        </p:nvSpPr>
        <p:spPr>
          <a:xfrm>
            <a:off x="2782729" y="2167891"/>
            <a:ext cx="4766048" cy="707886"/>
          </a:xfrm>
          <a:prstGeom prst="rect">
            <a:avLst/>
          </a:prstGeom>
          <a:noFill/>
        </p:spPr>
        <p:txBody>
          <a:bodyPr wrap="none" rtlCol="0">
            <a:spAutoFit/>
          </a:bodyPr>
          <a:lstStyle/>
          <a:p>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邹忌以自己受蒙蔽的事为例，讽谏齐王</a:t>
            </a:r>
            <a:r>
              <a:rPr lang="en-US" altLang="zh-CN"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p>
          <a:p>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进谏的内容。</a:t>
            </a:r>
          </a:p>
        </p:txBody>
      </p:sp>
      <p:sp>
        <p:nvSpPr>
          <p:cNvPr id="6" name="文本框 5"/>
          <p:cNvSpPr txBox="1"/>
          <p:nvPr/>
        </p:nvSpPr>
        <p:spPr>
          <a:xfrm>
            <a:off x="2981801" y="3072765"/>
            <a:ext cx="4801314" cy="400110"/>
          </a:xfrm>
          <a:prstGeom prst="rect">
            <a:avLst/>
          </a:prstGeom>
          <a:noFill/>
        </p:spPr>
        <p:txBody>
          <a:bodyPr wrap="none" rtlCol="0">
            <a:spAutoFit/>
          </a:bodyPr>
          <a:lstStyle/>
          <a:p>
            <a:r>
              <a:rPr lang="zh-CN" altLang="en-US" sz="2000" dirty="0">
                <a:solidFill>
                  <a:srgbClr val="C00000"/>
                </a:solidFill>
                <a:latin typeface="微软雅黑" panose="020B0503020204020204" pitchFamily="34" charset="-122"/>
                <a:ea typeface="微软雅黑" panose="020B0503020204020204" pitchFamily="34" charset="-122"/>
              </a:rPr>
              <a:t>写齐威王虚心纳谏及其取得的巨大成果。</a:t>
            </a:r>
          </a:p>
        </p:txBody>
      </p:sp>
      <p:sp>
        <p:nvSpPr>
          <p:cNvPr id="2" name="文本框 1"/>
          <p:cNvSpPr txBox="1"/>
          <p:nvPr/>
        </p:nvSpPr>
        <p:spPr>
          <a:xfrm>
            <a:off x="2782574" y="583567"/>
            <a:ext cx="3316605" cy="461665"/>
          </a:xfrm>
          <a:prstGeom prst="rect">
            <a:avLst/>
          </a:prstGeom>
          <a:noFill/>
        </p:spPr>
        <p:txBody>
          <a:bodyPr wrap="square" rtlCol="0">
            <a:spAutoFit/>
          </a:bodyPr>
          <a:lstStyle/>
          <a:p>
            <a:r>
              <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理清文章结构思路</a:t>
            </a:r>
          </a:p>
        </p:txBody>
      </p:sp>
      <p:sp>
        <p:nvSpPr>
          <p:cNvPr id="10"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整体感知</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edg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edge">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P spid="4" grpId="0"/>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p:cNvSpPr>
          <p:nvPr>
            <p:ph type="body"/>
          </p:nvPr>
        </p:nvSpPr>
        <p:spPr>
          <a:xfrm>
            <a:off x="91440" y="607060"/>
            <a:ext cx="9032240" cy="4507230"/>
          </a:xfrm>
        </p:spPr>
        <p:txBody>
          <a:bodyPr wrap="square" anchor="t">
            <a:normAutofit lnSpcReduction="10000"/>
          </a:bodyPr>
          <a:lstStyle/>
          <a:p>
            <a:pPr marL="1905" indent="-344805" eaLnBrk="1" hangingPunct="1">
              <a:lnSpc>
                <a:spcPct val="80000"/>
              </a:lnSpc>
              <a:buNone/>
            </a:pP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用原文回答问题。</a:t>
            </a:r>
          </a:p>
          <a:p>
            <a:pPr marL="1905" indent="-344805" eaLnBrk="1" hangingPunct="1">
              <a:lnSpc>
                <a:spcPct val="80000"/>
              </a:lnSpc>
              <a:buNone/>
            </a:pP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pPr marL="1905" indent="345440" fontAlgn="auto">
              <a:lnSpc>
                <a:spcPct val="100000"/>
              </a:lnSpc>
              <a:spcBef>
                <a:spcPts val="0"/>
              </a:spcBef>
              <a:buNone/>
            </a:pP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x-none"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）表现邹忌为何在与徐公比美时不自信的句子是：</a:t>
            </a: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pPr marL="1905" indent="345440" fontAlgn="auto">
              <a:lnSpc>
                <a:spcPct val="100000"/>
              </a:lnSpc>
              <a:spcBef>
                <a:spcPts val="0"/>
              </a:spcBef>
              <a:buNone/>
            </a:pP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城北徐公，齐国之美丽者也</a:t>
            </a:r>
            <a:endParaRPr lang="zh-CN" altLang="en-US" sz="2400" dirty="0">
              <a:solidFill>
                <a:srgbClr val="F71515"/>
              </a:solidFill>
              <a:latin typeface="微软雅黑" panose="020B0503020204020204" pitchFamily="34" charset="-122"/>
              <a:ea typeface="微软雅黑" panose="020B0503020204020204" pitchFamily="34" charset="-122"/>
              <a:cs typeface="微软雅黑" panose="020B0503020204020204" pitchFamily="34" charset="-122"/>
            </a:endParaRPr>
          </a:p>
          <a:p>
            <a:pPr marL="1905" indent="345440" fontAlgn="auto">
              <a:lnSpc>
                <a:spcPct val="100000"/>
              </a:lnSpc>
              <a:spcBef>
                <a:spcPts val="0"/>
              </a:spcBef>
              <a:buNone/>
            </a:pPr>
            <a:endPar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1905" indent="345440" fontAlgn="auto">
              <a:lnSpc>
                <a:spcPct val="100000"/>
              </a:lnSpc>
              <a:spcBef>
                <a:spcPts val="0"/>
              </a:spcBef>
              <a:buNone/>
            </a:pP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x-none"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）邹忌从妻、妾、客的回答中受到启发的句子是：</a:t>
            </a: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pPr marL="1905" indent="345440" fontAlgn="auto">
              <a:lnSpc>
                <a:spcPct val="100000"/>
              </a:lnSpc>
              <a:spcBef>
                <a:spcPts val="0"/>
              </a:spcBef>
              <a:buNone/>
            </a:pP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暮寝而思之，曰：“吾妻之美我者，私我也；妾之美我者，畏我也；</a:t>
            </a:r>
          </a:p>
          <a:p>
            <a:pPr marL="1905" indent="345440" fontAlgn="auto">
              <a:lnSpc>
                <a:spcPct val="100000"/>
              </a:lnSpc>
              <a:spcBef>
                <a:spcPts val="0"/>
              </a:spcBef>
              <a:buNone/>
            </a:pP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客之美我者，欲有求于我也。”</a:t>
            </a:r>
            <a:endPar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1905" indent="345440" fontAlgn="auto">
              <a:lnSpc>
                <a:spcPct val="100000"/>
              </a:lnSpc>
              <a:spcBef>
                <a:spcPts val="0"/>
              </a:spcBef>
              <a:buNone/>
            </a:pPr>
            <a:endPar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1905" indent="345440" fontAlgn="auto">
              <a:lnSpc>
                <a:spcPct val="100000"/>
              </a:lnSpc>
              <a:spcBef>
                <a:spcPts val="0"/>
              </a:spcBef>
              <a:buNone/>
            </a:pP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x-none"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）邹忌劝谏齐王的原因的句子是：</a:t>
            </a:r>
            <a:endPar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1905" indent="345440" fontAlgn="auto">
              <a:lnSpc>
                <a:spcPct val="100000"/>
              </a:lnSpc>
              <a:spcBef>
                <a:spcPts val="0"/>
              </a:spcBef>
              <a:buNone/>
            </a:pP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王之蔽甚矣</a:t>
            </a:r>
            <a:endPar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1905" indent="345440" fontAlgn="auto">
              <a:lnSpc>
                <a:spcPct val="100000"/>
              </a:lnSpc>
              <a:spcBef>
                <a:spcPts val="0"/>
              </a:spcBef>
              <a:buNone/>
            </a:pPr>
            <a:endPar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1905" indent="345440" fontAlgn="auto">
              <a:lnSpc>
                <a:spcPct val="100000"/>
              </a:lnSpc>
              <a:spcBef>
                <a:spcPts val="0"/>
              </a:spcBef>
              <a:buNone/>
            </a:pP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x-none"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）作者发表议论的句子是：</a:t>
            </a:r>
            <a:endPar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1905" indent="345440" fontAlgn="auto">
              <a:lnSpc>
                <a:spcPct val="100000"/>
              </a:lnSpc>
              <a:spcBef>
                <a:spcPts val="0"/>
              </a:spcBef>
              <a:buNone/>
            </a:pP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此所谓战胜于朝廷</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Tree>
  </p:cSld>
  <p:clrMapOvr>
    <a:masterClrMapping/>
  </p:clrMapOvr>
  <p:transition spd="med">
    <p:random/>
    <p:sndAc>
      <p:stSnd>
        <p:snd r:embed="rId2" name="projcto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6562">
                                            <p:txEl>
                                              <p:pRg st="3" end="3"/>
                                            </p:txEl>
                                          </p:spTgt>
                                        </p:tgtEl>
                                        <p:attrNameLst>
                                          <p:attrName>style.visibility</p:attrName>
                                        </p:attrNameLst>
                                      </p:cBhvr>
                                      <p:to>
                                        <p:strVal val="visible"/>
                                      </p:to>
                                    </p:set>
                                    <p:anim calcmode="lin" valueType="num">
                                      <p:cBhvr additive="base">
                                        <p:cTn id="7" dur="500" fill="hold"/>
                                        <p:tgtEl>
                                          <p:spTgt spid="6656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656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6562">
                                            <p:txEl>
                                              <p:pRg st="6" end="6"/>
                                            </p:txEl>
                                          </p:spTgt>
                                        </p:tgtEl>
                                        <p:attrNameLst>
                                          <p:attrName>style.visibility</p:attrName>
                                        </p:attrNameLst>
                                      </p:cBhvr>
                                      <p:to>
                                        <p:strVal val="visible"/>
                                      </p:to>
                                    </p:set>
                                    <p:anim calcmode="lin" valueType="num">
                                      <p:cBhvr additive="base">
                                        <p:cTn id="13" dur="500" fill="hold"/>
                                        <p:tgtEl>
                                          <p:spTgt spid="66562">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656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6562">
                                            <p:txEl>
                                              <p:pRg st="7" end="7"/>
                                            </p:txEl>
                                          </p:spTgt>
                                        </p:tgtEl>
                                        <p:attrNameLst>
                                          <p:attrName>style.visibility</p:attrName>
                                        </p:attrNameLst>
                                      </p:cBhvr>
                                      <p:to>
                                        <p:strVal val="visible"/>
                                      </p:to>
                                    </p:set>
                                    <p:anim calcmode="lin" valueType="num">
                                      <p:cBhvr additive="base">
                                        <p:cTn id="19" dur="500" fill="hold"/>
                                        <p:tgtEl>
                                          <p:spTgt spid="66562">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656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6562">
                                            <p:txEl>
                                              <p:pRg st="10" end="10"/>
                                            </p:txEl>
                                          </p:spTgt>
                                        </p:tgtEl>
                                        <p:attrNameLst>
                                          <p:attrName>style.visibility</p:attrName>
                                        </p:attrNameLst>
                                      </p:cBhvr>
                                      <p:to>
                                        <p:strVal val="visible"/>
                                      </p:to>
                                    </p:set>
                                    <p:anim calcmode="lin" valueType="num">
                                      <p:cBhvr additive="base">
                                        <p:cTn id="25" dur="500" fill="hold"/>
                                        <p:tgtEl>
                                          <p:spTgt spid="66562">
                                            <p:txEl>
                                              <p:pRg st="10" end="1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656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6562">
                                            <p:txEl>
                                              <p:pRg st="13" end="13"/>
                                            </p:txEl>
                                          </p:spTgt>
                                        </p:tgtEl>
                                        <p:attrNameLst>
                                          <p:attrName>style.visibility</p:attrName>
                                        </p:attrNameLst>
                                      </p:cBhvr>
                                      <p:to>
                                        <p:strVal val="visible"/>
                                      </p:to>
                                    </p:set>
                                    <p:anim calcmode="lin" valueType="num">
                                      <p:cBhvr additive="base">
                                        <p:cTn id="31" dur="500" fill="hold"/>
                                        <p:tgtEl>
                                          <p:spTgt spid="66562">
                                            <p:txEl>
                                              <p:pRg st="13" end="1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6562">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精读细研</a:t>
            </a:r>
          </a:p>
        </p:txBody>
      </p:sp>
      <p:sp>
        <p:nvSpPr>
          <p:cNvPr id="40962" name="内容占位符 2"/>
          <p:cNvSpPr>
            <a:spLocks noGrp="1"/>
          </p:cNvSpPr>
          <p:nvPr/>
        </p:nvSpPr>
        <p:spPr>
          <a:xfrm>
            <a:off x="292100" y="894715"/>
            <a:ext cx="8166100" cy="331470"/>
          </a:xfrm>
          <a:prstGeom prst="rect">
            <a:avLst/>
          </a:prstGeom>
          <a:noFill/>
          <a:ln w="9525">
            <a:noFill/>
          </a:ln>
        </p:spPr>
        <p:txBody>
          <a:bodyPr vert="horz" wrap="square" lIns="68580" tIns="34290" rIns="68580" bIns="3429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eaLnBrk="1" hangingPunct="1">
              <a:lnSpc>
                <a:spcPts val="4000"/>
              </a:lnSpc>
              <a:buNone/>
            </a:pP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文章开头怎样描写邹忌的外貌和行动？这些反映了什么？</a:t>
            </a:r>
          </a:p>
        </p:txBody>
      </p:sp>
      <p:sp>
        <p:nvSpPr>
          <p:cNvPr id="2" name="文本框 1"/>
          <p:cNvSpPr txBox="1"/>
          <p:nvPr/>
        </p:nvSpPr>
        <p:spPr>
          <a:xfrm>
            <a:off x="179070" y="1716405"/>
            <a:ext cx="8279130" cy="2593018"/>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4000"/>
              </a:lnSpc>
              <a:spcBef>
                <a:spcPct val="0"/>
              </a:spcBef>
              <a:buNone/>
            </a:pPr>
            <a:r>
              <a:rPr lang="zh-CN" altLang="en-US" sz="2400" dirty="0">
                <a:solidFill>
                  <a:srgbClr val="C00000"/>
                </a:solidFill>
                <a:latin typeface="楷体_GB2312"/>
                <a:ea typeface="楷体_GB2312"/>
              </a:rPr>
              <a:t>    </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外貌：</a:t>
            </a:r>
            <a:r>
              <a:rPr lang="en-US"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邹忌修八尺有余，而形貌昳丽</a:t>
            </a:r>
            <a:r>
              <a:rPr lang="en-US"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一句话，写出了邹忌面貌光艳美丽。八尺，是现在的</a:t>
            </a:r>
            <a:r>
              <a:rPr lang="en-US"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185cm</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左右。</a:t>
            </a:r>
          </a:p>
          <a:p>
            <a:pPr marL="0" lvl="0" indent="0" eaLnBrk="1" hangingPunct="1">
              <a:lnSpc>
                <a:spcPts val="4000"/>
              </a:lnSpc>
              <a:spcBef>
                <a:spcPct val="0"/>
              </a:spcBef>
              <a:buNone/>
            </a:pP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行动：</a:t>
            </a:r>
            <a:r>
              <a:rPr lang="en-US"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朝服衣冠，窥镜</a:t>
            </a:r>
            <a:r>
              <a:rPr lang="en-US"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，写邹忌照镜见貌，自觉其美。</a:t>
            </a:r>
          </a:p>
          <a:p>
            <a:pPr marL="0" lvl="0" indent="0" eaLnBrk="1" hangingPunct="1">
              <a:lnSpc>
                <a:spcPts val="4000"/>
              </a:lnSpc>
              <a:spcBef>
                <a:spcPct val="0"/>
              </a:spcBef>
              <a:buNone/>
            </a:pP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形象逼真刻地刻画出邹忌的美及他自我欣赏的心理。</a:t>
            </a:r>
          </a:p>
          <a:p>
            <a:pPr marL="0" lvl="0" indent="0" eaLnBrk="1" hangingPunct="1">
              <a:lnSpc>
                <a:spcPts val="3500"/>
              </a:lnSpc>
              <a:spcBef>
                <a:spcPct val="0"/>
              </a:spcBef>
              <a:buNone/>
            </a:pP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4515" y="918845"/>
            <a:ext cx="7828280" cy="757130"/>
          </a:xfrm>
          <a:prstGeom prst="rect">
            <a:avLst/>
          </a:prstGeom>
          <a:noFill/>
        </p:spPr>
        <p:txBody>
          <a:bodyPr wrap="square" rtlCol="0">
            <a:spAutoFit/>
          </a:bodyPr>
          <a:lstStyle/>
          <a:p>
            <a:pPr marL="1905" indent="-344805" algn="l" eaLnBrk="1" hangingPunct="1">
              <a:lnSpc>
                <a:spcPct val="90000"/>
              </a:lnSpc>
              <a:buNone/>
            </a:pPr>
            <a:r>
              <a:rPr lang="en-US" altLang="x-none"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、面对妻、妾、客的不同程度的赞美，邹忌从“不自信”到“暮寝而思之”，反映出他怎样的品质</a:t>
            </a:r>
            <a:r>
              <a:rPr lang="en-US" altLang="x-none"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p>
        </p:txBody>
      </p:sp>
      <p:sp>
        <p:nvSpPr>
          <p:cNvPr id="4" name="文本框 3"/>
          <p:cNvSpPr txBox="1"/>
          <p:nvPr/>
        </p:nvSpPr>
        <p:spPr>
          <a:xfrm>
            <a:off x="958218" y="2095024"/>
            <a:ext cx="7109639" cy="707886"/>
          </a:xfrm>
          <a:prstGeom prst="rect">
            <a:avLst/>
          </a:prstGeom>
          <a:noFill/>
        </p:spPr>
        <p:txBody>
          <a:bodyPr wrap="none" rtlCol="0">
            <a:spAutoFit/>
          </a:bodyPr>
          <a:lstStyle/>
          <a:p>
            <a:pPr algn="l"/>
            <a:r>
              <a:rPr lang="zh-CN" altLang="en-US" sz="2000" dirty="0">
                <a:solidFill>
                  <a:schemeClr val="tx1"/>
                </a:solidFill>
                <a:latin typeface="微软雅黑" panose="020B0503020204020204" pitchFamily="34" charset="-122"/>
                <a:ea typeface="微软雅黑" panose="020B0503020204020204" pitchFamily="34" charset="-122"/>
                <a:sym typeface="+mn-ea"/>
              </a:rPr>
              <a:t>答：重视客观实际，不盲目轻信，对别人的褒奖能理智判断、</a:t>
            </a:r>
          </a:p>
          <a:p>
            <a:pPr algn="l"/>
            <a:r>
              <a:rPr lang="zh-CN" altLang="en-US" sz="2000" dirty="0">
                <a:solidFill>
                  <a:schemeClr val="tx1"/>
                </a:solidFill>
                <a:latin typeface="微软雅黑" panose="020B0503020204020204" pitchFamily="34" charset="-122"/>
                <a:ea typeface="微软雅黑" panose="020B0503020204020204" pitchFamily="34" charset="-122"/>
                <a:sym typeface="+mn-ea"/>
              </a:rPr>
              <a:t>冷静思考，有自知之明。</a:t>
            </a:r>
          </a:p>
        </p:txBody>
      </p:sp>
      <p:sp>
        <p:nvSpPr>
          <p:cNvPr id="5" name="文本框 4"/>
          <p:cNvSpPr txBox="1"/>
          <p:nvPr/>
        </p:nvSpPr>
        <p:spPr>
          <a:xfrm>
            <a:off x="706755" y="3179445"/>
            <a:ext cx="7686040" cy="757130"/>
          </a:xfrm>
          <a:prstGeom prst="rect">
            <a:avLst/>
          </a:prstGeom>
          <a:noFill/>
        </p:spPr>
        <p:txBody>
          <a:bodyPr wrap="square" rtlCol="0">
            <a:spAutoFit/>
          </a:bodyPr>
          <a:lstStyle/>
          <a:p>
            <a:pPr marL="1905" indent="-344805" algn="l" eaLnBrk="1" hangingPunct="1">
              <a:lnSpc>
                <a:spcPct val="90000"/>
              </a:lnSpc>
              <a:buNone/>
            </a:pPr>
            <a:r>
              <a:rPr lang="en-US" altLang="x-none"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、针对邹忌“我孰与城北徐公美？”的问题，妻、妾、客的回答有什么异同？</a:t>
            </a:r>
          </a:p>
        </p:txBody>
      </p:sp>
      <p:sp>
        <p:nvSpPr>
          <p:cNvPr id="12" name="标题 1"/>
          <p:cNvSpPr>
            <a:spLocks noGrp="1"/>
          </p:cNvSpPr>
          <p:nvPr>
            <p:ph type="ctrTitle"/>
          </p:nvPr>
        </p:nvSpPr>
        <p:spPr>
          <a:xfrm>
            <a:off x="91440" y="2"/>
            <a:ext cx="1363980" cy="498475"/>
          </a:xfrm>
        </p:spPr>
        <p:txBody>
          <a:bodyPr>
            <a:normAutofit/>
          </a:body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精读细研</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文本框 1"/>
          <p:cNvSpPr txBox="1"/>
          <p:nvPr/>
        </p:nvSpPr>
        <p:spPr>
          <a:xfrm>
            <a:off x="327664" y="1224281"/>
            <a:ext cx="8667115" cy="36830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4000"/>
              </a:lnSpc>
              <a:spcBef>
                <a:spcPct val="0"/>
              </a:spcBef>
              <a:buNone/>
            </a:pPr>
            <a:r>
              <a:rPr lang="zh-CN" altLang="en-US" sz="2400" dirty="0">
                <a:solidFill>
                  <a:srgbClr val="C00000"/>
                </a:solidFill>
                <a:latin typeface="楷体_GB2312"/>
                <a:ea typeface="楷体_GB2312"/>
              </a:rPr>
              <a:t>   </a:t>
            </a:r>
            <a:r>
              <a:rPr lang="zh-CN" altLang="en-US" sz="20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妻</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——句式是先肯后反问：先是肯定了邹忌的美,再是把徐公比了下去；语气是由衷赞美,口气亦毋庸置疑；表示妻子是衷心地爱邹忌，认为他比徐公美，没有一丝虚假。</a:t>
            </a:r>
          </a:p>
          <a:p>
            <a:pPr marL="0" lvl="0" indent="0" eaLnBrk="1" hangingPunct="1">
              <a:lnSpc>
                <a:spcPts val="4000"/>
              </a:lnSpc>
              <a:spcBef>
                <a:spcPct val="0"/>
              </a:spcBef>
              <a:buNone/>
            </a:pP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妾</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——只有一个反问；有些讨好的意味,语气拘谨、勉强；表示其妾是有些害怕邹忌的,而且并不是真心爱邹忌才嫁给他的。</a:t>
            </a:r>
          </a:p>
          <a:p>
            <a:pPr marL="0" lvl="0" indent="0" eaLnBrk="1" hangingPunct="1">
              <a:lnSpc>
                <a:spcPts val="4000"/>
              </a:lnSpc>
              <a:spcBef>
                <a:spcPct val="0"/>
              </a:spcBef>
              <a:buNone/>
            </a:pP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客</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——只是一个肯定句；语气阿谀奉承,或仅仅是礼貌；表示其客只是出于一些原因才这么说的,并不是真心所想。</a:t>
            </a:r>
          </a:p>
        </p:txBody>
      </p:sp>
      <p:sp>
        <p:nvSpPr>
          <p:cNvPr id="2" name="文本框 1"/>
          <p:cNvSpPr txBox="1"/>
          <p:nvPr/>
        </p:nvSpPr>
        <p:spPr>
          <a:xfrm>
            <a:off x="327660" y="675640"/>
            <a:ext cx="1127760" cy="369332"/>
          </a:xfrm>
          <a:prstGeom prst="rect">
            <a:avLst/>
          </a:prstGeom>
          <a:noFill/>
        </p:spPr>
        <p:txBody>
          <a:bodyPr wrap="square" rtlCol="0">
            <a:spAutoFit/>
          </a:bodyPr>
          <a:lstStyle/>
          <a:p>
            <a:r>
              <a:rPr lang="zh-CN" altLang="en-US" b="1">
                <a:solidFill>
                  <a:srgbClr val="FF0000"/>
                </a:solidFill>
                <a:latin typeface="微软雅黑" panose="020B0503020204020204" pitchFamily="34" charset="-122"/>
                <a:ea typeface="微软雅黑" panose="020B0503020204020204" pitchFamily="34" charset="-122"/>
              </a:rPr>
              <a:t>相同点：</a:t>
            </a:r>
            <a:endParaRPr lang="en-US" altLang="zh-CN" b="1">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27661" y="1043940"/>
            <a:ext cx="1327785" cy="369332"/>
          </a:xfrm>
          <a:prstGeom prst="rect">
            <a:avLst/>
          </a:prstGeom>
          <a:noFill/>
        </p:spPr>
        <p:txBody>
          <a:bodyPr wrap="square" rtlCol="0">
            <a:spAutoFit/>
          </a:bodyPr>
          <a:lstStyle/>
          <a:p>
            <a:r>
              <a:rPr lang="zh-CN" altLang="en-US" b="1">
                <a:solidFill>
                  <a:srgbClr val="FF0000"/>
                </a:solidFill>
                <a:latin typeface="微软雅黑" panose="020B0503020204020204" pitchFamily="34" charset="-122"/>
                <a:ea typeface="微软雅黑" panose="020B0503020204020204" pitchFamily="34" charset="-122"/>
              </a:rPr>
              <a:t>不同点：</a:t>
            </a:r>
          </a:p>
        </p:txBody>
      </p:sp>
      <p:sp>
        <p:nvSpPr>
          <p:cNvPr id="12"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精读细研</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455420" y="675640"/>
            <a:ext cx="1107996" cy="369332"/>
          </a:xfrm>
          <a:prstGeom prst="rect">
            <a:avLst/>
          </a:prstGeom>
          <a:noFill/>
        </p:spPr>
        <p:txBody>
          <a:bodyPr wrap="none" rtlCol="0" anchor="t">
            <a:spAutoFit/>
          </a:bodyPr>
          <a:lstStyle/>
          <a:p>
            <a:r>
              <a:rPr lang="zh-CN" altLang="en-US" b="1" dirty="0">
                <a:latin typeface="微软雅黑" panose="020B0503020204020204" pitchFamily="34" charset="-122"/>
                <a:ea typeface="微软雅黑" panose="020B0503020204020204" pitchFamily="34" charset="-122"/>
                <a:sym typeface="+mn-ea"/>
              </a:rPr>
              <a:t>比徐公美</a:t>
            </a:r>
            <a:endParaRPr lang="zh-CN" altLang="en-US" dirty="0"/>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2293">
                                            <p:txEl>
                                              <p:charRg st="0" end="80"/>
                                            </p:txEl>
                                          </p:spTgt>
                                        </p:tgtEl>
                                        <p:attrNameLst>
                                          <p:attrName>style.visibility</p:attrName>
                                        </p:attrNameLst>
                                      </p:cBhvr>
                                      <p:to>
                                        <p:strVal val="visible"/>
                                      </p:to>
                                    </p:set>
                                    <p:animEffect transition="in" filter="blinds(horizontal)">
                                      <p:cBhvr>
                                        <p:cTn id="13" dur="500"/>
                                        <p:tgtEl>
                                          <p:spTgt spid="12293">
                                            <p:txEl>
                                              <p:charRg st="0" end="8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2293">
                                            <p:txEl>
                                              <p:charRg st="80" end="140"/>
                                            </p:txEl>
                                          </p:spTgt>
                                        </p:tgtEl>
                                        <p:attrNameLst>
                                          <p:attrName>style.visibility</p:attrName>
                                        </p:attrNameLst>
                                      </p:cBhvr>
                                      <p:to>
                                        <p:strVal val="visible"/>
                                      </p:to>
                                    </p:set>
                                    <p:animEffect transition="in" filter="blinds(horizontal)">
                                      <p:cBhvr>
                                        <p:cTn id="18" dur="500"/>
                                        <p:tgtEl>
                                          <p:spTgt spid="12293">
                                            <p:txEl>
                                              <p:charRg st="80" end="14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12293">
                                            <p:txEl>
                                              <p:charRg st="140" end="195"/>
                                            </p:txEl>
                                          </p:spTgt>
                                        </p:tgtEl>
                                        <p:attrNameLst>
                                          <p:attrName>style.visibility</p:attrName>
                                        </p:attrNameLst>
                                      </p:cBhvr>
                                      <p:to>
                                        <p:strVal val="visible"/>
                                      </p:to>
                                    </p:set>
                                    <p:animEffect transition="in" filter="blinds(horizontal)">
                                      <p:cBhvr>
                                        <p:cTn id="23" dur="500"/>
                                        <p:tgtEl>
                                          <p:spTgt spid="12293">
                                            <p:txEl>
                                              <p:charRg st="140" end="1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精读细研</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44034" name="内容占位符 2"/>
          <p:cNvSpPr>
            <a:spLocks noGrp="1"/>
          </p:cNvSpPr>
          <p:nvPr/>
        </p:nvSpPr>
        <p:spPr>
          <a:xfrm>
            <a:off x="170184" y="661035"/>
            <a:ext cx="8569325" cy="750570"/>
          </a:xfrm>
          <a:prstGeom prst="rect">
            <a:avLst/>
          </a:prstGeom>
          <a:noFill/>
          <a:ln w="9525">
            <a:noFill/>
          </a:ln>
        </p:spPr>
        <p:txBody>
          <a:bodyPr vert="horz" wrap="square" lIns="68580" tIns="34290" rIns="68580" bIns="3429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eaLnBrk="1" hangingPunct="1">
              <a:lnSpc>
                <a:spcPts val="4000"/>
              </a:lnSpc>
              <a:buNone/>
            </a:pPr>
            <a:r>
              <a:rPr lang="en-US" altLang="zh-CN" sz="2400" b="1" dirty="0">
                <a:latin typeface="宋体" panose="02010600030101010101" pitchFamily="2" charset="-122"/>
              </a:rPr>
              <a:t>   </a:t>
            </a:r>
            <a:r>
              <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三问三答</a:t>
            </a:r>
            <a:r>
              <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后，接着写邹忌与徐公比美，其结果怎样？</a:t>
            </a:r>
          </a:p>
        </p:txBody>
      </p:sp>
      <p:sp>
        <p:nvSpPr>
          <p:cNvPr id="12293" name="文本框 1"/>
          <p:cNvSpPr txBox="1"/>
          <p:nvPr/>
        </p:nvSpPr>
        <p:spPr>
          <a:xfrm>
            <a:off x="397514" y="1259842"/>
            <a:ext cx="8087995" cy="111825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4000"/>
              </a:lnSpc>
              <a:spcBef>
                <a:spcPct val="0"/>
              </a:spcBef>
              <a:buNone/>
            </a:pPr>
            <a:r>
              <a:rPr lang="zh-CN" altLang="en-US" sz="2400" dirty="0">
                <a:solidFill>
                  <a:srgbClr val="C00000"/>
                </a:solidFill>
                <a:latin typeface="楷体_GB2312"/>
                <a:ea typeface="楷体_GB2312"/>
              </a:rPr>
              <a:t>    </a:t>
            </a:r>
            <a:r>
              <a:rPr lang="en-US"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明日，徐公来，孰视之，自以为不如；窥镜而自视，又弗如远甚。</a:t>
            </a:r>
            <a:r>
              <a:rPr lang="en-US"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400" dirty="0">
              <a:solidFill>
                <a:srgbClr val="C00000"/>
              </a:solidFill>
              <a:latin typeface="楷体_GB2312"/>
              <a:ea typeface="楷体_GB2312"/>
            </a:endParaRPr>
          </a:p>
        </p:txBody>
      </p:sp>
      <p:sp>
        <p:nvSpPr>
          <p:cNvPr id="2" name="文本框 1"/>
          <p:cNvSpPr txBox="1"/>
          <p:nvPr/>
        </p:nvSpPr>
        <p:spPr>
          <a:xfrm>
            <a:off x="410845" y="2779397"/>
            <a:ext cx="8088630" cy="461665"/>
          </a:xfrm>
          <a:prstGeom prst="rect">
            <a:avLst/>
          </a:prstGeom>
          <a:noFill/>
        </p:spPr>
        <p:txBody>
          <a:bodyPr wrap="square" rtlCol="0" anchor="t">
            <a:spAutoFit/>
          </a:bodyPr>
          <a:lstStyle/>
          <a:p>
            <a:r>
              <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 6.</a:t>
            </a: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而后写邹忌思考，他认识到自己受蒙蔽的原因是什么？</a:t>
            </a:r>
          </a:p>
        </p:txBody>
      </p:sp>
      <p:sp>
        <p:nvSpPr>
          <p:cNvPr id="3" name="文本框 2"/>
          <p:cNvSpPr txBox="1"/>
          <p:nvPr/>
        </p:nvSpPr>
        <p:spPr>
          <a:xfrm>
            <a:off x="1840865" y="3489325"/>
            <a:ext cx="4730750" cy="605294"/>
          </a:xfrm>
          <a:prstGeom prst="rect">
            <a:avLst/>
          </a:prstGeom>
          <a:noFill/>
        </p:spPr>
        <p:txBody>
          <a:bodyPr wrap="square" rtlCol="0" anchor="t">
            <a:spAutoFit/>
          </a:bodyPr>
          <a:lstStyle/>
          <a:p>
            <a:pPr marL="0" lvl="0" indent="0" eaLnBrk="1" hangingPunct="1">
              <a:lnSpc>
                <a:spcPts val="4000"/>
              </a:lnSpc>
              <a:spcBef>
                <a:spcPct val="0"/>
              </a:spcBef>
              <a:buNone/>
            </a:pP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 妻私我、妾畏我、客有求于我。</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293">
                                            <p:txEl>
                                              <p:pRg st="0" end="0"/>
                                            </p:txEl>
                                          </p:spTgt>
                                        </p:tgtEl>
                                        <p:attrNameLst>
                                          <p:attrName>style.visibility</p:attrName>
                                        </p:attrNameLst>
                                      </p:cBhvr>
                                      <p:to>
                                        <p:strVal val="visible"/>
                                      </p:to>
                                    </p:set>
                                    <p:animEffect transition="in" filter="blinds(horizontal)">
                                      <p:cBhvr>
                                        <p:cTn id="7" dur="500"/>
                                        <p:tgtEl>
                                          <p:spTgt spid="1229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285" y="1044258"/>
            <a:ext cx="2395207" cy="400110"/>
          </a:xfrm>
          <a:prstGeom prst="rect">
            <a:avLst/>
          </a:prstGeom>
          <a:noFill/>
        </p:spPr>
        <p:txBody>
          <a:bodyPr wrap="none" rtlCol="0">
            <a:spAutoFit/>
          </a:bodyPr>
          <a:lstStyle/>
          <a:p>
            <a:pPr algn="l"/>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x-none" sz="2000" b="1"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）邹忌有三问：</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左大括号 3"/>
          <p:cNvSpPr/>
          <p:nvPr/>
        </p:nvSpPr>
        <p:spPr>
          <a:xfrm>
            <a:off x="2263140" y="498316"/>
            <a:ext cx="292418" cy="1642586"/>
          </a:xfrm>
          <a:prstGeom prst="lef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zh-CN" altLang="en-US" sz="1350"/>
          </a:p>
        </p:txBody>
      </p:sp>
      <p:sp>
        <p:nvSpPr>
          <p:cNvPr id="6" name="文本框 5"/>
          <p:cNvSpPr txBox="1"/>
          <p:nvPr/>
        </p:nvSpPr>
        <p:spPr>
          <a:xfrm>
            <a:off x="2686688" y="498316"/>
            <a:ext cx="4031873" cy="400110"/>
          </a:xfrm>
          <a:prstGeom prst="rect">
            <a:avLst/>
          </a:prstGeom>
          <a:noFill/>
        </p:spPr>
        <p:txBody>
          <a:bodyPr wrap="none" rtlCol="0" anchor="t">
            <a:spAutoFit/>
          </a:bodyPr>
          <a:lstStyle/>
          <a:p>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问其妻：“我孰与成北徐公美？”</a:t>
            </a:r>
          </a:p>
        </p:txBody>
      </p:sp>
      <p:sp>
        <p:nvSpPr>
          <p:cNvPr id="7" name="文本框 6"/>
          <p:cNvSpPr txBox="1"/>
          <p:nvPr/>
        </p:nvSpPr>
        <p:spPr>
          <a:xfrm>
            <a:off x="2686526" y="1119823"/>
            <a:ext cx="3262432" cy="400110"/>
          </a:xfrm>
          <a:prstGeom prst="rect">
            <a:avLst/>
          </a:prstGeom>
          <a:noFill/>
        </p:spPr>
        <p:txBody>
          <a:bodyPr wrap="none" rtlCol="0">
            <a:spAutoFit/>
          </a:bodyPr>
          <a:lstStyle/>
          <a:p>
            <a:pPr algn="l"/>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问其妾：“吾孰与徐公美？</a:t>
            </a:r>
          </a:p>
        </p:txBody>
      </p:sp>
      <p:sp>
        <p:nvSpPr>
          <p:cNvPr id="9" name="文本框 8"/>
          <p:cNvSpPr txBox="1"/>
          <p:nvPr/>
        </p:nvSpPr>
        <p:spPr>
          <a:xfrm>
            <a:off x="2686685" y="1742439"/>
            <a:ext cx="3518912" cy="400110"/>
          </a:xfrm>
          <a:prstGeom prst="rect">
            <a:avLst/>
          </a:prstGeom>
          <a:noFill/>
        </p:spPr>
        <p:txBody>
          <a:bodyPr wrap="none" rtlCol="0" anchor="t">
            <a:spAutoFit/>
          </a:bodyPr>
          <a:lstStyle/>
          <a:p>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问其客：“吾与徐公孰美？”</a:t>
            </a:r>
          </a:p>
        </p:txBody>
      </p:sp>
      <p:sp>
        <p:nvSpPr>
          <p:cNvPr id="10" name="文本框 9"/>
          <p:cNvSpPr txBox="1"/>
          <p:nvPr/>
        </p:nvSpPr>
        <p:spPr>
          <a:xfrm>
            <a:off x="1071722" y="2608898"/>
            <a:ext cx="3934090" cy="400110"/>
          </a:xfrm>
          <a:prstGeom prst="rect">
            <a:avLst/>
          </a:prstGeom>
          <a:noFill/>
        </p:spPr>
        <p:txBody>
          <a:bodyPr wrap="none" rtlCol="0">
            <a:spAutoFit/>
          </a:bodyPr>
          <a:lstStyle/>
          <a:p>
            <a:pPr algn="l"/>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x-none" sz="2000" b="1" dirty="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）其妻、妾、客先后有三答：</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左大括号 10"/>
          <p:cNvSpPr/>
          <p:nvPr/>
        </p:nvSpPr>
        <p:spPr>
          <a:xfrm>
            <a:off x="5069527" y="2298067"/>
            <a:ext cx="317183" cy="1152049"/>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zh-CN" altLang="en-US" sz="1350"/>
          </a:p>
        </p:txBody>
      </p:sp>
      <p:sp>
        <p:nvSpPr>
          <p:cNvPr id="12" name="文本框 11"/>
          <p:cNvSpPr txBox="1"/>
          <p:nvPr/>
        </p:nvSpPr>
        <p:spPr>
          <a:xfrm>
            <a:off x="5387181" y="2140903"/>
            <a:ext cx="3518912" cy="400110"/>
          </a:xfrm>
          <a:prstGeom prst="rect">
            <a:avLst/>
          </a:prstGeom>
          <a:noFill/>
        </p:spPr>
        <p:txBody>
          <a:bodyPr wrap="none" rtlCol="0">
            <a:spAutoFit/>
          </a:bodyPr>
          <a:lstStyle/>
          <a:p>
            <a:pPr algn="l"/>
            <a:r>
              <a:rPr lang="zh-CN" altLang="en-US" sz="2000" b="1" dirty="0">
                <a:solidFill>
                  <a:srgbClr val="00B0F0"/>
                </a:solidFill>
                <a:latin typeface="微软雅黑" panose="020B0503020204020204" pitchFamily="34" charset="-122"/>
                <a:ea typeface="微软雅黑" panose="020B0503020204020204" pitchFamily="34" charset="-122"/>
                <a:cs typeface="微软雅黑" panose="020B0503020204020204" pitchFamily="34" charset="-122"/>
                <a:sym typeface="+mn-ea"/>
              </a:rPr>
              <a:t>“君美甚，徐公何能及君也！</a:t>
            </a:r>
          </a:p>
        </p:txBody>
      </p:sp>
      <p:sp>
        <p:nvSpPr>
          <p:cNvPr id="13" name="文本框 12"/>
          <p:cNvSpPr txBox="1"/>
          <p:nvPr/>
        </p:nvSpPr>
        <p:spPr>
          <a:xfrm>
            <a:off x="5387343" y="2609056"/>
            <a:ext cx="2749471" cy="400110"/>
          </a:xfrm>
          <a:prstGeom prst="rect">
            <a:avLst/>
          </a:prstGeom>
          <a:noFill/>
        </p:spPr>
        <p:txBody>
          <a:bodyPr wrap="none" rtlCol="0">
            <a:spAutoFit/>
          </a:bodyPr>
          <a:lstStyle/>
          <a:p>
            <a:pPr algn="l"/>
            <a:r>
              <a:rPr lang="zh-CN" altLang="en-US" sz="2000" b="1" dirty="0">
                <a:solidFill>
                  <a:srgbClr val="00B0F0"/>
                </a:solidFill>
                <a:latin typeface="微软雅黑" panose="020B0503020204020204" pitchFamily="34" charset="-122"/>
                <a:ea typeface="微软雅黑" panose="020B0503020204020204" pitchFamily="34" charset="-122"/>
                <a:cs typeface="微软雅黑" panose="020B0503020204020204" pitchFamily="34" charset="-122"/>
                <a:sym typeface="+mn-ea"/>
              </a:rPr>
              <a:t>“徐公何能及君也！”</a:t>
            </a:r>
          </a:p>
        </p:txBody>
      </p:sp>
      <p:sp>
        <p:nvSpPr>
          <p:cNvPr id="14" name="文本框 13"/>
          <p:cNvSpPr txBox="1"/>
          <p:nvPr/>
        </p:nvSpPr>
        <p:spPr>
          <a:xfrm>
            <a:off x="5387343" y="3181826"/>
            <a:ext cx="3005951" cy="338554"/>
          </a:xfrm>
          <a:prstGeom prst="rect">
            <a:avLst/>
          </a:prstGeom>
          <a:noFill/>
        </p:spPr>
        <p:txBody>
          <a:bodyPr wrap="none" rtlCol="0">
            <a:spAutoFit/>
          </a:bodyPr>
          <a:lstStyle/>
          <a:p>
            <a:pPr algn="l" eaLnBrk="1" hangingPunct="1">
              <a:lnSpc>
                <a:spcPct val="80000"/>
              </a:lnSpc>
              <a:buNone/>
            </a:pPr>
            <a:r>
              <a:rPr lang="zh-CN" altLang="en-US" sz="2000" b="1" dirty="0">
                <a:solidFill>
                  <a:srgbClr val="00B0F0"/>
                </a:solidFill>
                <a:latin typeface="微软雅黑" panose="020B0503020204020204" pitchFamily="34" charset="-122"/>
                <a:ea typeface="微软雅黑" panose="020B0503020204020204" pitchFamily="34" charset="-122"/>
                <a:cs typeface="微软雅黑" panose="020B0503020204020204" pitchFamily="34" charset="-122"/>
                <a:sym typeface="+mn-ea"/>
              </a:rPr>
              <a:t>“徐公不若君之美也。”</a:t>
            </a:r>
          </a:p>
        </p:txBody>
      </p:sp>
      <p:sp>
        <p:nvSpPr>
          <p:cNvPr id="15" name="文本框 14"/>
          <p:cNvSpPr txBox="1"/>
          <p:nvPr/>
        </p:nvSpPr>
        <p:spPr>
          <a:xfrm>
            <a:off x="166211" y="3979545"/>
            <a:ext cx="3754554" cy="400110"/>
          </a:xfrm>
          <a:prstGeom prst="rect">
            <a:avLst/>
          </a:prstGeom>
          <a:noFill/>
        </p:spPr>
        <p:txBody>
          <a:bodyPr wrap="none" rtlCol="0">
            <a:spAutoFit/>
          </a:bodyPr>
          <a:lstStyle/>
          <a:p>
            <a:pPr algn="l"/>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x-none" sz="2000" b="1" dirty="0">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）邹忌解蔽，当晚有三思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文本框 15"/>
          <p:cNvSpPr txBox="1"/>
          <p:nvPr/>
        </p:nvSpPr>
        <p:spPr>
          <a:xfrm>
            <a:off x="4000024" y="3519011"/>
            <a:ext cx="3262432" cy="400110"/>
          </a:xfrm>
          <a:prstGeom prst="rect">
            <a:avLst/>
          </a:prstGeom>
          <a:noFill/>
        </p:spPr>
        <p:txBody>
          <a:bodyPr wrap="none" rtlCol="0">
            <a:spAutoFit/>
          </a:bodyPr>
          <a:lstStyle/>
          <a:p>
            <a:pPr algn="l"/>
            <a:r>
              <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sym typeface="+mn-ea"/>
              </a:rPr>
              <a:t>“吾妻之美我者，私我也；</a:t>
            </a:r>
          </a:p>
        </p:txBody>
      </p:sp>
      <p:sp>
        <p:nvSpPr>
          <p:cNvPr id="17" name="文本框 16"/>
          <p:cNvSpPr txBox="1"/>
          <p:nvPr/>
        </p:nvSpPr>
        <p:spPr>
          <a:xfrm>
            <a:off x="4253709" y="4028440"/>
            <a:ext cx="2749471" cy="400110"/>
          </a:xfrm>
          <a:prstGeom prst="rect">
            <a:avLst/>
          </a:prstGeom>
          <a:noFill/>
        </p:spPr>
        <p:txBody>
          <a:bodyPr wrap="none" rtlCol="0">
            <a:spAutoFit/>
          </a:bodyPr>
          <a:lstStyle/>
          <a:p>
            <a:pPr algn="l"/>
            <a:r>
              <a:rPr lang="zh-CN" altLang="en-US" sz="2000" b="1" dirty="0">
                <a:solidFill>
                  <a:srgbClr val="002060"/>
                </a:solidFill>
                <a:latin typeface="微软雅黑" panose="020B0503020204020204" pitchFamily="34" charset="-122"/>
                <a:ea typeface="微软雅黑" panose="020B0503020204020204" pitchFamily="34" charset="-122"/>
                <a:sym typeface="+mn-ea"/>
              </a:rPr>
              <a:t>妾之美我者，畏我也；</a:t>
            </a:r>
          </a:p>
        </p:txBody>
      </p:sp>
      <p:sp>
        <p:nvSpPr>
          <p:cNvPr id="18" name="文本框 17"/>
          <p:cNvSpPr txBox="1"/>
          <p:nvPr/>
        </p:nvSpPr>
        <p:spPr>
          <a:xfrm>
            <a:off x="4253868" y="4536916"/>
            <a:ext cx="3775393" cy="400110"/>
          </a:xfrm>
          <a:prstGeom prst="rect">
            <a:avLst/>
          </a:prstGeom>
          <a:noFill/>
        </p:spPr>
        <p:txBody>
          <a:bodyPr wrap="none" rtlCol="0">
            <a:spAutoFit/>
          </a:bodyPr>
          <a:lstStyle/>
          <a:p>
            <a:pPr algn="l"/>
            <a:r>
              <a:rPr lang="zh-CN" altLang="en-US" sz="2000" b="1" dirty="0">
                <a:solidFill>
                  <a:srgbClr val="002060"/>
                </a:solidFill>
                <a:latin typeface="微软雅黑" panose="020B0503020204020204" pitchFamily="34" charset="-122"/>
                <a:ea typeface="微软雅黑" panose="020B0503020204020204" pitchFamily="34" charset="-122"/>
                <a:cs typeface="微软雅黑" panose="020B0503020204020204" pitchFamily="34" charset="-122"/>
                <a:sym typeface="+mn-ea"/>
              </a:rPr>
              <a:t>客之美我者，欲有求于我也。</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左大括号 18"/>
          <p:cNvSpPr/>
          <p:nvPr/>
        </p:nvSpPr>
        <p:spPr>
          <a:xfrm>
            <a:off x="3883823" y="3519013"/>
            <a:ext cx="245269" cy="1416368"/>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zh-CN" altLang="en-US" sz="1350"/>
          </a:p>
        </p:txBody>
      </p:sp>
      <p:sp>
        <p:nvSpPr>
          <p:cNvPr id="3" name="标题 1"/>
          <p:cNvSpPr>
            <a:spLocks noGrp="1"/>
          </p:cNvSpPr>
          <p:nvPr>
            <p:ph type="ctrTitle"/>
          </p:nvPr>
        </p:nvSpPr>
        <p:spPr>
          <a:xfrm>
            <a:off x="91440" y="2"/>
            <a:ext cx="1363980" cy="498475"/>
          </a:xfrm>
        </p:spPr>
        <p:txBody>
          <a:bodyPr>
            <a:normAutofit/>
          </a:body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精读细研</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anim calcmode="lin" valueType="num">
                                      <p:cBhvr>
                                        <p:cTn id="13" dur="2000" fill="hold"/>
                                        <p:tgtEl>
                                          <p:spTgt spid="6"/>
                                        </p:tgtEl>
                                        <p:attrNameLst>
                                          <p:attrName>ppt_w</p:attrName>
                                        </p:attrNameLst>
                                      </p:cBhvr>
                                      <p:tavLst>
                                        <p:tav tm="0" fmla="#ppt_w*sin(2.5*pi*$)">
                                          <p:val>
                                            <p:fltVal val="0"/>
                                          </p:val>
                                        </p:tav>
                                        <p:tav tm="100000">
                                          <p:val>
                                            <p:fltVal val="1"/>
                                          </p:val>
                                        </p:tav>
                                      </p:tavLst>
                                    </p:anim>
                                    <p:anim calcmode="lin" valueType="num">
                                      <p:cBhvr>
                                        <p:cTn id="14"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edge">
                                      <p:cBhvr>
                                        <p:cTn id="19" dur="20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edge">
                                      <p:cBhvr>
                                        <p:cTn id="24" dur="20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arn(inVertical)">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0"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edge">
                                      <p:cBhvr>
                                        <p:cTn id="34" dur="20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0"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edge">
                                      <p:cBhvr>
                                        <p:cTn id="39" dur="20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20" presetClass="entr" presetSubtype="0"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edge">
                                      <p:cBhvr>
                                        <p:cTn id="44" dur="20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barn(inVertical)">
                                      <p:cBhvr>
                                        <p:cTn id="49" dur="500"/>
                                        <p:tgtEl>
                                          <p:spTgt spid="19"/>
                                        </p:tgtEl>
                                      </p:cBhvr>
                                    </p:animEffect>
                                  </p:childTnLst>
                                </p:cTn>
                              </p:par>
                            </p:childTnLst>
                          </p:cTn>
                        </p:par>
                      </p:childTnLst>
                    </p:cTn>
                  </p:par>
                  <p:par>
                    <p:cTn id="50" fill="hold">
                      <p:stCondLst>
                        <p:cond delay="indefinite"/>
                      </p:stCondLst>
                      <p:childTnLst>
                        <p:par>
                          <p:cTn id="51" fill="hold">
                            <p:stCondLst>
                              <p:cond delay="0"/>
                            </p:stCondLst>
                            <p:childTnLst>
                              <p:par>
                                <p:cTn id="52" presetID="20"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edge">
                                      <p:cBhvr>
                                        <p:cTn id="54" dur="20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20" presetClass="entr" presetSubtype="0" fill="hold" grpId="0" nodeType="click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edge">
                                      <p:cBhvr>
                                        <p:cTn id="59" dur="2000"/>
                                        <p:tgtEl>
                                          <p:spTgt spid="17"/>
                                        </p:tgtEl>
                                      </p:cBhvr>
                                    </p:animEffect>
                                  </p:childTnLst>
                                </p:cTn>
                              </p:par>
                            </p:childTnLst>
                          </p:cTn>
                        </p:par>
                      </p:childTnLst>
                    </p:cTn>
                  </p:par>
                  <p:par>
                    <p:cTn id="60" fill="hold">
                      <p:stCondLst>
                        <p:cond delay="indefinite"/>
                      </p:stCondLst>
                      <p:childTnLst>
                        <p:par>
                          <p:cTn id="61" fill="hold">
                            <p:stCondLst>
                              <p:cond delay="0"/>
                            </p:stCondLst>
                            <p:childTnLst>
                              <p:par>
                                <p:cTn id="62" presetID="20" presetClass="entr" presetSubtype="0" fill="hold" grpId="0" nodeType="click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edge">
                                      <p:cBhvr>
                                        <p:cTn id="64"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p:bldP spid="7" grpId="0"/>
      <p:bldP spid="9" grpId="0"/>
      <p:bldP spid="11" grpId="0" bldLvl="0" animBg="1"/>
      <p:bldP spid="12" grpId="0"/>
      <p:bldP spid="13" grpId="0"/>
      <p:bldP spid="14" grpId="0"/>
      <p:bldP spid="16" grpId="0"/>
      <p:bldP spid="17" grpId="0"/>
      <p:bldP spid="18" grpId="0"/>
      <p:bldP spid="19"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7645" y="734697"/>
            <a:ext cx="8475980" cy="830997"/>
          </a:xfrm>
          <a:prstGeom prst="rect">
            <a:avLst/>
          </a:prstGeom>
          <a:noFill/>
        </p:spPr>
        <p:txBody>
          <a:bodyPr wrap="square" rtlCol="0">
            <a:spAutoFit/>
          </a:bodyPr>
          <a:lstStyle/>
          <a:p>
            <a:r>
              <a:rPr lang="en-US" altLang="zh-CN"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7.”</a:t>
            </a:r>
            <a:r>
              <a:rPr lang="zh-CN" altLang="zh-CN"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城北徐公，齐国之美丽者也。</a:t>
            </a:r>
            <a:r>
              <a:rPr lang="en-US" altLang="zh-CN"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是记叙中哪种顺序？有什么作用？</a:t>
            </a:r>
          </a:p>
        </p:txBody>
      </p:sp>
      <p:sp>
        <p:nvSpPr>
          <p:cNvPr id="5" name="文本框 4"/>
          <p:cNvSpPr txBox="1"/>
          <p:nvPr/>
        </p:nvSpPr>
        <p:spPr>
          <a:xfrm>
            <a:off x="307024" y="2962753"/>
            <a:ext cx="6001964" cy="461665"/>
          </a:xfrm>
          <a:prstGeom prst="rect">
            <a:avLst/>
          </a:prstGeom>
          <a:noFill/>
        </p:spPr>
        <p:txBody>
          <a:bodyPr wrap="none" rtlCol="0">
            <a:spAutoFit/>
          </a:bodyPr>
          <a:lstStyle/>
          <a:p>
            <a:r>
              <a:rPr lang="en-US" altLang="zh-CN"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8.</a:t>
            </a:r>
            <a:r>
              <a:rPr lang="zh-CN" altLang="en-US"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第二段段首的</a:t>
            </a:r>
            <a:r>
              <a:rPr lang="en-US" altLang="zh-CN"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于是</a:t>
            </a:r>
            <a:r>
              <a:rPr lang="en-US" altLang="zh-CN"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在文中有何作用？</a:t>
            </a:r>
          </a:p>
        </p:txBody>
      </p:sp>
      <p:sp>
        <p:nvSpPr>
          <p:cNvPr id="6" name="文本框 5"/>
          <p:cNvSpPr txBox="1"/>
          <p:nvPr/>
        </p:nvSpPr>
        <p:spPr>
          <a:xfrm>
            <a:off x="443865" y="3656965"/>
            <a:ext cx="7856220" cy="707886"/>
          </a:xfrm>
          <a:prstGeom prst="rect">
            <a:avLst/>
          </a:prstGeom>
          <a:noFill/>
        </p:spPr>
        <p:txBody>
          <a:bodyPr wrap="square" rtlCol="0">
            <a:spAutoFit/>
          </a:bodyPr>
          <a:lstStyle/>
          <a:p>
            <a:r>
              <a:rPr lang="en-US" altLang="zh-CN"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于是</a:t>
            </a:r>
            <a:r>
              <a:rPr lang="en-US" altLang="zh-CN"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将上下文紧密地联系起来，表明邹忌是用自己切身体会去进谏的。</a:t>
            </a:r>
          </a:p>
        </p:txBody>
      </p:sp>
      <p:sp>
        <p:nvSpPr>
          <p:cNvPr id="12" name="标题 1"/>
          <p:cNvSpPr>
            <a:spLocks noGrp="1"/>
          </p:cNvSpPr>
          <p:nvPr>
            <p:ph type="ctrTitle"/>
          </p:nvPr>
        </p:nvSpPr>
        <p:spPr>
          <a:xfrm>
            <a:off x="91440" y="2"/>
            <a:ext cx="1363980" cy="498475"/>
          </a:xfrm>
        </p:spPr>
        <p:txBody>
          <a:bodyPr>
            <a:normAutofit/>
          </a:body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精读细研</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92459" y="1856740"/>
            <a:ext cx="7706995" cy="707886"/>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插叙。既补充说明了邹忌向妻、妾、客发问的原因，也使下文</a:t>
            </a:r>
            <a:r>
              <a:rPr lang="en-US" altLang="zh-CN"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忌不自信</a:t>
            </a:r>
            <a:r>
              <a:rPr lang="en-US" altLang="zh-CN"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显得非常自然有据。</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plus(in)">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62418" y="1617346"/>
            <a:ext cx="8162449" cy="1015663"/>
          </a:xfrm>
          <a:prstGeom prst="rect">
            <a:avLst/>
          </a:prstGeom>
          <a:noFill/>
        </p:spPr>
        <p:txBody>
          <a:bodyPr wrap="square" rtlCol="0">
            <a:spAutoFit/>
          </a:bodyPr>
          <a:lstStyle/>
          <a:p>
            <a:r>
              <a:rPr lang="en-US" altLang="zh-CN" sz="20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邹忌入朝见齐威王后，没有从正面提出要齐王纳谏而是叙述自己受蒙蔽的经过和原因，然</a:t>
            </a:r>
            <a:r>
              <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后从</a:t>
            </a:r>
            <a:r>
              <a:rPr lang="zh-CN" altLang="en-US" sz="200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生活的小事推至</a:t>
            </a:r>
            <a:r>
              <a:rPr lang="en-US" altLang="zh-CN" sz="200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齐威王的治国大事，说明齐威王处于最高最有权势的统治地位，因而受蒙蔽也最深。</a:t>
            </a:r>
          </a:p>
        </p:txBody>
      </p:sp>
      <p:sp>
        <p:nvSpPr>
          <p:cNvPr id="5" name="文本框 4"/>
          <p:cNvSpPr txBox="1"/>
          <p:nvPr/>
        </p:nvSpPr>
        <p:spPr>
          <a:xfrm>
            <a:off x="262255" y="2727961"/>
            <a:ext cx="8357870" cy="1631216"/>
          </a:xfrm>
          <a:prstGeom prst="rect">
            <a:avLst/>
          </a:prstGeom>
          <a:noFill/>
        </p:spPr>
        <p:txBody>
          <a:bodyPr wrap="square" rtlCol="0">
            <a:spAutoFit/>
          </a:bodyPr>
          <a:lstStyle/>
          <a:p>
            <a:pPr algn="l"/>
            <a:r>
              <a:rPr lang="en-US" altLang="zh-CN" sz="20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邹忌没有对齐威王进行公开批评，而是</a:t>
            </a:r>
            <a:r>
              <a:rPr lang="zh-CN" altLang="en-US" sz="200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事喻理，</a:t>
            </a:r>
            <a:r>
              <a:rPr lang="zh-CN" altLang="en-US" sz="200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以</a:t>
            </a:r>
            <a:r>
              <a:rPr lang="zh-CN" altLang="en-US" sz="200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运用委婉的说法，启发诱导齐威王看到自己受蒙蔽的严重性，使其懂得纳谏的重要性。这种采用暗喻、暗示来讲道理、表明意见的方法，语言显得委婉、含蓄，娓娓动听，使人易于接受。</a:t>
            </a:r>
          </a:p>
          <a:p>
            <a:endParaRPr lang="zh-CN" altLang="en-US" sz="200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标题 1"/>
          <p:cNvSpPr>
            <a:spLocks noGrp="1"/>
          </p:cNvSpPr>
          <p:nvPr>
            <p:ph type="ctrTitle"/>
          </p:nvPr>
        </p:nvSpPr>
        <p:spPr>
          <a:xfrm>
            <a:off x="91440" y="2"/>
            <a:ext cx="1363980" cy="498475"/>
          </a:xfrm>
        </p:spPr>
        <p:txBody>
          <a:bodyPr>
            <a:normAutofit/>
          </a:body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精读细研</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358144" y="833757"/>
            <a:ext cx="7628255" cy="461665"/>
          </a:xfrm>
          <a:prstGeom prst="rect">
            <a:avLst/>
          </a:prstGeom>
          <a:noFill/>
        </p:spPr>
        <p:txBody>
          <a:bodyPr wrap="square" rtlCol="0">
            <a:spAutoFit/>
          </a:bodyPr>
          <a:lstStyle/>
          <a:p>
            <a:r>
              <a:rPr lang="en-US" altLang="zh-CN"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4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邹忌是如何向齐威王进谏的？这种进谏方式有何好处？</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txBox="1"/>
          <p:nvPr/>
        </p:nvSpPr>
        <p:spPr>
          <a:xfrm>
            <a:off x="107504" y="-186"/>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smtClean="0">
                <a:ln>
                  <a:noFill/>
                </a:ln>
                <a:solidFill>
                  <a:srgbClr val="FF9306"/>
                </a:solidFill>
                <a:effectLst/>
                <a:uLnTx/>
                <a:uFillTx/>
                <a:latin typeface="微软雅黑" panose="020B0503020204020204" pitchFamily="34" charset="-122"/>
                <a:ea typeface="微软雅黑" panose="020B0503020204020204" pitchFamily="34" charset="-122"/>
                <a:cs typeface="+mj-cs"/>
              </a:rPr>
              <a:t>作者名片</a:t>
            </a:r>
            <a:endPar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endParaRPr>
          </a:p>
        </p:txBody>
      </p:sp>
      <p:sp>
        <p:nvSpPr>
          <p:cNvPr id="6" name="内容占位符 2"/>
          <p:cNvSpPr>
            <a:spLocks noGrp="1"/>
          </p:cNvSpPr>
          <p:nvPr/>
        </p:nvSpPr>
        <p:spPr>
          <a:xfrm>
            <a:off x="305439" y="640082"/>
            <a:ext cx="8532495" cy="2144395"/>
          </a:xfrm>
          <a:prstGeom prst="rect">
            <a:avLst/>
          </a:prstGeom>
          <a:noFill/>
          <a:ln w="9525">
            <a:noFill/>
          </a:ln>
        </p:spPr>
        <p:txBody>
          <a:bodyPr lIns="68580" tIns="34290" rIns="68580" bIns="34290"/>
          <a:lstStyle/>
          <a:p>
            <a:pPr eaLnBrk="1" hangingPunct="1">
              <a:lnSpc>
                <a:spcPct val="150000"/>
              </a:lnSpc>
              <a:buFont typeface="Arial" panose="020B0604020202020204" pitchFamily="34" charset="0"/>
            </a:pPr>
            <a:r>
              <a:rPr lang="en-US" altLang="zh-CN" sz="2400" dirty="0">
                <a:latin typeface="宋体" panose="02010600030101010101" pitchFamily="2" charset="-122"/>
                <a:sym typeface="宋体" panose="02010600030101010101" pitchFamily="2" charset="-122"/>
              </a:rPr>
              <a:t>    </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刘向（约前</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77—</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前</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6</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西汉经学家</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目录学家</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a:t>
            </a:r>
            <a:r>
              <a:rPr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文学家</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。楚元王刘交四世孙，官至中垒校尉。曾奉命领校秘书，所撰《别录》为我国最早的图书公类目录。著有《新序》《说苑》《列女传》等书。</a:t>
            </a:r>
            <a:r>
              <a:rPr lang="zh-CN" altLang="zh-CN" sz="2400" dirty="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a:t>
            </a:r>
            <a:r>
              <a:rPr lang="zh-CN" altLang="zh-CN" sz="2400" dirty="0">
                <a:latin typeface="宋体" panose="02010600030101010101" pitchFamily="2" charset="-122"/>
                <a:sym typeface="宋体" panose="02010600030101010101" pitchFamily="2" charset="-122"/>
              </a:rPr>
              <a:t> </a:t>
            </a:r>
          </a:p>
        </p:txBody>
      </p:sp>
      <p:pic>
        <p:nvPicPr>
          <p:cNvPr id="33798" name="图片 1" descr="9T6OY~41MMVW[G~ER~IF)0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04815" y="2393952"/>
            <a:ext cx="3130550" cy="2405063"/>
          </a:xfrm>
          <a:prstGeom prst="rect">
            <a:avLst/>
          </a:prstGeom>
          <a:noFill/>
          <a:ln w="9525">
            <a:noFill/>
          </a:ln>
        </p:spPr>
      </p:pic>
      <p:sp>
        <p:nvSpPr>
          <p:cNvPr id="2" name="文本框 1"/>
          <p:cNvSpPr txBox="1"/>
          <p:nvPr/>
        </p:nvSpPr>
        <p:spPr>
          <a:xfrm>
            <a:off x="611560" y="4443958"/>
            <a:ext cx="1440160" cy="230832"/>
          </a:xfrm>
          <a:prstGeom prst="rect">
            <a:avLst/>
          </a:prstGeom>
          <a:noFill/>
        </p:spPr>
        <p:txBody>
          <a:bodyPr wrap="square" rtlCol="0">
            <a:spAutoFit/>
          </a:bodyPr>
          <a:lstStyle/>
          <a:p>
            <a:r>
              <a:rPr lang="en-US" altLang="zh-CN" sz="900" dirty="0">
                <a:solidFill>
                  <a:srgbClr val="EFEFEF"/>
                </a:solidFill>
              </a:rPr>
              <a:t>https://www.ypppt.com/</a:t>
            </a:r>
            <a:endParaRPr lang="zh-CN" altLang="en-US" sz="900" dirty="0">
              <a:solidFill>
                <a:srgbClr val="EFEFEF"/>
              </a:solidFill>
            </a:endParaRPr>
          </a:p>
        </p:txBody>
      </p:sp>
    </p:spTree>
  </p:cSld>
  <p:clrMapOvr>
    <a:masterClrMapping/>
  </p:clrMapOvr>
  <p:transition spd="slow" advTm="25042">
    <p:wedge/>
  </p:transition>
  <p:timing>
    <p:tnLst>
      <p:par>
        <p:cTn id="1" dur="indefinite" restart="never" nodeType="tmRoot"/>
      </p:par>
    </p:tnLst>
    <p:bldLst>
      <p:bldP spid="6" grpId="0"/>
      <p:bldP spid="6" grpId="1"/>
      <p:bldP spid="6" grpId="2"/>
      <p:bldP spid="6" grpId="3"/>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30555" y="939802"/>
            <a:ext cx="7767320" cy="646331"/>
          </a:xfrm>
          <a:prstGeom prst="rect">
            <a:avLst/>
          </a:prstGeom>
          <a:noFill/>
        </p:spPr>
        <p:txBody>
          <a:bodyPr wrap="square" rtlCol="0" anchor="t">
            <a:spAutoFit/>
          </a:bodyPr>
          <a:lstStyle/>
          <a:p>
            <a:r>
              <a:rPr lang="en-US"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10.</a:t>
            </a:r>
            <a:r>
              <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第</a:t>
            </a:r>
            <a:r>
              <a:rPr lang="en-US"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自然段中，邹忌用自己的事情设喻，讽谏齐王，用了逻辑中的类比推理方法，说说邹忌的讽谏是怎样把家事、国事进行类比的？</a:t>
            </a:r>
          </a:p>
        </p:txBody>
      </p:sp>
      <p:sp>
        <p:nvSpPr>
          <p:cNvPr id="12293" name="文本框 1"/>
          <p:cNvSpPr txBox="1"/>
          <p:nvPr/>
        </p:nvSpPr>
        <p:spPr>
          <a:xfrm>
            <a:off x="768354" y="1584962"/>
            <a:ext cx="7375525" cy="111825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4000"/>
              </a:lnSpc>
              <a:spcBef>
                <a:spcPct val="0"/>
              </a:spcBef>
              <a:buNone/>
            </a:pP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明日，徐公来，孰视之，自以为不如；窥镜而自视，又弗如远甚。</a:t>
            </a: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p>
        </p:txBody>
      </p:sp>
      <p:sp>
        <p:nvSpPr>
          <p:cNvPr id="5" name="文本框 4"/>
          <p:cNvSpPr txBox="1"/>
          <p:nvPr/>
        </p:nvSpPr>
        <p:spPr>
          <a:xfrm>
            <a:off x="630555" y="3088640"/>
            <a:ext cx="7444740" cy="605294"/>
          </a:xfrm>
          <a:prstGeom prst="rect">
            <a:avLst/>
          </a:prstGeom>
          <a:noFill/>
        </p:spPr>
        <p:txBody>
          <a:bodyPr wrap="square" rtlCol="0" anchor="t">
            <a:spAutoFit/>
          </a:bodyPr>
          <a:lstStyle/>
          <a:p>
            <a:pPr marL="0" indent="0" eaLnBrk="1" hangingPunct="1">
              <a:lnSpc>
                <a:spcPts val="4000"/>
              </a:lnSpc>
              <a:buNone/>
            </a:pPr>
            <a:r>
              <a:rPr lang="en-US"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11.</a:t>
            </a:r>
            <a:r>
              <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听了邹忌的分析，威王采取了什么措施？齐王的变革产生了什么效果？</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精读细研</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293">
                                            <p:txEl>
                                              <p:charRg st="0" end="36"/>
                                            </p:txEl>
                                          </p:spTgt>
                                        </p:tgtEl>
                                        <p:attrNameLst>
                                          <p:attrName>style.visibility</p:attrName>
                                        </p:attrNameLst>
                                      </p:cBhvr>
                                      <p:to>
                                        <p:strVal val="visible"/>
                                      </p:to>
                                    </p:set>
                                    <p:animEffect transition="in" filter="blinds(horizontal)">
                                      <p:cBhvr>
                                        <p:cTn id="7" dur="500"/>
                                        <p:tgtEl>
                                          <p:spTgt spid="12293">
                                            <p:txEl>
                                              <p:charRg st="0" end="3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ctrTitle"/>
          </p:nvPr>
        </p:nvSpPr>
        <p:spPr>
          <a:xfrm>
            <a:off x="91440" y="2"/>
            <a:ext cx="1363980" cy="498475"/>
          </a:xfrm>
        </p:spPr>
        <p:txBody>
          <a:bodyPr>
            <a:normAutofit/>
          </a:body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精读细研</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13314" name="文本框 1"/>
          <p:cNvSpPr txBox="1"/>
          <p:nvPr/>
        </p:nvSpPr>
        <p:spPr>
          <a:xfrm>
            <a:off x="292100" y="730886"/>
            <a:ext cx="8235950" cy="368306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4000"/>
              </a:lnSpc>
              <a:spcBef>
                <a:spcPct val="0"/>
              </a:spcBef>
              <a:buNone/>
            </a:pPr>
            <a:r>
              <a:rPr lang="en-US" altLang="zh-CN"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面刺</a:t>
            </a: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上赏</a:t>
            </a:r>
          </a:p>
          <a:p>
            <a:pPr marL="0" lvl="0" indent="0" eaLnBrk="1" hangingPunct="1">
              <a:lnSpc>
                <a:spcPts val="4000"/>
              </a:lnSpc>
              <a:spcBef>
                <a:spcPct val="0"/>
              </a:spcBef>
              <a:buNone/>
            </a:pP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上书</a:t>
            </a: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中赏</a:t>
            </a:r>
          </a:p>
          <a:p>
            <a:pPr marL="0" lvl="0" indent="0" eaLnBrk="1" hangingPunct="1">
              <a:lnSpc>
                <a:spcPts val="4000"/>
              </a:lnSpc>
              <a:spcBef>
                <a:spcPct val="0"/>
              </a:spcBef>
              <a:buNone/>
            </a:pP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谤讥</a:t>
            </a: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下赏</a:t>
            </a:r>
          </a:p>
          <a:p>
            <a:pPr marL="0" lvl="0" indent="0" eaLnBrk="1" hangingPunct="1">
              <a:lnSpc>
                <a:spcPts val="4000"/>
              </a:lnSpc>
              <a:spcBef>
                <a:spcPct val="0"/>
              </a:spcBef>
              <a:buNone/>
            </a:pPr>
            <a:endPar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endParaRPr>
          </a:p>
          <a:p>
            <a:pPr marL="0" lvl="0" indent="0" eaLnBrk="1" hangingPunct="1">
              <a:lnSpc>
                <a:spcPts val="4000"/>
              </a:lnSpc>
              <a:spcBef>
                <a:spcPct val="0"/>
              </a:spcBef>
              <a:buNone/>
            </a:pP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令初下，门庭若市</a:t>
            </a:r>
          </a:p>
          <a:p>
            <a:pPr marL="0" lvl="0" indent="0" eaLnBrk="1" hangingPunct="1">
              <a:lnSpc>
                <a:spcPts val="4000"/>
              </a:lnSpc>
              <a:spcBef>
                <a:spcPct val="0"/>
              </a:spcBef>
              <a:buNone/>
            </a:pP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数月之后，时时而间进</a:t>
            </a:r>
          </a:p>
          <a:p>
            <a:pPr marL="0" lvl="0" indent="0" eaLnBrk="1" hangingPunct="1">
              <a:lnSpc>
                <a:spcPts val="4000"/>
              </a:lnSpc>
              <a:spcBef>
                <a:spcPct val="0"/>
              </a:spcBef>
              <a:buNone/>
            </a:pP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期年之后，虽欲言，无可进者</a:t>
            </a:r>
          </a:p>
        </p:txBody>
      </p:sp>
      <p:sp>
        <p:nvSpPr>
          <p:cNvPr id="3" name="左大括号 2"/>
          <p:cNvSpPr/>
          <p:nvPr/>
        </p:nvSpPr>
        <p:spPr>
          <a:xfrm flipH="1">
            <a:off x="4740279" y="1038227"/>
            <a:ext cx="212725" cy="1122363"/>
          </a:xfrm>
          <a:prstGeom prst="leftBrace">
            <a:avLst/>
          </a:prstGeom>
          <a:ln>
            <a:solidFill>
              <a:srgbClr val="FF0000"/>
            </a:solidFill>
          </a:ln>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rgbClr val="FF0000"/>
              </a:solidFill>
              <a:effectLst/>
              <a:uLnTx/>
              <a:uFillTx/>
              <a:latin typeface="+mn-lt"/>
              <a:ea typeface="+mn-ea"/>
              <a:cs typeface="+mn-cs"/>
            </a:endParaRPr>
          </a:p>
        </p:txBody>
      </p:sp>
      <p:sp>
        <p:nvSpPr>
          <p:cNvPr id="4" name="左大括号 3"/>
          <p:cNvSpPr/>
          <p:nvPr/>
        </p:nvSpPr>
        <p:spPr>
          <a:xfrm flipH="1">
            <a:off x="4739960" y="2984501"/>
            <a:ext cx="212725" cy="1122363"/>
          </a:xfrm>
          <a:prstGeom prst="leftBrace">
            <a:avLst/>
          </a:prstGeom>
          <a:ln>
            <a:solidFill>
              <a:srgbClr val="FF0000"/>
            </a:solidFill>
          </a:ln>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rgbClr val="FF0000"/>
              </a:solidFill>
              <a:effectLst/>
              <a:uLnTx/>
              <a:uFillTx/>
              <a:latin typeface="+mn-lt"/>
              <a:ea typeface="+mn-ea"/>
              <a:cs typeface="+mn-cs"/>
            </a:endParaRPr>
          </a:p>
        </p:txBody>
      </p:sp>
      <p:sp>
        <p:nvSpPr>
          <p:cNvPr id="20484" name="文本框 1"/>
          <p:cNvSpPr txBox="1"/>
          <p:nvPr/>
        </p:nvSpPr>
        <p:spPr>
          <a:xfrm>
            <a:off x="5129217" y="1369697"/>
            <a:ext cx="2651125" cy="46166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400" dirty="0">
                <a:solidFill>
                  <a:srgbClr val="FF0000"/>
                </a:solidFill>
                <a:latin typeface="微软雅黑" panose="020B0503020204020204" pitchFamily="34" charset="-122"/>
                <a:ea typeface="微软雅黑" panose="020B0503020204020204" pitchFamily="34" charset="-122"/>
              </a:rPr>
              <a:t>三赏</a:t>
            </a:r>
          </a:p>
        </p:txBody>
      </p:sp>
      <p:sp>
        <p:nvSpPr>
          <p:cNvPr id="5" name="文本框 1"/>
          <p:cNvSpPr txBox="1"/>
          <p:nvPr/>
        </p:nvSpPr>
        <p:spPr>
          <a:xfrm>
            <a:off x="5129532" y="3315337"/>
            <a:ext cx="2651125" cy="46166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400" dirty="0">
                <a:solidFill>
                  <a:srgbClr val="FF0000"/>
                </a:solidFill>
                <a:latin typeface="微软雅黑" panose="020B0503020204020204" pitchFamily="34" charset="-122"/>
                <a:ea typeface="微软雅黑" panose="020B0503020204020204" pitchFamily="34" charset="-122"/>
              </a:rPr>
              <a:t>三变</a:t>
            </a:r>
          </a:p>
        </p:txBody>
      </p:sp>
      <p:sp>
        <p:nvSpPr>
          <p:cNvPr id="6" name="下箭头 5"/>
          <p:cNvSpPr/>
          <p:nvPr/>
        </p:nvSpPr>
        <p:spPr>
          <a:xfrm>
            <a:off x="5281617" y="2079308"/>
            <a:ext cx="373063" cy="904875"/>
          </a:xfrm>
          <a:prstGeom prst="downArrow">
            <a:avLst/>
          </a:prstGeom>
          <a:solidFill>
            <a:srgbClr val="C0000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blinds(horizontal)">
                                      <p:cBhvr>
                                        <p:cTn id="7" dur="500"/>
                                        <p:tgtEl>
                                          <p:spTgt spid="13314">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3314">
                                            <p:txEl>
                                              <p:pRg st="1" end="1"/>
                                            </p:txEl>
                                          </p:spTgt>
                                        </p:tgtEl>
                                        <p:attrNameLst>
                                          <p:attrName>style.visibility</p:attrName>
                                        </p:attrNameLst>
                                      </p:cBhvr>
                                      <p:to>
                                        <p:strVal val="visible"/>
                                      </p:to>
                                    </p:set>
                                    <p:animEffect transition="in" filter="blinds(horizontal)">
                                      <p:cBhvr>
                                        <p:cTn id="10" dur="500"/>
                                        <p:tgtEl>
                                          <p:spTgt spid="13314">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3314">
                                            <p:txEl>
                                              <p:pRg st="2" end="2"/>
                                            </p:txEl>
                                          </p:spTgt>
                                        </p:tgtEl>
                                        <p:attrNameLst>
                                          <p:attrName>style.visibility</p:attrName>
                                        </p:attrNameLst>
                                      </p:cBhvr>
                                      <p:to>
                                        <p:strVal val="visible"/>
                                      </p:to>
                                    </p:set>
                                    <p:animEffect transition="in" filter="blinds(horizontal)">
                                      <p:cBhvr>
                                        <p:cTn id="13" dur="500"/>
                                        <p:tgtEl>
                                          <p:spTgt spid="1331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3314">
                                            <p:txEl>
                                              <p:pRg st="4" end="4"/>
                                            </p:txEl>
                                          </p:spTgt>
                                        </p:tgtEl>
                                        <p:attrNameLst>
                                          <p:attrName>style.visibility</p:attrName>
                                        </p:attrNameLst>
                                      </p:cBhvr>
                                      <p:to>
                                        <p:strVal val="visible"/>
                                      </p:to>
                                    </p:set>
                                    <p:animEffect transition="in" filter="blinds(horizontal)">
                                      <p:cBhvr>
                                        <p:cTn id="18" dur="500"/>
                                        <p:tgtEl>
                                          <p:spTgt spid="13314">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3314">
                                            <p:txEl>
                                              <p:pRg st="5" end="5"/>
                                            </p:txEl>
                                          </p:spTgt>
                                        </p:tgtEl>
                                        <p:attrNameLst>
                                          <p:attrName>style.visibility</p:attrName>
                                        </p:attrNameLst>
                                      </p:cBhvr>
                                      <p:to>
                                        <p:strVal val="visible"/>
                                      </p:to>
                                    </p:set>
                                    <p:animEffect transition="in" filter="blinds(horizontal)">
                                      <p:cBhvr>
                                        <p:cTn id="21" dur="500"/>
                                        <p:tgtEl>
                                          <p:spTgt spid="13314">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3314">
                                            <p:txEl>
                                              <p:pRg st="6" end="6"/>
                                            </p:txEl>
                                          </p:spTgt>
                                        </p:tgtEl>
                                        <p:attrNameLst>
                                          <p:attrName>style.visibility</p:attrName>
                                        </p:attrNameLst>
                                      </p:cBhvr>
                                      <p:to>
                                        <p:strVal val="visible"/>
                                      </p:to>
                                    </p:set>
                                    <p:animEffect transition="in" filter="blinds(horizontal)">
                                      <p:cBhvr>
                                        <p:cTn id="24" dur="500"/>
                                        <p:tgtEl>
                                          <p:spTgt spid="13314">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blinds(horizontal)">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blinds(horizontal)">
                                      <p:cBhvr>
                                        <p:cTn id="34" dur="500"/>
                                        <p:tgtEl>
                                          <p:spTgt spid="4"/>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0484"/>
                                        </p:tgtEl>
                                        <p:attrNameLst>
                                          <p:attrName>style.visibility</p:attrName>
                                        </p:attrNameLst>
                                      </p:cBhvr>
                                      <p:to>
                                        <p:strVal val="visible"/>
                                      </p:to>
                                    </p:set>
                                    <p:animEffect transition="in" filter="blinds(horizontal)">
                                      <p:cBhvr>
                                        <p:cTn id="37" dur="500"/>
                                        <p:tgtEl>
                                          <p:spTgt spid="20484"/>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blinds(horizontal)">
                                      <p:cBhvr>
                                        <p:cTn id="40" dur="500"/>
                                        <p:tgtEl>
                                          <p:spTgt spid="5"/>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linds(horizontal)">
                                      <p:cBhvr>
                                        <p:cTn id="4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0484" grpId="0"/>
      <p:bldP spid="5" grpId="0"/>
      <p:bldP spid="6"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内容占位符 2"/>
          <p:cNvSpPr>
            <a:spLocks noGrp="1"/>
          </p:cNvSpPr>
          <p:nvPr/>
        </p:nvSpPr>
        <p:spPr>
          <a:xfrm>
            <a:off x="247654" y="697232"/>
            <a:ext cx="8301355" cy="854075"/>
          </a:xfrm>
          <a:prstGeom prst="rect">
            <a:avLst/>
          </a:prstGeom>
          <a:noFill/>
          <a:ln w="9525">
            <a:noFill/>
          </a:ln>
        </p:spPr>
        <p:txBody>
          <a:bodyPr vert="horz" wrap="square" lIns="68580" tIns="34290" rIns="68580" bIns="3429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eaLnBrk="1" hangingPunct="1">
              <a:lnSpc>
                <a:spcPts val="4000"/>
              </a:lnSpc>
              <a:buNone/>
            </a:pPr>
            <a:r>
              <a:rPr lang="en-US" altLang="zh-CN" sz="2400" b="1" dirty="0">
                <a:latin typeface="宋体" panose="02010600030101010101" pitchFamily="2" charset="-122"/>
                <a:sym typeface="宋体" panose="02010600030101010101" pitchFamily="2" charset="-122"/>
              </a:rPr>
              <a:t>   </a:t>
            </a: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12</a:t>
            </a:r>
            <a:r>
              <a:rPr lang="zh-CN"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．齐威王设上、中、下三等奖赏的区别在哪里？为进谏者颁奖意味着什么？</a:t>
            </a:r>
          </a:p>
          <a:p>
            <a:pPr marL="0" indent="0" eaLnBrk="1" hangingPunct="1">
              <a:lnSpc>
                <a:spcPts val="4000"/>
              </a:lnSpc>
              <a:buNone/>
            </a:pPr>
            <a:r>
              <a:rPr lang="zh-CN" altLang="en-US" sz="2400" dirty="0">
                <a:solidFill>
                  <a:srgbClr val="C00000"/>
                </a:solidFill>
                <a:latin typeface="楷体_GB2312"/>
                <a:ea typeface="楷体_GB2312"/>
                <a:sym typeface="宋体" panose="02010600030101010101" pitchFamily="2" charset="-122"/>
              </a:rPr>
              <a:t> </a:t>
            </a: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a:t>
            </a:r>
            <a:r>
              <a:rPr lang="en-US"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1</a:t>
            </a: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a:t>
            </a:r>
            <a:r>
              <a:rPr lang="zh-CN" altLang="en-US" sz="1800"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区别在于</a:t>
            </a: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批评者勇气的大小。</a:t>
            </a:r>
          </a:p>
          <a:p>
            <a:pPr marL="0" indent="0" eaLnBrk="1" hangingPunct="1">
              <a:lnSpc>
                <a:spcPts val="4000"/>
              </a:lnSpc>
              <a:buNone/>
            </a:pP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a:t>
            </a:r>
            <a:r>
              <a:rPr lang="en-US" altLang="zh-CN"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2</a:t>
            </a: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）有改正缺点的勇气，振兴国家的决心。</a:t>
            </a:r>
          </a:p>
          <a:p>
            <a:pPr marL="0" indent="0" eaLnBrk="1" hangingPunct="1">
              <a:lnSpc>
                <a:spcPts val="4000"/>
              </a:lnSpc>
              <a:buNone/>
            </a:pPr>
            <a:r>
              <a:rPr lang="en-US" altLang="zh-CN" sz="2400" b="1" dirty="0">
                <a:latin typeface="宋体" panose="02010600030101010101" pitchFamily="2" charset="-122"/>
                <a:sym typeface="宋体" panose="02010600030101010101" pitchFamily="2" charset="-122"/>
              </a:rPr>
              <a:t>   </a:t>
            </a: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13</a:t>
            </a:r>
            <a:r>
              <a:rPr lang="zh-CN"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．文中依次叙述“令初下”“数月之后”“期年之后”进谏者的人数，这是为什么？</a:t>
            </a:r>
          </a:p>
          <a:p>
            <a:pPr marL="0" indent="0" eaLnBrk="1" hangingPunct="1">
              <a:lnSpc>
                <a:spcPts val="4000"/>
              </a:lnSpc>
              <a:buNone/>
            </a:pPr>
            <a:r>
              <a:rPr lang="zh-CN" altLang="en-US" sz="2400" dirty="0">
                <a:solidFill>
                  <a:srgbClr val="C00000"/>
                </a:solidFill>
                <a:latin typeface="楷体_GB2312"/>
                <a:ea typeface="楷体_GB2312"/>
                <a:sym typeface="宋体" panose="02010600030101010101" pitchFamily="2" charset="-122"/>
              </a:rPr>
              <a:t>   </a:t>
            </a: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 说明齐国的政治日益清明。（或齐王纳谏后，需要改进的地方越来越少。）</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精读细研</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433">
                                            <p:txEl>
                                              <p:charRg st="41" end="55"/>
                                            </p:txEl>
                                          </p:spTgt>
                                        </p:tgtEl>
                                        <p:attrNameLst>
                                          <p:attrName>style.visibility</p:attrName>
                                        </p:attrNameLst>
                                      </p:cBhvr>
                                      <p:to>
                                        <p:strVal val="visible"/>
                                      </p:to>
                                    </p:set>
                                    <p:animEffect transition="in" filter="blinds(horizontal)">
                                      <p:cBhvr>
                                        <p:cTn id="7" dur="500"/>
                                        <p:tgtEl>
                                          <p:spTgt spid="18433">
                                            <p:txEl>
                                              <p:charRg st="41" end="55"/>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8433">
                                            <p:txEl>
                                              <p:charRg st="55" end="77"/>
                                            </p:txEl>
                                          </p:spTgt>
                                        </p:tgtEl>
                                        <p:attrNameLst>
                                          <p:attrName>style.visibility</p:attrName>
                                        </p:attrNameLst>
                                      </p:cBhvr>
                                      <p:to>
                                        <p:strVal val="visible"/>
                                      </p:to>
                                    </p:set>
                                    <p:animEffect transition="in" filter="blinds(horizontal)">
                                      <p:cBhvr>
                                        <p:cTn id="10" dur="500"/>
                                        <p:tgtEl>
                                          <p:spTgt spid="18433">
                                            <p:txEl>
                                              <p:charRg st="55" end="77"/>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8433">
                                            <p:txEl>
                                              <p:charRg st="121" end="159"/>
                                            </p:txEl>
                                          </p:spTgt>
                                        </p:tgtEl>
                                        <p:attrNameLst>
                                          <p:attrName>style.visibility</p:attrName>
                                        </p:attrNameLst>
                                      </p:cBhvr>
                                      <p:to>
                                        <p:strVal val="visible"/>
                                      </p:to>
                                    </p:set>
                                    <p:animEffect transition="in" filter="blinds(horizontal)">
                                      <p:cBhvr>
                                        <p:cTn id="15" dur="500"/>
                                        <p:tgtEl>
                                          <p:spTgt spid="18433">
                                            <p:txEl>
                                              <p:charRg st="121" end="15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60098" y="1703546"/>
            <a:ext cx="7571303" cy="2862322"/>
          </a:xfrm>
          <a:prstGeom prst="rect">
            <a:avLst/>
          </a:prstGeom>
          <a:noFill/>
        </p:spPr>
        <p:txBody>
          <a:bodyPr wrap="none" rtlCol="0">
            <a:spAutoFit/>
          </a:bodyPr>
          <a:lstStyle/>
          <a:p>
            <a:pPr algn="l">
              <a:lnSpc>
                <a:spcPct val="150000"/>
              </a:lnSpc>
            </a:pPr>
            <a:r>
              <a:rPr lang="en-US"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一个人在受蒙蔽的情况下，是不可能正确认识自己</a:t>
            </a:r>
            <a:endPar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50000"/>
              </a:lnSpc>
            </a:pPr>
            <a:r>
              <a:rPr lang="zh-CN"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和客观事物的。作为领导，更要时刻保持清醒的头脑，</a:t>
            </a:r>
            <a:endParaRPr lang="zh-CN"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50000"/>
              </a:lnSpc>
            </a:pPr>
            <a:r>
              <a:rPr lang="zh-CN"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防止被一些表面现象所迷惑；不要偏听偏信，要广泛</a:t>
            </a:r>
            <a:endParaRPr lang="zh-CN"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50000"/>
              </a:lnSpc>
            </a:pPr>
            <a:r>
              <a:rPr lang="zh-CN"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听取人们的批批评意见，对于奉承的话要保持警惕，</a:t>
            </a:r>
            <a:endParaRPr lang="zh-CN"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50000"/>
              </a:lnSpc>
            </a:pPr>
            <a:r>
              <a:rPr lang="zh-CN" altLang="zh-CN"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及时发现和改正自己 的缺点错误，不犯或少犯错误。</a:t>
            </a:r>
          </a:p>
        </p:txBody>
      </p:sp>
      <p:sp>
        <p:nvSpPr>
          <p:cNvPr id="7" name="标题 1"/>
          <p:cNvSpPr>
            <a:spLocks noGrp="1"/>
          </p:cNvSpPr>
          <p:nvPr>
            <p:ph type="ctrTitle"/>
          </p:nvPr>
        </p:nvSpPr>
        <p:spPr>
          <a:xfrm>
            <a:off x="91440" y="2"/>
            <a:ext cx="1363980" cy="498475"/>
          </a:xfrm>
        </p:spPr>
        <p:txBody>
          <a:bodyPr>
            <a:normAutofit/>
          </a:bodyPr>
          <a:lstStyle/>
          <a:p>
            <a:pPr algn="l"/>
            <a:r>
              <a:rPr lang="zh-CN" altLang="en-US" sz="2000" b="1" dirty="0">
                <a:solidFill>
                  <a:srgbClr val="FF9306"/>
                </a:solidFill>
                <a:latin typeface="微软雅黑" panose="020B0503020204020204" pitchFamily="34" charset="-122"/>
                <a:ea typeface="微软雅黑" panose="020B0503020204020204" pitchFamily="34" charset="-122"/>
              </a:rPr>
              <a:t>课堂小结</a:t>
            </a:r>
          </a:p>
        </p:txBody>
      </p:sp>
      <p:sp>
        <p:nvSpPr>
          <p:cNvPr id="4" name="文本框 3"/>
          <p:cNvSpPr txBox="1"/>
          <p:nvPr/>
        </p:nvSpPr>
        <p:spPr>
          <a:xfrm>
            <a:off x="2952750" y="861697"/>
            <a:ext cx="2433955" cy="584775"/>
          </a:xfrm>
          <a:prstGeom prst="rect">
            <a:avLst/>
          </a:prstGeom>
          <a:noFill/>
        </p:spPr>
        <p:txBody>
          <a:bodyPr wrap="square" rtlCol="0">
            <a:spAutoFit/>
          </a:bodyPr>
          <a:lstStyle/>
          <a:p>
            <a:r>
              <a:rPr lang="en-US" altLang="zh-CN" sz="2800" b="1" dirty="0">
                <a:solidFill>
                  <a:srgbClr val="FF0000"/>
                </a:solidFill>
                <a:latin typeface="微软雅黑" panose="020B0503020204020204" pitchFamily="34" charset="-122"/>
                <a:ea typeface="微软雅黑" panose="020B0503020204020204" pitchFamily="34" charset="-122"/>
              </a:rPr>
              <a:t>  </a:t>
            </a:r>
            <a:r>
              <a:rPr lang="zh-CN" altLang="en-US" sz="3200" b="1" dirty="0">
                <a:solidFill>
                  <a:srgbClr val="FF0000"/>
                </a:solidFill>
                <a:latin typeface="微软雅黑" panose="020B0503020204020204" pitchFamily="34" charset="-122"/>
                <a:ea typeface="微软雅黑" panose="020B0503020204020204" pitchFamily="34" charset="-122"/>
              </a:rPr>
              <a:t>文 章 主 旨</a:t>
            </a:r>
            <a:r>
              <a:rPr lang="zh-CN" altLang="en-US" sz="2800" b="1" dirty="0">
                <a:solidFill>
                  <a:srgbClr val="FF0000"/>
                </a:solidFill>
                <a:latin typeface="微软雅黑" panose="020B0503020204020204" pitchFamily="34" charset="-122"/>
                <a:ea typeface="微软雅黑" panose="020B0503020204020204" pitchFamily="34" charset="-122"/>
              </a:rPr>
              <a:t>   </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课堂小结</a:t>
            </a:r>
          </a:p>
        </p:txBody>
      </p:sp>
      <p:sp>
        <p:nvSpPr>
          <p:cNvPr id="53253" name="内容占位符 2"/>
          <p:cNvSpPr>
            <a:spLocks noGrp="1"/>
          </p:cNvSpPr>
          <p:nvPr/>
        </p:nvSpPr>
        <p:spPr>
          <a:xfrm>
            <a:off x="696599" y="661989"/>
            <a:ext cx="7750175" cy="461962"/>
          </a:xfrm>
          <a:prstGeom prst="rect">
            <a:avLst/>
          </a:prstGeom>
          <a:noFill/>
          <a:ln w="9525">
            <a:noFill/>
          </a:ln>
        </p:spPr>
        <p:txBody>
          <a:bodyPr vert="horz" wrap="square" lIns="68580" tIns="34290" rIns="68580" bIns="3429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eaLnBrk="1" hangingPunct="1">
              <a:lnSpc>
                <a:spcPts val="3800"/>
              </a:lnSpc>
              <a:buNone/>
            </a:pP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叙事简洁，剪裁巧妙。</a:t>
            </a:r>
            <a:endPar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0" indent="0" eaLnBrk="1" hangingPunct="1">
              <a:lnSpc>
                <a:spcPts val="3800"/>
              </a:lnSpc>
              <a:buNone/>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    对邹忌与徐公比美的情节，作者作了绘声绘色的描绘，对他的进谏，却只作概括的叙述。对臣民的进谏，也突出重点，记叙</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令初下</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数月之后</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期年之后</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三个时期的不同情况，使读者从中体会到齐王纳谏后的巨大变化，而对齐王最初受蔽之深、齐国积弊之多以及具体如何改革等，都只从侧面暗示，略而不写，使文章的中心更加突出。三问三答，也没有从每个人的形态上去描写，而是通过不同语言来显现人物对问题的不同态度。用笔简约，辞约意丰。</a:t>
            </a:r>
          </a:p>
        </p:txBody>
      </p:sp>
      <p:sp>
        <p:nvSpPr>
          <p:cNvPr id="5" name="标题 1"/>
          <p:cNvSpPr>
            <a:spLocks noGrp="1"/>
          </p:cNvSpPr>
          <p:nvPr/>
        </p:nvSpPr>
        <p:spPr>
          <a:xfrm>
            <a:off x="3929058" y="357174"/>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FF9306"/>
                </a:solidFill>
                <a:latin typeface="微软雅黑" panose="020B0503020204020204" pitchFamily="34" charset="-122"/>
                <a:ea typeface="微软雅黑" panose="020B0503020204020204" pitchFamily="34" charset="-122"/>
              </a:rPr>
              <a:t>写作特点</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Tree>
  </p:cSld>
  <p:clrMapOvr>
    <a:masterClrMapping/>
  </p:clrMapOvr>
  <p:transition spd="slow" advTm="25042">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课堂小结</a:t>
            </a:r>
          </a:p>
        </p:txBody>
      </p:sp>
      <p:sp>
        <p:nvSpPr>
          <p:cNvPr id="54274" name="内容占位符 2"/>
          <p:cNvSpPr>
            <a:spLocks noGrp="1"/>
          </p:cNvSpPr>
          <p:nvPr/>
        </p:nvSpPr>
        <p:spPr>
          <a:xfrm>
            <a:off x="791214" y="909639"/>
            <a:ext cx="7713663" cy="461962"/>
          </a:xfrm>
          <a:prstGeom prst="rect">
            <a:avLst/>
          </a:prstGeom>
          <a:noFill/>
          <a:ln w="9525">
            <a:noFill/>
          </a:ln>
        </p:spPr>
        <p:txBody>
          <a:bodyPr vert="horz" wrap="square" lIns="68580" tIns="34290" rIns="68580" bIns="3429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eaLnBrk="1" hangingPunct="1">
              <a:lnSpc>
                <a:spcPts val="3800"/>
              </a:lnSpc>
              <a:buNone/>
            </a:pP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设喻说理，说服力强。</a:t>
            </a:r>
          </a:p>
          <a:p>
            <a:pPr marL="0" indent="0" eaLnBrk="1" hangingPunct="1">
              <a:lnSpc>
                <a:spcPts val="3800"/>
              </a:lnSpc>
              <a:buNone/>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    设喻说理是本文最显著的写作特点。文章先写邹忌与徐公比美，接着对妻、妾、客的赞美之辞进行了分析，为下文的设喻说理做了必要的铺垫。接着写邹忌讽谏齐王，先从自己的私事说起，随后以私事比国事，让齐威王从中受到启发。本文成功的由近到远，有小到大，由生活琐事推及国家大事，用设喻来讲道理的劝说方法，表明了只要语言含蓄委婉，忠言完全可以顺耳，使得对方愉快地接受。</a:t>
            </a:r>
          </a:p>
        </p:txBody>
      </p:sp>
    </p:spTree>
  </p:cSld>
  <p:clrMapOvr>
    <a:masterClrMapping/>
  </p:clrMapOvr>
  <p:transition spd="slow" advTm="25042">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5" name="文本框 1"/>
          <p:cNvSpPr txBox="1"/>
          <p:nvPr/>
        </p:nvSpPr>
        <p:spPr>
          <a:xfrm>
            <a:off x="46355" y="2249172"/>
            <a:ext cx="1286510" cy="646331"/>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800" b="1" dirty="0">
                <a:solidFill>
                  <a:srgbClr val="FF0000"/>
                </a:solidFill>
                <a:latin typeface="微软雅黑" panose="020B0503020204020204" pitchFamily="34" charset="-122"/>
                <a:ea typeface="微软雅黑" panose="020B0503020204020204" pitchFamily="34" charset="-122"/>
              </a:rPr>
              <a:t>邹忌讽齐王纳谏</a:t>
            </a:r>
          </a:p>
        </p:txBody>
      </p:sp>
      <p:sp>
        <p:nvSpPr>
          <p:cNvPr id="2" name="左大括号 1"/>
          <p:cNvSpPr/>
          <p:nvPr/>
        </p:nvSpPr>
        <p:spPr>
          <a:xfrm rot="10800000" flipH="1">
            <a:off x="1163320" y="543878"/>
            <a:ext cx="76200" cy="4389438"/>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框 3"/>
          <p:cNvSpPr txBox="1"/>
          <p:nvPr/>
        </p:nvSpPr>
        <p:spPr>
          <a:xfrm>
            <a:off x="1213485" y="798830"/>
            <a:ext cx="1338828" cy="369332"/>
          </a:xfrm>
          <a:prstGeom prst="rect">
            <a:avLst/>
          </a:prstGeom>
          <a:noFill/>
        </p:spPr>
        <p:txBody>
          <a:bodyPr wrap="none" rtlCol="0" anchor="t">
            <a:spAutoFit/>
          </a:bodyPr>
          <a:lstStyle/>
          <a:p>
            <a:r>
              <a:rPr lang="zh-CN" altLang="en-US" b="1" dirty="0">
                <a:latin typeface="微软雅黑" panose="020B0503020204020204" pitchFamily="34" charset="-122"/>
                <a:ea typeface="微软雅黑" panose="020B0503020204020204" pitchFamily="34" charset="-122"/>
                <a:sym typeface="+mn-ea"/>
              </a:rPr>
              <a:t>进谏的依据</a:t>
            </a:r>
          </a:p>
        </p:txBody>
      </p:sp>
      <p:sp>
        <p:nvSpPr>
          <p:cNvPr id="58376" name="文本框 1"/>
          <p:cNvSpPr txBox="1"/>
          <p:nvPr/>
        </p:nvSpPr>
        <p:spPr>
          <a:xfrm>
            <a:off x="1213172" y="1756728"/>
            <a:ext cx="1724025"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800" b="1" dirty="0">
                <a:latin typeface="微软雅黑" panose="020B0503020204020204" pitchFamily="34" charset="-122"/>
                <a:ea typeface="微软雅黑" panose="020B0503020204020204" pitchFamily="34" charset="-122"/>
              </a:rPr>
              <a:t>进谏的内容</a:t>
            </a:r>
          </a:p>
        </p:txBody>
      </p:sp>
      <p:sp>
        <p:nvSpPr>
          <p:cNvPr id="58377" name="文本框 1"/>
          <p:cNvSpPr txBox="1"/>
          <p:nvPr/>
        </p:nvSpPr>
        <p:spPr>
          <a:xfrm>
            <a:off x="1239203" y="2933383"/>
            <a:ext cx="189071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800" b="1" dirty="0">
                <a:latin typeface="微软雅黑" panose="020B0503020204020204" pitchFamily="34" charset="-122"/>
                <a:ea typeface="微软雅黑" panose="020B0503020204020204" pitchFamily="34" charset="-122"/>
              </a:rPr>
              <a:t>进谏的结果</a:t>
            </a:r>
          </a:p>
        </p:txBody>
      </p:sp>
      <p:sp>
        <p:nvSpPr>
          <p:cNvPr id="58390" name="文本框 1"/>
          <p:cNvSpPr txBox="1"/>
          <p:nvPr/>
        </p:nvSpPr>
        <p:spPr>
          <a:xfrm>
            <a:off x="1239203" y="4211003"/>
            <a:ext cx="189071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800" b="1" dirty="0">
                <a:latin typeface="微软雅黑" panose="020B0503020204020204" pitchFamily="34" charset="-122"/>
                <a:ea typeface="微软雅黑" panose="020B0503020204020204" pitchFamily="34" charset="-122"/>
              </a:rPr>
              <a:t>纳谏的结果</a:t>
            </a:r>
          </a:p>
        </p:txBody>
      </p:sp>
      <p:sp>
        <p:nvSpPr>
          <p:cNvPr id="5" name="左大括号 4"/>
          <p:cNvSpPr/>
          <p:nvPr/>
        </p:nvSpPr>
        <p:spPr>
          <a:xfrm>
            <a:off x="2851789" y="675006"/>
            <a:ext cx="85725" cy="615950"/>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58381" name="文本框 1"/>
          <p:cNvSpPr txBox="1"/>
          <p:nvPr/>
        </p:nvSpPr>
        <p:spPr>
          <a:xfrm>
            <a:off x="3031490" y="633097"/>
            <a:ext cx="2795588" cy="83099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妻</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私我也</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p>
          <a:p>
            <a:pPr marL="0" lvl="0" indent="0" eaLnBrk="1" hangingPunct="1">
              <a:spcBef>
                <a:spcPct val="0"/>
              </a:spcBef>
              <a:buNone/>
            </a:pP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妾“畏我也”</a:t>
            </a:r>
          </a:p>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客</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欲有求于我也</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6" name="左大括号 5"/>
          <p:cNvSpPr/>
          <p:nvPr/>
        </p:nvSpPr>
        <p:spPr>
          <a:xfrm>
            <a:off x="2851468" y="1633222"/>
            <a:ext cx="84138" cy="615950"/>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58385" name="文本框 1"/>
          <p:cNvSpPr txBox="1"/>
          <p:nvPr/>
        </p:nvSpPr>
        <p:spPr>
          <a:xfrm>
            <a:off x="2937510" y="1557657"/>
            <a:ext cx="2425700" cy="830997"/>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rPr>
              <a:t>宫妇左右私王</a:t>
            </a:r>
          </a:p>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rPr>
              <a:t>朝廷之臣畏王</a:t>
            </a:r>
          </a:p>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rPr>
              <a:t>四境之内有求于王</a:t>
            </a:r>
          </a:p>
        </p:txBody>
      </p:sp>
      <p:sp>
        <p:nvSpPr>
          <p:cNvPr id="13" name="左大括号 12"/>
          <p:cNvSpPr/>
          <p:nvPr/>
        </p:nvSpPr>
        <p:spPr>
          <a:xfrm>
            <a:off x="2861310" y="2573022"/>
            <a:ext cx="76200" cy="1017905"/>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58388" name="文本框 1"/>
          <p:cNvSpPr txBox="1"/>
          <p:nvPr/>
        </p:nvSpPr>
        <p:spPr>
          <a:xfrm>
            <a:off x="3031173" y="2579052"/>
            <a:ext cx="3592512" cy="107721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面刺寡人之过者：上赏</a:t>
            </a:r>
          </a:p>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上书谏寡人者：中赏</a:t>
            </a:r>
          </a:p>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谤讥于市朝，闻寡人之  </a:t>
            </a:r>
          </a:p>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     耳者：下赏</a:t>
            </a:r>
          </a:p>
        </p:txBody>
      </p:sp>
      <p:sp>
        <p:nvSpPr>
          <p:cNvPr id="9" name="左大括号 8"/>
          <p:cNvSpPr/>
          <p:nvPr/>
        </p:nvSpPr>
        <p:spPr>
          <a:xfrm>
            <a:off x="2861310" y="3857627"/>
            <a:ext cx="92710" cy="1096645"/>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58391" name="文本框 1"/>
          <p:cNvSpPr txBox="1"/>
          <p:nvPr/>
        </p:nvSpPr>
        <p:spPr>
          <a:xfrm>
            <a:off x="3129919" y="3847465"/>
            <a:ext cx="3465195" cy="1077218"/>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令初下</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群臣进谏</a:t>
            </a:r>
          </a:p>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数月之后</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时时而间进</a:t>
            </a:r>
          </a:p>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期年之后</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无可进者     </a:t>
            </a:r>
          </a:p>
          <a:p>
            <a:pPr marL="0" lvl="0" indent="0" eaLnBrk="1" hangingPunct="1">
              <a:spcBef>
                <a:spcPct val="0"/>
              </a:spcBef>
              <a:buNone/>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燕、赵、韩、魏皆朝于齐</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四朝</a:t>
            </a:r>
          </a:p>
        </p:txBody>
      </p:sp>
      <p:sp>
        <p:nvSpPr>
          <p:cNvPr id="7" name="左大括号 6"/>
          <p:cNvSpPr/>
          <p:nvPr/>
        </p:nvSpPr>
        <p:spPr>
          <a:xfrm flipH="1">
            <a:off x="5351463" y="632780"/>
            <a:ext cx="82550" cy="601663"/>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58379" name="文本框 1"/>
          <p:cNvSpPr txBox="1"/>
          <p:nvPr/>
        </p:nvSpPr>
        <p:spPr>
          <a:xfrm>
            <a:off x="5862959" y="782638"/>
            <a:ext cx="2651125"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800" b="1" dirty="0">
                <a:latin typeface="微软雅黑" panose="020B0503020204020204" pitchFamily="34" charset="-122"/>
                <a:ea typeface="微软雅黑" panose="020B0503020204020204" pitchFamily="34" charset="-122"/>
              </a:rPr>
              <a:t>三问三答</a:t>
            </a:r>
          </a:p>
        </p:txBody>
      </p:sp>
      <p:sp>
        <p:nvSpPr>
          <p:cNvPr id="8" name="左大括号 7"/>
          <p:cNvSpPr/>
          <p:nvPr/>
        </p:nvSpPr>
        <p:spPr>
          <a:xfrm flipH="1">
            <a:off x="6076633" y="1557656"/>
            <a:ext cx="82550" cy="600075"/>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58384" name="文本框 1"/>
          <p:cNvSpPr txBox="1"/>
          <p:nvPr/>
        </p:nvSpPr>
        <p:spPr>
          <a:xfrm>
            <a:off x="6393184" y="1633220"/>
            <a:ext cx="1971675" cy="369332"/>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800" b="1" dirty="0">
                <a:latin typeface="微软雅黑" panose="020B0503020204020204" pitchFamily="34" charset="-122"/>
                <a:ea typeface="微软雅黑" panose="020B0503020204020204" pitchFamily="34" charset="-122"/>
              </a:rPr>
              <a:t>三比</a:t>
            </a:r>
          </a:p>
        </p:txBody>
      </p:sp>
      <p:sp>
        <p:nvSpPr>
          <p:cNvPr id="10" name="左大括号 9"/>
          <p:cNvSpPr/>
          <p:nvPr/>
        </p:nvSpPr>
        <p:spPr>
          <a:xfrm flipH="1">
            <a:off x="6076954" y="2524445"/>
            <a:ext cx="188913" cy="1185863"/>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58387" name="文本框 1"/>
          <p:cNvSpPr txBox="1"/>
          <p:nvPr/>
        </p:nvSpPr>
        <p:spPr>
          <a:xfrm>
            <a:off x="6393181" y="2981960"/>
            <a:ext cx="1012825" cy="369332"/>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800" b="1" dirty="0">
                <a:latin typeface="微软雅黑" panose="020B0503020204020204" pitchFamily="34" charset="-122"/>
                <a:ea typeface="微软雅黑" panose="020B0503020204020204" pitchFamily="34" charset="-122"/>
              </a:rPr>
              <a:t>三赏</a:t>
            </a:r>
          </a:p>
        </p:txBody>
      </p:sp>
      <p:sp>
        <p:nvSpPr>
          <p:cNvPr id="11" name="左大括号 10"/>
          <p:cNvSpPr/>
          <p:nvPr/>
        </p:nvSpPr>
        <p:spPr>
          <a:xfrm flipH="1">
            <a:off x="6543040" y="3953510"/>
            <a:ext cx="152400" cy="904875"/>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58394" name="文本框 1"/>
          <p:cNvSpPr txBox="1"/>
          <p:nvPr/>
        </p:nvSpPr>
        <p:spPr>
          <a:xfrm>
            <a:off x="6695440" y="4201160"/>
            <a:ext cx="1129030" cy="369332"/>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800" b="1" dirty="0">
                <a:latin typeface="微软雅黑" panose="020B0503020204020204" pitchFamily="34" charset="-122"/>
                <a:ea typeface="微软雅黑" panose="020B0503020204020204" pitchFamily="34" charset="-122"/>
              </a:rPr>
              <a:t>三期</a:t>
            </a:r>
          </a:p>
        </p:txBody>
      </p:sp>
      <p:sp>
        <p:nvSpPr>
          <p:cNvPr id="12"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课堂小结</a:t>
            </a:r>
          </a:p>
        </p:txBody>
      </p:sp>
      <p:sp>
        <p:nvSpPr>
          <p:cNvPr id="14" name="文本框 13"/>
          <p:cNvSpPr txBox="1"/>
          <p:nvPr/>
        </p:nvSpPr>
        <p:spPr>
          <a:xfrm>
            <a:off x="8035290" y="1781810"/>
            <a:ext cx="478790" cy="1569660"/>
          </a:xfrm>
          <a:prstGeom prst="rect">
            <a:avLst/>
          </a:prstGeom>
          <a:noFill/>
        </p:spPr>
        <p:txBody>
          <a:bodyPr wrap="square" rtlCol="0">
            <a:spAutoFit/>
          </a:bodyPr>
          <a:lstStyle/>
          <a:p>
            <a:r>
              <a:rPr lang="zh-CN" altLang="en-US" sz="2400" b="1">
                <a:solidFill>
                  <a:srgbClr val="FF0000"/>
                </a:solidFill>
                <a:latin typeface="微软雅黑" panose="020B0503020204020204" pitchFamily="34" charset="-122"/>
                <a:ea typeface="微软雅黑" panose="020B0503020204020204" pitchFamily="34" charset="-122"/>
              </a:rPr>
              <a:t>板书设计</a:t>
            </a:r>
          </a:p>
        </p:txBody>
      </p:sp>
    </p:spTree>
  </p:cSld>
  <p:clrMapOvr>
    <a:masterClrMapping/>
  </p:clrMapOvr>
  <p:transition spd="slow" advTm="25042">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p:nvPr/>
        </p:nvSpPr>
        <p:spPr>
          <a:xfrm>
            <a:off x="957107" y="1040161"/>
            <a:ext cx="2794355" cy="3785652"/>
          </a:xfrm>
          <a:prstGeom prst="rect">
            <a:avLst/>
          </a:prstGeom>
          <a:noFill/>
          <a:ln w="9525">
            <a:noFill/>
          </a:ln>
        </p:spPr>
        <p:txBody>
          <a:bodyPr wrap="none" anchor="ctr">
            <a:spAutoFit/>
          </a:bodyPr>
          <a:lstStyle/>
          <a:p>
            <a:pPr>
              <a:lnSpc>
                <a:spcPct val="150000"/>
              </a:lnSpc>
            </a:pPr>
            <a:r>
              <a:rPr lang="en-US" altLang="zh-CN"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①</a:t>
            </a:r>
            <a:r>
              <a:rPr lang="zh-CN" altLang="en-US" sz="2000" u="heavy" dirty="0">
                <a:solidFill>
                  <a:srgbClr val="201BDB"/>
                </a:solidFill>
                <a:uFill>
                  <a:solidFill>
                    <a:srgbClr val="FF0000"/>
                  </a:solidFill>
                </a:uFill>
                <a:latin typeface="微软雅黑" panose="020B0503020204020204" pitchFamily="34" charset="-122"/>
                <a:ea typeface="微软雅黑" panose="020B0503020204020204" pitchFamily="34" charset="-122"/>
                <a:cs typeface="微软雅黑" panose="020B0503020204020204" pitchFamily="34" charset="-122"/>
              </a:rPr>
              <a:t>朝</a:t>
            </a: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服衣冠             </a:t>
            </a:r>
          </a:p>
          <a:p>
            <a:pPr>
              <a:lnSpc>
                <a:spcPct val="150000"/>
              </a:lnSpc>
            </a:pP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②吾妻之</a:t>
            </a:r>
            <a:r>
              <a:rPr lang="zh-CN" altLang="en-US" sz="2000" u="heavy" dirty="0">
                <a:solidFill>
                  <a:srgbClr val="201BDB"/>
                </a:solidFill>
                <a:uFill>
                  <a:solidFill>
                    <a:srgbClr val="FF0000"/>
                  </a:solidFill>
                </a:uFill>
                <a:latin typeface="微软雅黑" panose="020B0503020204020204" pitchFamily="34" charset="-122"/>
                <a:ea typeface="微软雅黑" panose="020B0503020204020204" pitchFamily="34" charset="-122"/>
                <a:cs typeface="微软雅黑" panose="020B0503020204020204" pitchFamily="34" charset="-122"/>
              </a:rPr>
              <a:t>美</a:t>
            </a: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我者 </a:t>
            </a:r>
            <a:b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b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③能</a:t>
            </a:r>
            <a:r>
              <a:rPr lang="zh-CN" altLang="en-US" sz="2000" u="heavy" dirty="0">
                <a:solidFill>
                  <a:srgbClr val="201BDB"/>
                </a:solidFill>
                <a:uFill>
                  <a:solidFill>
                    <a:srgbClr val="FF0000"/>
                  </a:solidFill>
                </a:uFill>
                <a:latin typeface="微软雅黑" panose="020B0503020204020204" pitchFamily="34" charset="-122"/>
                <a:ea typeface="微软雅黑" panose="020B0503020204020204" pitchFamily="34" charset="-122"/>
                <a:cs typeface="微软雅黑" panose="020B0503020204020204" pitchFamily="34" charset="-122"/>
              </a:rPr>
              <a:t>面</a:t>
            </a: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刺寡人之过者    </a:t>
            </a:r>
          </a:p>
          <a:p>
            <a:pPr>
              <a:lnSpc>
                <a:spcPct val="150000"/>
              </a:lnSpc>
            </a:pP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④</a:t>
            </a:r>
            <a:r>
              <a:rPr lang="zh-CN" altLang="en-US" sz="2000" u="heavy" dirty="0">
                <a:solidFill>
                  <a:srgbClr val="201BDB"/>
                </a:solidFill>
                <a:uFill>
                  <a:solidFill>
                    <a:srgbClr val="FF0000"/>
                  </a:solidFill>
                </a:uFill>
                <a:latin typeface="微软雅黑" panose="020B0503020204020204" pitchFamily="34" charset="-122"/>
                <a:ea typeface="微软雅黑" panose="020B0503020204020204" pitchFamily="34" charset="-122"/>
                <a:cs typeface="微软雅黑" panose="020B0503020204020204" pitchFamily="34" charset="-122"/>
              </a:rPr>
              <a:t>闻</a:t>
            </a: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寡人之耳者 </a:t>
            </a:r>
            <a:b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b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⑤今齐</a:t>
            </a:r>
            <a:r>
              <a:rPr lang="zh-CN" altLang="en-US" sz="2000" u="heavy" dirty="0">
                <a:solidFill>
                  <a:srgbClr val="201BDB"/>
                </a:solidFill>
                <a:uFill>
                  <a:solidFill>
                    <a:srgbClr val="FF0000"/>
                  </a:solidFill>
                </a:uFill>
                <a:latin typeface="微软雅黑" panose="020B0503020204020204" pitchFamily="34" charset="-122"/>
                <a:ea typeface="微软雅黑" panose="020B0503020204020204" pitchFamily="34" charset="-122"/>
                <a:cs typeface="微软雅黑" panose="020B0503020204020204" pitchFamily="34" charset="-122"/>
              </a:rPr>
              <a:t>地方</a:t>
            </a: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千里         </a:t>
            </a:r>
          </a:p>
          <a:p>
            <a:pPr>
              <a:lnSpc>
                <a:spcPct val="150000"/>
              </a:lnSpc>
            </a:pP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⑥宫妇</a:t>
            </a:r>
            <a:r>
              <a:rPr lang="zh-CN" altLang="en-US" sz="2000" u="heavy" dirty="0">
                <a:solidFill>
                  <a:srgbClr val="201BDB"/>
                </a:solidFill>
                <a:uFill>
                  <a:solidFill>
                    <a:srgbClr val="FF0000"/>
                  </a:solidFill>
                </a:uFill>
                <a:latin typeface="微软雅黑" panose="020B0503020204020204" pitchFamily="34" charset="-122"/>
                <a:ea typeface="微软雅黑" panose="020B0503020204020204" pitchFamily="34" charset="-122"/>
                <a:cs typeface="微软雅黑" panose="020B0503020204020204" pitchFamily="34" charset="-122"/>
              </a:rPr>
              <a:t>左右</a:t>
            </a: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莫不私王 </a:t>
            </a:r>
            <a:b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b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⑦邹忌</a:t>
            </a:r>
            <a:r>
              <a:rPr lang="zh-CN" altLang="en-US" sz="2000" u="heavy" dirty="0">
                <a:solidFill>
                  <a:srgbClr val="201BDB"/>
                </a:solidFill>
                <a:uFill>
                  <a:solidFill>
                    <a:srgbClr val="FF0000"/>
                  </a:solidFill>
                </a:uFill>
                <a:latin typeface="微软雅黑" panose="020B0503020204020204" pitchFamily="34" charset="-122"/>
                <a:ea typeface="微软雅黑" panose="020B0503020204020204" pitchFamily="34" charset="-122"/>
                <a:cs typeface="微软雅黑" panose="020B0503020204020204" pitchFamily="34" charset="-122"/>
              </a:rPr>
              <a:t>讽</a:t>
            </a: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齐王纳谏       </a:t>
            </a:r>
          </a:p>
          <a:p>
            <a:pPr>
              <a:lnSpc>
                <a:spcPct val="150000"/>
              </a:lnSpc>
            </a:pP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⑧能</a:t>
            </a:r>
            <a:r>
              <a:rPr lang="zh-CN" altLang="en-US" sz="2000" u="heavy" dirty="0">
                <a:solidFill>
                  <a:srgbClr val="201BDB"/>
                </a:solidFill>
                <a:uFill>
                  <a:solidFill>
                    <a:srgbClr val="FF0000"/>
                  </a:solidFill>
                </a:uFill>
                <a:latin typeface="微软雅黑" panose="020B0503020204020204" pitchFamily="34" charset="-122"/>
                <a:ea typeface="微软雅黑" panose="020B0503020204020204" pitchFamily="34" charset="-122"/>
                <a:cs typeface="微软雅黑" panose="020B0503020204020204" pitchFamily="34" charset="-122"/>
              </a:rPr>
              <a:t>谤讥</a:t>
            </a:r>
            <a:r>
              <a:rPr lang="zh-CN" altLang="en-US" sz="2000" dirty="0">
                <a:solidFill>
                  <a:srgbClr val="201BDB"/>
                </a:solidFill>
                <a:uFillTx/>
                <a:latin typeface="微软雅黑" panose="020B0503020204020204" pitchFamily="34" charset="-122"/>
                <a:ea typeface="微软雅黑" panose="020B0503020204020204" pitchFamily="34" charset="-122"/>
                <a:cs typeface="微软雅黑" panose="020B0503020204020204" pitchFamily="34" charset="-122"/>
              </a:rPr>
              <a:t>于市朝</a:t>
            </a:r>
          </a:p>
        </p:txBody>
      </p:sp>
      <p:sp>
        <p:nvSpPr>
          <p:cNvPr id="72707" name="Rectangle 3"/>
          <p:cNvSpPr/>
          <p:nvPr/>
        </p:nvSpPr>
        <p:spPr>
          <a:xfrm>
            <a:off x="3896760" y="1196817"/>
            <a:ext cx="3023585" cy="369332"/>
          </a:xfrm>
          <a:prstGeom prst="rect">
            <a:avLst/>
          </a:prstGeom>
          <a:noFill/>
          <a:ln w="9525">
            <a:noFill/>
          </a:ln>
        </p:spPr>
        <p:txBody>
          <a:bodyPr wrap="none" anchor="ctr">
            <a:spAutoFit/>
          </a:bodyPr>
          <a:lstStyle/>
          <a:p>
            <a:r>
              <a:rPr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朝：在早晨，名词作状语。</a:t>
            </a: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p>
        </p:txBody>
      </p:sp>
      <p:sp>
        <p:nvSpPr>
          <p:cNvPr id="72708" name="Rectangle 4"/>
          <p:cNvSpPr/>
          <p:nvPr/>
        </p:nvSpPr>
        <p:spPr>
          <a:xfrm>
            <a:off x="3896760" y="1653302"/>
            <a:ext cx="3167855" cy="369332"/>
          </a:xfrm>
          <a:prstGeom prst="rect">
            <a:avLst/>
          </a:prstGeom>
          <a:noFill/>
          <a:ln w="9525">
            <a:noFill/>
          </a:ln>
        </p:spPr>
        <p:txBody>
          <a:bodyPr wrap="none" anchor="ctr">
            <a:spAutoFit/>
          </a:bodyPr>
          <a:lstStyle/>
          <a:p>
            <a:r>
              <a:rPr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美：以……为美，意动用法。 </a:t>
            </a:r>
          </a:p>
        </p:txBody>
      </p:sp>
      <p:sp>
        <p:nvSpPr>
          <p:cNvPr id="72709" name="Rectangle 5"/>
          <p:cNvSpPr/>
          <p:nvPr/>
        </p:nvSpPr>
        <p:spPr>
          <a:xfrm>
            <a:off x="3896678" y="2120742"/>
            <a:ext cx="2792752" cy="369332"/>
          </a:xfrm>
          <a:prstGeom prst="rect">
            <a:avLst/>
          </a:prstGeom>
          <a:noFill/>
          <a:ln w="9525">
            <a:noFill/>
          </a:ln>
        </p:spPr>
        <p:txBody>
          <a:bodyPr wrap="none" anchor="ctr">
            <a:spAutoFit/>
          </a:bodyPr>
          <a:lstStyle/>
          <a:p>
            <a:pPr algn="l">
              <a:buClrTx/>
              <a:buSzTx/>
              <a:buFontTx/>
            </a:pPr>
            <a:r>
              <a:rPr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面：当面，名词作状语。 </a:t>
            </a:r>
          </a:p>
        </p:txBody>
      </p:sp>
      <p:sp>
        <p:nvSpPr>
          <p:cNvPr id="72710" name="Rectangle 6"/>
          <p:cNvSpPr/>
          <p:nvPr/>
        </p:nvSpPr>
        <p:spPr>
          <a:xfrm>
            <a:off x="3930253" y="2535318"/>
            <a:ext cx="1782860" cy="369332"/>
          </a:xfrm>
          <a:prstGeom prst="rect">
            <a:avLst/>
          </a:prstGeom>
          <a:noFill/>
          <a:ln w="9525">
            <a:noFill/>
          </a:ln>
        </p:spPr>
        <p:txBody>
          <a:bodyPr wrap="none" anchor="ctr">
            <a:spAutoFit/>
          </a:bodyPr>
          <a:lstStyle/>
          <a:p>
            <a:pPr algn="l">
              <a:buClrTx/>
              <a:buSzTx/>
              <a:buFontTx/>
            </a:pPr>
            <a:r>
              <a:rPr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闻：使……闻。 </a:t>
            </a:r>
          </a:p>
        </p:txBody>
      </p:sp>
      <p:sp>
        <p:nvSpPr>
          <p:cNvPr id="72711" name="Rectangle 7"/>
          <p:cNvSpPr/>
          <p:nvPr/>
        </p:nvSpPr>
        <p:spPr>
          <a:xfrm>
            <a:off x="3896918" y="3023632"/>
            <a:ext cx="2100255" cy="369332"/>
          </a:xfrm>
          <a:prstGeom prst="rect">
            <a:avLst/>
          </a:prstGeom>
          <a:noFill/>
          <a:ln w="9525">
            <a:noFill/>
          </a:ln>
        </p:spPr>
        <p:txBody>
          <a:bodyPr wrap="none" anchor="ctr">
            <a:spAutoFit/>
          </a:bodyPr>
          <a:lstStyle/>
          <a:p>
            <a:pPr algn="l">
              <a:buClrTx/>
              <a:buSzTx/>
              <a:buFontTx/>
            </a:pPr>
            <a:r>
              <a:rPr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地方：土地方圆。 </a:t>
            </a:r>
          </a:p>
        </p:txBody>
      </p:sp>
      <p:sp>
        <p:nvSpPr>
          <p:cNvPr id="72712" name="Rectangle 8"/>
          <p:cNvSpPr/>
          <p:nvPr/>
        </p:nvSpPr>
        <p:spPr>
          <a:xfrm>
            <a:off x="3930019" y="3489167"/>
            <a:ext cx="3563541" cy="369332"/>
          </a:xfrm>
          <a:prstGeom prst="rect">
            <a:avLst/>
          </a:prstGeom>
          <a:noFill/>
          <a:ln w="9525">
            <a:noFill/>
          </a:ln>
        </p:spPr>
        <p:txBody>
          <a:bodyPr anchor="ctr">
            <a:spAutoFit/>
          </a:bodyPr>
          <a:lstStyle/>
          <a:p>
            <a:pPr algn="l">
              <a:buClrTx/>
              <a:buSzTx/>
              <a:buFontTx/>
            </a:pPr>
            <a:r>
              <a:rPr dirty="0">
                <a:solidFill>
                  <a:schemeClr val="tx1"/>
                </a:solidFill>
                <a:uFillTx/>
                <a:latin typeface="微软雅黑" panose="020B0503020204020204" pitchFamily="34" charset="-122"/>
                <a:ea typeface="微软雅黑" panose="020B0503020204020204" pitchFamily="34" charset="-122"/>
              </a:rPr>
              <a:t>左右：国君旁边的近臣。</a:t>
            </a:r>
          </a:p>
        </p:txBody>
      </p:sp>
      <p:sp>
        <p:nvSpPr>
          <p:cNvPr id="72713" name="Rectangle 9"/>
          <p:cNvSpPr/>
          <p:nvPr/>
        </p:nvSpPr>
        <p:spPr>
          <a:xfrm>
            <a:off x="3930256" y="3955177"/>
            <a:ext cx="1869423" cy="369332"/>
          </a:xfrm>
          <a:prstGeom prst="rect">
            <a:avLst/>
          </a:prstGeom>
          <a:noFill/>
          <a:ln w="9525">
            <a:noFill/>
          </a:ln>
        </p:spPr>
        <p:txBody>
          <a:bodyPr wrap="none" anchor="ctr">
            <a:spAutoFit/>
          </a:bodyPr>
          <a:lstStyle/>
          <a:p>
            <a:pPr algn="l">
              <a:buClrTx/>
              <a:buSzTx/>
              <a:buFontTx/>
            </a:pPr>
            <a:r>
              <a:rPr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讽：委婉劝说。 </a:t>
            </a:r>
          </a:p>
        </p:txBody>
      </p:sp>
      <p:sp>
        <p:nvSpPr>
          <p:cNvPr id="72714" name="Rectangle 10"/>
          <p:cNvSpPr/>
          <p:nvPr/>
        </p:nvSpPr>
        <p:spPr>
          <a:xfrm>
            <a:off x="3929701" y="4398486"/>
            <a:ext cx="2100255" cy="369332"/>
          </a:xfrm>
          <a:prstGeom prst="rect">
            <a:avLst/>
          </a:prstGeom>
          <a:noFill/>
          <a:ln w="9525">
            <a:noFill/>
          </a:ln>
        </p:spPr>
        <p:txBody>
          <a:bodyPr wrap="none" anchor="ctr">
            <a:spAutoFit/>
          </a:bodyPr>
          <a:lstStyle/>
          <a:p>
            <a:pPr algn="l">
              <a:buClrTx/>
              <a:buSzTx/>
              <a:buFontTx/>
            </a:pPr>
            <a:r>
              <a:rPr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谤讥：公开议论。 </a:t>
            </a:r>
          </a:p>
        </p:txBody>
      </p:sp>
      <p:sp>
        <p:nvSpPr>
          <p:cNvPr id="43015" name="Text Box 7"/>
          <p:cNvSpPr txBox="1"/>
          <p:nvPr/>
        </p:nvSpPr>
        <p:spPr>
          <a:xfrm>
            <a:off x="281706" y="589755"/>
            <a:ext cx="6109097" cy="400110"/>
          </a:xfrm>
          <a:prstGeom prst="rect">
            <a:avLst/>
          </a:prstGeom>
          <a:noFill/>
          <a:ln w="9525">
            <a:noFill/>
          </a:ln>
        </p:spPr>
        <p:txBody>
          <a:bodyPr>
            <a:spAutoFit/>
          </a:bodyPr>
          <a:lstStyle/>
          <a:p>
            <a:pPr>
              <a:spcBef>
                <a:spcPct val="50000"/>
              </a:spcBef>
            </a:pPr>
            <a:r>
              <a:rPr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1、解释下列句子中画线词语的意义</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随堂检测</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2707"/>
                                        </p:tgtEl>
                                        <p:attrNameLst>
                                          <p:attrName>style.visibility</p:attrName>
                                        </p:attrNameLst>
                                      </p:cBhvr>
                                      <p:to>
                                        <p:strVal val="visible"/>
                                      </p:to>
                                    </p:set>
                                    <p:animEffect transition="in" filter="blinds(horizontal)">
                                      <p:cBhvr>
                                        <p:cTn id="7" dur="500"/>
                                        <p:tgtEl>
                                          <p:spTgt spid="7270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2708"/>
                                        </p:tgtEl>
                                        <p:attrNameLst>
                                          <p:attrName>style.visibility</p:attrName>
                                        </p:attrNameLst>
                                      </p:cBhvr>
                                      <p:to>
                                        <p:strVal val="visible"/>
                                      </p:to>
                                    </p:set>
                                    <p:animEffect transition="in" filter="blinds(horizontal)">
                                      <p:cBhvr>
                                        <p:cTn id="12" dur="500"/>
                                        <p:tgtEl>
                                          <p:spTgt spid="7270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2709"/>
                                        </p:tgtEl>
                                        <p:attrNameLst>
                                          <p:attrName>style.visibility</p:attrName>
                                        </p:attrNameLst>
                                      </p:cBhvr>
                                      <p:to>
                                        <p:strVal val="visible"/>
                                      </p:to>
                                    </p:set>
                                    <p:animEffect transition="in" filter="blinds(horizontal)">
                                      <p:cBhvr>
                                        <p:cTn id="17" dur="500"/>
                                        <p:tgtEl>
                                          <p:spTgt spid="7270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2710"/>
                                        </p:tgtEl>
                                        <p:attrNameLst>
                                          <p:attrName>style.visibility</p:attrName>
                                        </p:attrNameLst>
                                      </p:cBhvr>
                                      <p:to>
                                        <p:strVal val="visible"/>
                                      </p:to>
                                    </p:set>
                                    <p:animEffect transition="in" filter="blinds(horizontal)">
                                      <p:cBhvr>
                                        <p:cTn id="22" dur="500"/>
                                        <p:tgtEl>
                                          <p:spTgt spid="727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2711"/>
                                        </p:tgtEl>
                                        <p:attrNameLst>
                                          <p:attrName>style.visibility</p:attrName>
                                        </p:attrNameLst>
                                      </p:cBhvr>
                                      <p:to>
                                        <p:strVal val="visible"/>
                                      </p:to>
                                    </p:set>
                                    <p:animEffect transition="in" filter="blinds(horizontal)">
                                      <p:cBhvr>
                                        <p:cTn id="27" dur="500"/>
                                        <p:tgtEl>
                                          <p:spTgt spid="7271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2712"/>
                                        </p:tgtEl>
                                        <p:attrNameLst>
                                          <p:attrName>style.visibility</p:attrName>
                                        </p:attrNameLst>
                                      </p:cBhvr>
                                      <p:to>
                                        <p:strVal val="visible"/>
                                      </p:to>
                                    </p:set>
                                    <p:animEffect transition="in" filter="blinds(horizontal)">
                                      <p:cBhvr>
                                        <p:cTn id="32" dur="500"/>
                                        <p:tgtEl>
                                          <p:spTgt spid="7271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2713"/>
                                        </p:tgtEl>
                                        <p:attrNameLst>
                                          <p:attrName>style.visibility</p:attrName>
                                        </p:attrNameLst>
                                      </p:cBhvr>
                                      <p:to>
                                        <p:strVal val="visible"/>
                                      </p:to>
                                    </p:set>
                                    <p:animEffect transition="in" filter="blinds(horizontal)">
                                      <p:cBhvr>
                                        <p:cTn id="37" dur="500"/>
                                        <p:tgtEl>
                                          <p:spTgt spid="7271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72714"/>
                                        </p:tgtEl>
                                        <p:attrNameLst>
                                          <p:attrName>style.visibility</p:attrName>
                                        </p:attrNameLst>
                                      </p:cBhvr>
                                      <p:to>
                                        <p:strVal val="visible"/>
                                      </p:to>
                                    </p:set>
                                    <p:animEffect transition="in" filter="blinds(horizontal)">
                                      <p:cBhvr>
                                        <p:cTn id="42" dur="500"/>
                                        <p:tgtEl>
                                          <p:spTgt spid="727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p:bldP spid="72708" grpId="0"/>
      <p:bldP spid="72709" grpId="0"/>
      <p:bldP spid="72710" grpId="0"/>
      <p:bldP spid="72711" grpId="0"/>
      <p:bldP spid="72712" grpId="0"/>
      <p:bldP spid="72713" grpId="0"/>
      <p:bldP spid="727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p:nvPr/>
        </p:nvSpPr>
        <p:spPr>
          <a:xfrm>
            <a:off x="1665446" y="1049985"/>
            <a:ext cx="5508784" cy="3477875"/>
          </a:xfrm>
          <a:prstGeom prst="rect">
            <a:avLst/>
          </a:prstGeom>
          <a:noFill/>
          <a:ln w="9525">
            <a:noFill/>
          </a:ln>
        </p:spPr>
        <p:txBody>
          <a:bodyPr wrap="square" anchor="ctr">
            <a:spAutoFit/>
          </a:bodyPr>
          <a:lstStyle/>
          <a:p>
            <a:pPr algn="l">
              <a:spcBef>
                <a:spcPts val="0"/>
              </a:spcBef>
              <a:buClrTx/>
              <a:buSzTx/>
              <a:buFontTx/>
            </a:pP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我孰与城北徐公美？</a:t>
            </a:r>
          </a:p>
          <a:p>
            <a:pPr algn="l">
              <a:spcBef>
                <a:spcPts val="0"/>
              </a:spcBef>
              <a:buClrTx/>
              <a:buSzTx/>
              <a:buFontTx/>
            </a:pPr>
            <a:endPar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spcBef>
                <a:spcPts val="0"/>
              </a:spcBef>
              <a:buClrTx/>
              <a:buSzTx/>
              <a:buFontTx/>
            </a:pP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城北徐公，齐国之美丽者也。</a:t>
            </a:r>
          </a:p>
          <a:p>
            <a:pPr algn="l">
              <a:spcBef>
                <a:spcPts val="0"/>
              </a:spcBef>
              <a:buClrTx/>
              <a:buSzTx/>
              <a:buFontTx/>
            </a:pPr>
            <a:endPar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spcBef>
                <a:spcPts val="0"/>
              </a:spcBef>
              <a:buClrTx/>
              <a:buSzTx/>
              <a:buFontTx/>
            </a:pP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忌不自信。</a:t>
            </a:r>
          </a:p>
          <a:p>
            <a:pPr algn="l">
              <a:spcBef>
                <a:spcPts val="0"/>
              </a:spcBef>
              <a:buClrTx/>
              <a:buSzTx/>
              <a:buFontTx/>
            </a:pPr>
            <a:endPar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spcBef>
                <a:spcPts val="0"/>
              </a:spcBef>
              <a:buClrTx/>
              <a:buSzTx/>
              <a:buFontTx/>
            </a:pP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吾妻之美我者，私我也。</a:t>
            </a:r>
          </a:p>
          <a:p>
            <a:pPr algn="l">
              <a:spcBef>
                <a:spcPts val="0"/>
              </a:spcBef>
              <a:buClrTx/>
              <a:buSzTx/>
              <a:buFontTx/>
            </a:pPr>
            <a:endPar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spcBef>
                <a:spcPts val="0"/>
              </a:spcBef>
              <a:buClrTx/>
              <a:buSzTx/>
              <a:buFontTx/>
            </a:pP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此所谓战胜于朝廷。</a:t>
            </a:r>
          </a:p>
          <a:p>
            <a:pPr algn="l">
              <a:spcBef>
                <a:spcPts val="0"/>
              </a:spcBef>
              <a:buClrTx/>
              <a:buSzTx/>
              <a:buFontTx/>
            </a:pPr>
            <a:endPar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spcBef>
                <a:spcPts val="0"/>
              </a:spcBef>
              <a:buClrTx/>
              <a:buSzTx/>
              <a:buFontTx/>
            </a:pP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6</a:t>
            </a: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王之蔽甚矣。 </a:t>
            </a:r>
          </a:p>
        </p:txBody>
      </p:sp>
      <p:sp>
        <p:nvSpPr>
          <p:cNvPr id="78851" name="Rectangle 3"/>
          <p:cNvSpPr/>
          <p:nvPr/>
        </p:nvSpPr>
        <p:spPr>
          <a:xfrm>
            <a:off x="2365220" y="1409057"/>
            <a:ext cx="3918347" cy="338554"/>
          </a:xfrm>
          <a:prstGeom prst="rect">
            <a:avLst/>
          </a:prstGeom>
          <a:noFill/>
          <a:ln w="9525">
            <a:noFill/>
          </a:ln>
        </p:spPr>
        <p:txBody>
          <a:bodyPr anchor="ctr">
            <a:spAutoFit/>
          </a:bodyPr>
          <a:lstStyle/>
          <a:p>
            <a:r>
              <a:rPr lang="en-US" altLang="zh-CN"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我</a:t>
            </a:r>
            <a:r>
              <a:rPr lang="zh-CN" altLang="en-US"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与</a:t>
            </a:r>
            <a:r>
              <a:rPr lang="en-US" altLang="zh-CN"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城北徐公</a:t>
            </a:r>
            <a:r>
              <a:rPr lang="zh-CN" altLang="en-US"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相</a:t>
            </a:r>
            <a:r>
              <a:rPr lang="en-US" altLang="zh-CN"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比，</a:t>
            </a:r>
            <a:r>
              <a:rPr lang="zh-CN" altLang="en-US"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谁</a:t>
            </a:r>
            <a:r>
              <a:rPr lang="en-US" altLang="zh-CN"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更美?</a:t>
            </a:r>
          </a:p>
        </p:txBody>
      </p:sp>
      <p:sp>
        <p:nvSpPr>
          <p:cNvPr id="78852" name="Rectangle 4"/>
          <p:cNvSpPr/>
          <p:nvPr/>
        </p:nvSpPr>
        <p:spPr>
          <a:xfrm>
            <a:off x="2365216" y="2620040"/>
            <a:ext cx="4731068" cy="338554"/>
          </a:xfrm>
          <a:prstGeom prst="rect">
            <a:avLst/>
          </a:prstGeom>
          <a:noFill/>
          <a:ln w="9525">
            <a:noFill/>
          </a:ln>
        </p:spPr>
        <p:txBody>
          <a:bodyPr wrap="square" anchor="ctr">
            <a:spAutoFit/>
          </a:bodyPr>
          <a:lstStyle/>
          <a:p>
            <a:r>
              <a:rPr lang="en-US" altLang="zh-CN" sz="1600" dirty="0">
                <a:solidFill>
                  <a:srgbClr val="FF0000"/>
                </a:solidFill>
                <a:uFillTx/>
                <a:latin typeface="微软雅黑" panose="020B0503020204020204" pitchFamily="34" charset="-122"/>
                <a:ea typeface="微软雅黑" panose="020B0503020204020204" pitchFamily="34" charset="-122"/>
              </a:rPr>
              <a:t>邹忌不相信自己（比徐公美）。</a:t>
            </a:r>
          </a:p>
        </p:txBody>
      </p:sp>
      <p:sp>
        <p:nvSpPr>
          <p:cNvPr id="78853" name="Rectangle 5"/>
          <p:cNvSpPr/>
          <p:nvPr/>
        </p:nvSpPr>
        <p:spPr>
          <a:xfrm>
            <a:off x="2365216" y="3829913"/>
            <a:ext cx="3733714" cy="338554"/>
          </a:xfrm>
          <a:prstGeom prst="rect">
            <a:avLst/>
          </a:prstGeom>
          <a:noFill/>
          <a:ln w="9525">
            <a:noFill/>
          </a:ln>
        </p:spPr>
        <p:txBody>
          <a:bodyPr wrap="none" anchor="ctr">
            <a:spAutoFit/>
          </a:bodyPr>
          <a:lstStyle/>
          <a:p>
            <a:r>
              <a:rPr lang="en-US" altLang="zh-CN"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这就是人们所说的在朝廷上战胜敌国。</a:t>
            </a:r>
            <a:r>
              <a:rPr lang="zh-CN" altLang="en-US" sz="1600" dirty="0">
                <a:solidFill>
                  <a:srgbClr val="A50021"/>
                </a:solidFill>
                <a:latin typeface="微软雅黑" panose="020B0503020204020204" pitchFamily="34" charset="-122"/>
                <a:ea typeface="微软雅黑" panose="020B0503020204020204" pitchFamily="34" charset="-122"/>
                <a:cs typeface="微软雅黑" panose="020B0503020204020204" pitchFamily="34" charset="-122"/>
              </a:rPr>
              <a:t> </a:t>
            </a:r>
          </a:p>
        </p:txBody>
      </p:sp>
      <p:sp>
        <p:nvSpPr>
          <p:cNvPr id="78854" name="Rectangle 6"/>
          <p:cNvSpPr/>
          <p:nvPr/>
        </p:nvSpPr>
        <p:spPr>
          <a:xfrm>
            <a:off x="2365216" y="4450468"/>
            <a:ext cx="2156360" cy="338554"/>
          </a:xfrm>
          <a:prstGeom prst="rect">
            <a:avLst/>
          </a:prstGeom>
          <a:noFill/>
          <a:ln w="9525">
            <a:noFill/>
          </a:ln>
        </p:spPr>
        <p:txBody>
          <a:bodyPr wrap="none" anchor="ctr">
            <a:spAutoFit/>
          </a:bodyPr>
          <a:lstStyle/>
          <a:p>
            <a:r>
              <a:rPr lang="en-US" altLang="zh-CN"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大王您受蒙蔽很深啦! </a:t>
            </a:r>
          </a:p>
        </p:txBody>
      </p:sp>
      <p:sp>
        <p:nvSpPr>
          <p:cNvPr id="43015" name="Text Box 7"/>
          <p:cNvSpPr txBox="1"/>
          <p:nvPr/>
        </p:nvSpPr>
        <p:spPr>
          <a:xfrm>
            <a:off x="174550" y="590550"/>
            <a:ext cx="6109097" cy="400110"/>
          </a:xfrm>
          <a:prstGeom prst="rect">
            <a:avLst/>
          </a:prstGeom>
          <a:noFill/>
          <a:ln w="9525">
            <a:noFill/>
          </a:ln>
        </p:spPr>
        <p:txBody>
          <a:bodyPr>
            <a:spAutoFit/>
          </a:bodyPr>
          <a:lstStyle/>
          <a:p>
            <a:pPr>
              <a:spcBef>
                <a:spcPct val="50000"/>
              </a:spcBef>
            </a:pPr>
            <a:r>
              <a:rPr lang="en-US" altLang="zh-CN"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、将下列句子翻译为现代汉语</a:t>
            </a:r>
          </a:p>
        </p:txBody>
      </p:sp>
      <p:sp>
        <p:nvSpPr>
          <p:cNvPr id="78856" name="Rectangle 8"/>
          <p:cNvSpPr/>
          <p:nvPr/>
        </p:nvSpPr>
        <p:spPr>
          <a:xfrm>
            <a:off x="2365219" y="1983969"/>
            <a:ext cx="3118161" cy="338554"/>
          </a:xfrm>
          <a:prstGeom prst="rect">
            <a:avLst/>
          </a:prstGeom>
          <a:noFill/>
          <a:ln w="9525">
            <a:noFill/>
          </a:ln>
        </p:spPr>
        <p:txBody>
          <a:bodyPr wrap="none" anchor="ctr">
            <a:spAutoFit/>
          </a:bodyPr>
          <a:lstStyle/>
          <a:p>
            <a:r>
              <a:rPr lang="en-US" altLang="zh-CN"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城北的徐公，是齐国的美男子。 </a:t>
            </a:r>
          </a:p>
        </p:txBody>
      </p:sp>
      <p:sp>
        <p:nvSpPr>
          <p:cNvPr id="78857" name="Rectangle 9"/>
          <p:cNvSpPr/>
          <p:nvPr/>
        </p:nvSpPr>
        <p:spPr>
          <a:xfrm>
            <a:off x="2365216" y="3246984"/>
            <a:ext cx="3323346" cy="338554"/>
          </a:xfrm>
          <a:prstGeom prst="rect">
            <a:avLst/>
          </a:prstGeom>
          <a:noFill/>
          <a:ln w="9525">
            <a:noFill/>
          </a:ln>
        </p:spPr>
        <p:txBody>
          <a:bodyPr wrap="none" anchor="ctr">
            <a:spAutoFit/>
          </a:bodyPr>
          <a:lstStyle/>
          <a:p>
            <a:pPr algn="l">
              <a:buClrTx/>
              <a:buSzTx/>
              <a:buFontTx/>
            </a:pPr>
            <a:r>
              <a:rPr lang="en-US" altLang="zh-CN"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我的妻子赞美我，是因为偏爱我。 </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随堂检测</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8851"/>
                                        </p:tgtEl>
                                        <p:attrNameLst>
                                          <p:attrName>style.visibility</p:attrName>
                                        </p:attrNameLst>
                                      </p:cBhvr>
                                      <p:to>
                                        <p:strVal val="visible"/>
                                      </p:to>
                                    </p:set>
                                    <p:animEffect transition="in" filter="blinds(horizontal)">
                                      <p:cBhvr>
                                        <p:cTn id="7" dur="500"/>
                                        <p:tgtEl>
                                          <p:spTgt spid="7885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8856"/>
                                        </p:tgtEl>
                                        <p:attrNameLst>
                                          <p:attrName>style.visibility</p:attrName>
                                        </p:attrNameLst>
                                      </p:cBhvr>
                                      <p:to>
                                        <p:strVal val="visible"/>
                                      </p:to>
                                    </p:set>
                                    <p:animEffect transition="in" filter="blinds(horizontal)">
                                      <p:cBhvr>
                                        <p:cTn id="12" dur="500"/>
                                        <p:tgtEl>
                                          <p:spTgt spid="7885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8852"/>
                                        </p:tgtEl>
                                        <p:attrNameLst>
                                          <p:attrName>style.visibility</p:attrName>
                                        </p:attrNameLst>
                                      </p:cBhvr>
                                      <p:to>
                                        <p:strVal val="visible"/>
                                      </p:to>
                                    </p:set>
                                    <p:animEffect transition="in" filter="blinds(horizontal)">
                                      <p:cBhvr>
                                        <p:cTn id="17" dur="500"/>
                                        <p:tgtEl>
                                          <p:spTgt spid="7885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8857"/>
                                        </p:tgtEl>
                                        <p:attrNameLst>
                                          <p:attrName>style.visibility</p:attrName>
                                        </p:attrNameLst>
                                      </p:cBhvr>
                                      <p:to>
                                        <p:strVal val="visible"/>
                                      </p:to>
                                    </p:set>
                                    <p:animEffect transition="in" filter="blinds(horizontal)">
                                      <p:cBhvr>
                                        <p:cTn id="22" dur="500"/>
                                        <p:tgtEl>
                                          <p:spTgt spid="7885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8853"/>
                                        </p:tgtEl>
                                        <p:attrNameLst>
                                          <p:attrName>style.visibility</p:attrName>
                                        </p:attrNameLst>
                                      </p:cBhvr>
                                      <p:to>
                                        <p:strVal val="visible"/>
                                      </p:to>
                                    </p:set>
                                    <p:animEffect transition="in" filter="blinds(horizontal)">
                                      <p:cBhvr>
                                        <p:cTn id="27" dur="500"/>
                                        <p:tgtEl>
                                          <p:spTgt spid="7885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8854"/>
                                        </p:tgtEl>
                                        <p:attrNameLst>
                                          <p:attrName>style.visibility</p:attrName>
                                        </p:attrNameLst>
                                      </p:cBhvr>
                                      <p:to>
                                        <p:strVal val="visible"/>
                                      </p:to>
                                    </p:set>
                                    <p:animEffect transition="in" filter="blinds(horizontal)">
                                      <p:cBhvr>
                                        <p:cTn id="32" dur="500"/>
                                        <p:tgtEl>
                                          <p:spTgt spid="788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p:bldP spid="78852" grpId="0"/>
      <p:bldP spid="78853" grpId="0"/>
      <p:bldP spid="78854" grpId="0"/>
      <p:bldP spid="78856" grpId="0"/>
      <p:bldP spid="7885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990" y="498477"/>
            <a:ext cx="9050020" cy="4580741"/>
          </a:xfrm>
          <a:prstGeom prst="rect">
            <a:avLst/>
          </a:prstGeom>
          <a:noFill/>
          <a:ln w="12700">
            <a:noFill/>
          </a:ln>
        </p:spPr>
        <p:txBody>
          <a:bodyPr wrap="square">
            <a:spAutoFit/>
          </a:bodyPr>
          <a:lstStyle/>
          <a:p>
            <a:pPr latinLnBrk="1">
              <a:lnSpc>
                <a:spcPts val="5040"/>
              </a:lnSpc>
              <a:spcBef>
                <a:spcPts val="0"/>
              </a:spcBef>
              <a:buClr>
                <a:srgbClr val="1028E2"/>
              </a:buClr>
              <a:buFont typeface="Wingdings" panose="05000000000000000000" charset="0"/>
            </a:pPr>
            <a:r>
              <a:rPr lang="en-US" altLang="zh-CN"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、根据课文内容填空。</a:t>
            </a:r>
          </a:p>
          <a:p>
            <a:pPr latinLnBrk="1">
              <a:lnSpc>
                <a:spcPts val="5040"/>
              </a:lnSpc>
              <a:spcBef>
                <a:spcPts val="0"/>
              </a:spcBef>
              <a:buClr>
                <a:srgbClr val="1028E2"/>
              </a:buClr>
              <a:buFont typeface="Wingdings" panose="05000000000000000000" charset="0"/>
            </a:pP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）文中写徐公美貌的句子是：____</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__________</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__；写邹忌美貌的句子是</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_____________________________</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p>
          <a:p>
            <a:pPr latinLnBrk="1">
              <a:lnSpc>
                <a:spcPts val="5040"/>
              </a:lnSpc>
              <a:spcBef>
                <a:spcPts val="0"/>
              </a:spcBef>
              <a:buClr>
                <a:srgbClr val="1028E2"/>
              </a:buClr>
              <a:buFont typeface="Wingdings" panose="05000000000000000000" charset="0"/>
            </a:pP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文中邹忌之妻赞美他的句子是</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__________________________</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，妾赞美他的句子是</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_________________</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，客人赞美他的句子是</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___________________</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p>
          <a:p>
            <a:pPr latinLnBrk="1">
              <a:lnSpc>
                <a:spcPts val="5040"/>
              </a:lnSpc>
              <a:spcBef>
                <a:spcPts val="0"/>
              </a:spcBef>
              <a:buClr>
                <a:srgbClr val="1028E2"/>
              </a:buClr>
              <a:buFont typeface="Wingdings" panose="05000000000000000000" charset="0"/>
            </a:pP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文中表明邹忌有自知之明的句子是</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__________________________</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p>
          <a:p>
            <a:pPr latinLnBrk="1">
              <a:lnSpc>
                <a:spcPts val="5040"/>
              </a:lnSpc>
              <a:spcBef>
                <a:spcPts val="0"/>
              </a:spcBef>
              <a:buClr>
                <a:srgbClr val="1028E2"/>
              </a:buClr>
              <a:buFont typeface="Wingdings" panose="05000000000000000000" charset="0"/>
            </a:pP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文中邹忌最直接有力地指出齐王目前的危险处境的一句是</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________________</a:t>
            </a:r>
            <a:r>
              <a:rPr lang="zh-CN" altLang="en-US" sz="1600"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12291" name="文本框 12290"/>
          <p:cNvSpPr txBox="1"/>
          <p:nvPr/>
        </p:nvSpPr>
        <p:spPr>
          <a:xfrm>
            <a:off x="3045146" y="1399937"/>
            <a:ext cx="1742785" cy="338554"/>
          </a:xfrm>
          <a:prstGeom prst="rect">
            <a:avLst/>
          </a:prstGeom>
          <a:noFill/>
          <a:ln w="9525">
            <a:noFill/>
          </a:ln>
        </p:spPr>
        <p:txBody>
          <a:bodyPr wrap="none" anchor="t">
            <a:spAutoFit/>
          </a:bodyPr>
          <a:lstStyle/>
          <a:p>
            <a:pPr eaLnBrk="0" hangingPunct="0">
              <a:buFontTx/>
            </a:pPr>
            <a:r>
              <a:rPr lang="zh-CN" altLang="en-US"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齐国之美丽者也  </a:t>
            </a:r>
          </a:p>
        </p:txBody>
      </p:sp>
      <p:sp>
        <p:nvSpPr>
          <p:cNvPr id="12292" name="文本框 12291"/>
          <p:cNvSpPr txBox="1"/>
          <p:nvPr/>
        </p:nvSpPr>
        <p:spPr>
          <a:xfrm>
            <a:off x="6451604" y="1457326"/>
            <a:ext cx="2842895" cy="338554"/>
          </a:xfrm>
          <a:prstGeom prst="rect">
            <a:avLst/>
          </a:prstGeom>
          <a:noFill/>
          <a:ln w="9525">
            <a:noFill/>
          </a:ln>
        </p:spPr>
        <p:txBody>
          <a:bodyPr wrap="square" anchor="t">
            <a:spAutoFit/>
          </a:bodyPr>
          <a:lstStyle/>
          <a:p>
            <a:pPr eaLnBrk="0" hangingPunct="0">
              <a:buFontTx/>
            </a:pPr>
            <a:r>
              <a:rPr lang="zh-CN" altLang="en-US"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邹忌修八尺有余，而形貌昳丽  </a:t>
            </a:r>
          </a:p>
        </p:txBody>
      </p:sp>
      <p:sp>
        <p:nvSpPr>
          <p:cNvPr id="12294" name="文本框 12293"/>
          <p:cNvSpPr txBox="1"/>
          <p:nvPr/>
        </p:nvSpPr>
        <p:spPr>
          <a:xfrm>
            <a:off x="7491813" y="2647633"/>
            <a:ext cx="1742785" cy="338554"/>
          </a:xfrm>
          <a:prstGeom prst="rect">
            <a:avLst/>
          </a:prstGeom>
          <a:noFill/>
          <a:ln w="9525">
            <a:noFill/>
          </a:ln>
        </p:spPr>
        <p:txBody>
          <a:bodyPr wrap="none" anchor="t">
            <a:spAutoFit/>
          </a:bodyPr>
          <a:lstStyle/>
          <a:p>
            <a:pPr algn="l" eaLnBrk="0" hangingPunct="0">
              <a:buClrTx/>
              <a:buSzTx/>
              <a:buFontTx/>
            </a:pPr>
            <a:r>
              <a:rPr lang="zh-CN" altLang="en-US"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徐公何能及君也  </a:t>
            </a:r>
          </a:p>
        </p:txBody>
      </p:sp>
      <p:sp>
        <p:nvSpPr>
          <p:cNvPr id="12295" name="文本框 12294"/>
          <p:cNvSpPr txBox="1"/>
          <p:nvPr/>
        </p:nvSpPr>
        <p:spPr>
          <a:xfrm>
            <a:off x="2225758" y="3310414"/>
            <a:ext cx="1947969" cy="338554"/>
          </a:xfrm>
          <a:prstGeom prst="rect">
            <a:avLst/>
          </a:prstGeom>
          <a:noFill/>
          <a:ln w="9525">
            <a:noFill/>
          </a:ln>
        </p:spPr>
        <p:txBody>
          <a:bodyPr wrap="none" anchor="t">
            <a:spAutoFit/>
          </a:bodyPr>
          <a:lstStyle/>
          <a:p>
            <a:pPr algn="l" eaLnBrk="0" hangingPunct="0">
              <a:buClrTx/>
              <a:buSzTx/>
              <a:buFontTx/>
            </a:pPr>
            <a:r>
              <a:rPr lang="zh-CN" altLang="en-US"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徐公不若君之美也  </a:t>
            </a:r>
          </a:p>
        </p:txBody>
      </p:sp>
      <p:sp>
        <p:nvSpPr>
          <p:cNvPr id="12296" name="文本框 12295"/>
          <p:cNvSpPr txBox="1"/>
          <p:nvPr/>
        </p:nvSpPr>
        <p:spPr>
          <a:xfrm>
            <a:off x="3684905" y="3909695"/>
            <a:ext cx="2404110" cy="338554"/>
          </a:xfrm>
          <a:prstGeom prst="rect">
            <a:avLst/>
          </a:prstGeom>
          <a:noFill/>
          <a:ln w="9525">
            <a:noFill/>
          </a:ln>
        </p:spPr>
        <p:txBody>
          <a:bodyPr wrap="square" anchor="t">
            <a:spAutoFit/>
          </a:bodyPr>
          <a:lstStyle/>
          <a:p>
            <a:pPr algn="l" eaLnBrk="0" hangingPunct="0">
              <a:buClrTx/>
              <a:buSzTx/>
              <a:buFontTx/>
            </a:pPr>
            <a:r>
              <a:rPr lang="zh-CN" altLang="en-US"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自以为不如或弗如远甚  </a:t>
            </a:r>
          </a:p>
        </p:txBody>
      </p:sp>
      <p:sp>
        <p:nvSpPr>
          <p:cNvPr id="4" name="文本框 3"/>
          <p:cNvSpPr txBox="1"/>
          <p:nvPr/>
        </p:nvSpPr>
        <p:spPr>
          <a:xfrm>
            <a:off x="5839301" y="4538663"/>
            <a:ext cx="1332416" cy="338554"/>
          </a:xfrm>
          <a:prstGeom prst="rect">
            <a:avLst/>
          </a:prstGeom>
          <a:noFill/>
          <a:ln w="9525">
            <a:noFill/>
          </a:ln>
        </p:spPr>
        <p:txBody>
          <a:bodyPr wrap="none" anchor="t">
            <a:spAutoFit/>
          </a:bodyPr>
          <a:lstStyle/>
          <a:p>
            <a:pPr eaLnBrk="0" hangingPunct="0">
              <a:buFontTx/>
            </a:pPr>
            <a:r>
              <a:rPr lang="zh-CN" altLang="en-US"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rPr>
              <a:t>王之蔽甚矣 </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 </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随堂检测</a:t>
            </a:r>
          </a:p>
        </p:txBody>
      </p:sp>
      <p:sp>
        <p:nvSpPr>
          <p:cNvPr id="3" name="文本框 2"/>
          <p:cNvSpPr txBox="1"/>
          <p:nvPr/>
        </p:nvSpPr>
        <p:spPr>
          <a:xfrm>
            <a:off x="3289935" y="2647951"/>
            <a:ext cx="2441694" cy="338554"/>
          </a:xfrm>
          <a:prstGeom prst="rect">
            <a:avLst/>
          </a:prstGeom>
          <a:noFill/>
        </p:spPr>
        <p:txBody>
          <a:bodyPr wrap="none" rtlCol="0" anchor="t">
            <a:spAutoFit/>
          </a:bodyPr>
          <a:lstStyle/>
          <a:p>
            <a:r>
              <a:rPr lang="zh-CN" altLang="en-US" sz="1600" dirty="0">
                <a:solidFill>
                  <a:srgbClr val="FF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君美甚，徐公何能及君也</a:t>
            </a:r>
            <a:endParaRPr lang="zh-CN" altLang="en-US" sz="16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2291"/>
                                        </p:tgtEl>
                                        <p:attrNameLst>
                                          <p:attrName>style.visibility</p:attrName>
                                        </p:attrNameLst>
                                      </p:cBhvr>
                                      <p:to>
                                        <p:strVal val="visible"/>
                                      </p:to>
                                    </p:set>
                                    <p:anim calcmode="lin" valueType="num">
                                      <p:cBhvr>
                                        <p:cTn id="7" dur="500" fill="hold"/>
                                        <p:tgtEl>
                                          <p:spTgt spid="122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291"/>
                                        </p:tgtEl>
                                        <p:attrNameLst>
                                          <p:attrName>ppt_y</p:attrName>
                                        </p:attrNameLst>
                                      </p:cBhvr>
                                      <p:tavLst>
                                        <p:tav tm="0">
                                          <p:val>
                                            <p:strVal val="#ppt_y"/>
                                          </p:val>
                                        </p:tav>
                                        <p:tav tm="100000">
                                          <p:val>
                                            <p:strVal val="#ppt_y"/>
                                          </p:val>
                                        </p:tav>
                                      </p:tavLst>
                                    </p:anim>
                                    <p:anim calcmode="lin" valueType="num">
                                      <p:cBhvr>
                                        <p:cTn id="9" dur="500" fill="hold"/>
                                        <p:tgtEl>
                                          <p:spTgt spid="122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2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2291"/>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2292"/>
                                        </p:tgtEl>
                                        <p:attrNameLst>
                                          <p:attrName>style.visibility</p:attrName>
                                        </p:attrNameLst>
                                      </p:cBhvr>
                                      <p:to>
                                        <p:strVal val="visible"/>
                                      </p:to>
                                    </p:set>
                                    <p:anim calcmode="lin" valueType="num">
                                      <p:cBhvr>
                                        <p:cTn id="16" dur="500" fill="hold"/>
                                        <p:tgtEl>
                                          <p:spTgt spid="1229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292"/>
                                        </p:tgtEl>
                                        <p:attrNameLst>
                                          <p:attrName>ppt_y</p:attrName>
                                        </p:attrNameLst>
                                      </p:cBhvr>
                                      <p:tavLst>
                                        <p:tav tm="0">
                                          <p:val>
                                            <p:strVal val="#ppt_y"/>
                                          </p:val>
                                        </p:tav>
                                        <p:tav tm="100000">
                                          <p:val>
                                            <p:strVal val="#ppt_y"/>
                                          </p:val>
                                        </p:tav>
                                      </p:tavLst>
                                    </p:anim>
                                    <p:anim calcmode="lin" valueType="num">
                                      <p:cBhvr>
                                        <p:cTn id="18" dur="500" fill="hold"/>
                                        <p:tgtEl>
                                          <p:spTgt spid="1229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29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2292"/>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1" presetClass="entr" presetSubtype="0" fill="hold" grpId="0" nodeType="clickEffect">
                                  <p:stCondLst>
                                    <p:cond delay="0"/>
                                  </p:stCondLst>
                                  <p:iterate type="lt">
                                    <p:tmPct val="10000"/>
                                  </p:iterate>
                                  <p:childTnLst>
                                    <p:set>
                                      <p:cBhvr>
                                        <p:cTn id="30" dur="1" fill="hold">
                                          <p:stCondLst>
                                            <p:cond delay="0"/>
                                          </p:stCondLst>
                                        </p:cTn>
                                        <p:tgtEl>
                                          <p:spTgt spid="12294"/>
                                        </p:tgtEl>
                                        <p:attrNameLst>
                                          <p:attrName>style.visibility</p:attrName>
                                        </p:attrNameLst>
                                      </p:cBhvr>
                                      <p:to>
                                        <p:strVal val="visible"/>
                                      </p:to>
                                    </p:set>
                                    <p:anim calcmode="lin" valueType="num">
                                      <p:cBhvr>
                                        <p:cTn id="31" dur="500" fill="hold"/>
                                        <p:tgtEl>
                                          <p:spTgt spid="1229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2294"/>
                                        </p:tgtEl>
                                        <p:attrNameLst>
                                          <p:attrName>ppt_y</p:attrName>
                                        </p:attrNameLst>
                                      </p:cBhvr>
                                      <p:tavLst>
                                        <p:tav tm="0">
                                          <p:val>
                                            <p:strVal val="#ppt_y"/>
                                          </p:val>
                                        </p:tav>
                                        <p:tav tm="100000">
                                          <p:val>
                                            <p:strVal val="#ppt_y"/>
                                          </p:val>
                                        </p:tav>
                                      </p:tavLst>
                                    </p:anim>
                                    <p:anim calcmode="lin" valueType="num">
                                      <p:cBhvr>
                                        <p:cTn id="33" dur="500" fill="hold"/>
                                        <p:tgtEl>
                                          <p:spTgt spid="1229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229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2294"/>
                                        </p:tgtEl>
                                      </p:cBhvr>
                                    </p:animEffect>
                                  </p:childTnLst>
                                </p:cTn>
                              </p:par>
                            </p:childTnLst>
                          </p:cTn>
                        </p:par>
                      </p:childTnLst>
                    </p:cTn>
                  </p:par>
                  <p:par>
                    <p:cTn id="36" fill="hold">
                      <p:stCondLst>
                        <p:cond delay="indefinite"/>
                      </p:stCondLst>
                      <p:childTnLst>
                        <p:par>
                          <p:cTn id="37" fill="hold">
                            <p:stCondLst>
                              <p:cond delay="0"/>
                            </p:stCondLst>
                            <p:childTnLst>
                              <p:par>
                                <p:cTn id="38" presetID="41" presetClass="entr" presetSubtype="0" fill="hold" grpId="0" nodeType="clickEffect">
                                  <p:stCondLst>
                                    <p:cond delay="0"/>
                                  </p:stCondLst>
                                  <p:iterate type="lt">
                                    <p:tmPct val="10000"/>
                                  </p:iterate>
                                  <p:childTnLst>
                                    <p:set>
                                      <p:cBhvr>
                                        <p:cTn id="39" dur="1" fill="hold">
                                          <p:stCondLst>
                                            <p:cond delay="0"/>
                                          </p:stCondLst>
                                        </p:cTn>
                                        <p:tgtEl>
                                          <p:spTgt spid="12295"/>
                                        </p:tgtEl>
                                        <p:attrNameLst>
                                          <p:attrName>style.visibility</p:attrName>
                                        </p:attrNameLst>
                                      </p:cBhvr>
                                      <p:to>
                                        <p:strVal val="visible"/>
                                      </p:to>
                                    </p:set>
                                    <p:anim calcmode="lin" valueType="num">
                                      <p:cBhvr>
                                        <p:cTn id="40" dur="500" fill="hold"/>
                                        <p:tgtEl>
                                          <p:spTgt spid="12295"/>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2295"/>
                                        </p:tgtEl>
                                        <p:attrNameLst>
                                          <p:attrName>ppt_y</p:attrName>
                                        </p:attrNameLst>
                                      </p:cBhvr>
                                      <p:tavLst>
                                        <p:tav tm="0">
                                          <p:val>
                                            <p:strVal val="#ppt_y"/>
                                          </p:val>
                                        </p:tav>
                                        <p:tav tm="100000">
                                          <p:val>
                                            <p:strVal val="#ppt_y"/>
                                          </p:val>
                                        </p:tav>
                                      </p:tavLst>
                                    </p:anim>
                                    <p:anim calcmode="lin" valueType="num">
                                      <p:cBhvr>
                                        <p:cTn id="42" dur="500" fill="hold"/>
                                        <p:tgtEl>
                                          <p:spTgt spid="12295"/>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2295"/>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2295"/>
                                        </p:tgtEl>
                                      </p:cBhvr>
                                    </p:animEffect>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12296"/>
                                        </p:tgtEl>
                                        <p:attrNameLst>
                                          <p:attrName>style.visibility</p:attrName>
                                        </p:attrNameLst>
                                      </p:cBhvr>
                                      <p:to>
                                        <p:strVal val="visible"/>
                                      </p:to>
                                    </p:set>
                                    <p:anim calcmode="lin" valueType="num">
                                      <p:cBhvr>
                                        <p:cTn id="49" dur="500" fill="hold"/>
                                        <p:tgtEl>
                                          <p:spTgt spid="12296"/>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2296"/>
                                        </p:tgtEl>
                                        <p:attrNameLst>
                                          <p:attrName>ppt_y</p:attrName>
                                        </p:attrNameLst>
                                      </p:cBhvr>
                                      <p:tavLst>
                                        <p:tav tm="0">
                                          <p:val>
                                            <p:strVal val="#ppt_y"/>
                                          </p:val>
                                        </p:tav>
                                        <p:tav tm="100000">
                                          <p:val>
                                            <p:strVal val="#ppt_y"/>
                                          </p:val>
                                        </p:tav>
                                      </p:tavLst>
                                    </p:anim>
                                    <p:anim calcmode="lin" valueType="num">
                                      <p:cBhvr>
                                        <p:cTn id="51" dur="500" fill="hold"/>
                                        <p:tgtEl>
                                          <p:spTgt spid="12296"/>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2296"/>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2296"/>
                                        </p:tgtEl>
                                      </p:cBhvr>
                                    </p:animEffect>
                                  </p:childTnLst>
                                </p:cTn>
                              </p:par>
                            </p:childTnLst>
                          </p:cTn>
                        </p:par>
                      </p:childTnLst>
                    </p:cTn>
                  </p:par>
                  <p:par>
                    <p:cTn id="54" fill="hold">
                      <p:stCondLst>
                        <p:cond delay="indefinite"/>
                      </p:stCondLst>
                      <p:childTnLst>
                        <p:par>
                          <p:cTn id="55" fill="hold">
                            <p:stCondLst>
                              <p:cond delay="0"/>
                            </p:stCondLst>
                            <p:childTnLst>
                              <p:par>
                                <p:cTn id="56" presetID="41" presetClass="entr" presetSubtype="0" fill="hold" grpId="0" nodeType="clickEffect">
                                  <p:stCondLst>
                                    <p:cond delay="0"/>
                                  </p:stCondLst>
                                  <p:iterate type="lt">
                                    <p:tmPct val="10000"/>
                                  </p:iterate>
                                  <p:childTnLst>
                                    <p:set>
                                      <p:cBhvr>
                                        <p:cTn id="57" dur="1" fill="hold">
                                          <p:stCondLst>
                                            <p:cond delay="0"/>
                                          </p:stCondLst>
                                        </p:cTn>
                                        <p:tgtEl>
                                          <p:spTgt spid="4"/>
                                        </p:tgtEl>
                                        <p:attrNameLst>
                                          <p:attrName>style.visibility</p:attrName>
                                        </p:attrNameLst>
                                      </p:cBhvr>
                                      <p:to>
                                        <p:strVal val="visible"/>
                                      </p:to>
                                    </p:set>
                                    <p:anim calcmode="lin" valueType="num">
                                      <p:cBhvr>
                                        <p:cTn id="58"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
                                        </p:tgtEl>
                                        <p:attrNameLst>
                                          <p:attrName>ppt_y</p:attrName>
                                        </p:attrNameLst>
                                      </p:cBhvr>
                                      <p:tavLst>
                                        <p:tav tm="0">
                                          <p:val>
                                            <p:strVal val="#ppt_y"/>
                                          </p:val>
                                        </p:tav>
                                        <p:tav tm="100000">
                                          <p:val>
                                            <p:strVal val="#ppt_y"/>
                                          </p:val>
                                        </p:tav>
                                      </p:tavLst>
                                    </p:anim>
                                    <p:anim calcmode="lin" valueType="num">
                                      <p:cBhvr>
                                        <p:cTn id="60"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P spid="12292" grpId="0"/>
      <p:bldP spid="12294" grpId="0"/>
      <p:bldP spid="12295" grpId="0"/>
      <p:bldP spid="12296" grpId="0"/>
      <p:bldP spid="4"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ctrTitle"/>
          </p:nvPr>
        </p:nvSpPr>
        <p:spPr>
          <a:xfrm>
            <a:off x="107504" y="-186"/>
            <a:ext cx="4752528" cy="483704"/>
          </a:xfrm>
        </p:spPr>
        <p:txBody>
          <a:bodyPr>
            <a:normAutofit/>
          </a:bodyPr>
          <a:lstStyle/>
          <a:p>
            <a:pPr algn="l"/>
            <a:r>
              <a:rPr lang="zh-CN" altLang="en-US" sz="2000" b="1" dirty="0">
                <a:solidFill>
                  <a:srgbClr val="FF9306"/>
                </a:solidFill>
                <a:latin typeface="微软雅黑" panose="020B0503020204020204" pitchFamily="34" charset="-122"/>
                <a:ea typeface="微软雅黑" panose="020B0503020204020204" pitchFamily="34" charset="-122"/>
              </a:rPr>
              <a:t>文体知识</a:t>
            </a:r>
          </a:p>
        </p:txBody>
      </p:sp>
      <p:sp>
        <p:nvSpPr>
          <p:cNvPr id="34818" name="内容占位符 2"/>
          <p:cNvSpPr>
            <a:spLocks noGrp="1"/>
          </p:cNvSpPr>
          <p:nvPr>
            <p:ph idx="1"/>
          </p:nvPr>
        </p:nvSpPr>
        <p:spPr>
          <a:xfrm>
            <a:off x="374015" y="706120"/>
            <a:ext cx="8395970" cy="3949700"/>
          </a:xfrm>
        </p:spPr>
        <p:txBody>
          <a:bodyPr vert="horz" wrap="square" lIns="51435" tIns="25717" rIns="51435" bIns="25717" anchor="t">
            <a:noAutofit/>
          </a:bodyPr>
          <a:lstStyle/>
          <a:p>
            <a:pPr marL="0" indent="0" algn="l" eaLnBrk="1" hangingPunct="1">
              <a:lnSpc>
                <a:spcPts val="4000"/>
              </a:lnSpc>
              <a:spcBef>
                <a:spcPct val="0"/>
              </a:spcBef>
              <a:buNone/>
            </a:pP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 《战国策》是一部国别体史书，也是一部历史散文总集。又称《国策》《国事》，由西汉刘向编订，共33篇，分东周、西周、秦、齐、楚、燕、赵、魏、韩、宋、卫、中山十二策。</a:t>
            </a:r>
          </a:p>
          <a:p>
            <a:pPr marL="0" indent="0" algn="l" eaLnBrk="1" hangingPunct="1">
              <a:lnSpc>
                <a:spcPts val="4000"/>
              </a:lnSpc>
              <a:spcBef>
                <a:spcPct val="0"/>
              </a:spcBef>
              <a:buNone/>
            </a:pP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    它记载了战国时期各国政治、军事、外交方面的一些活动，记录了各国谋臣的策略和言论，反映了战国这一特定的历史阶段中极其复杂的政治斗争和尖锐的社会矛盾，对研究历史具有一定的参考价值。语言流畅，写人记事真切、生动。读此书真是如见其人，如闻其声。它具有宏肆激越的风格，铺陈伟丽，叱咤雄豪，艺术上有很高成就，对后代文人的影响不小。 </a:t>
            </a:r>
          </a:p>
        </p:txBody>
      </p:sp>
    </p:spTree>
  </p:cSld>
  <p:clrMapOvr>
    <a:masterClrMapping/>
  </p:clrMapOvr>
  <p:transition spd="slow" advTm="25042">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0361" y="720249"/>
            <a:ext cx="6809878" cy="400110"/>
          </a:xfrm>
          <a:prstGeom prst="rect">
            <a:avLst/>
          </a:prstGeom>
          <a:noFill/>
        </p:spPr>
        <p:txBody>
          <a:bodyPr wrap="none" rtlCol="0">
            <a:spAutoFit/>
          </a:bodyPr>
          <a:lstStyle/>
          <a:p>
            <a:pPr algn="l"/>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“王曰‘善’。”请你结合文意品析“善”字的表达作用</a:t>
            </a:r>
          </a:p>
        </p:txBody>
      </p:sp>
      <p:sp>
        <p:nvSpPr>
          <p:cNvPr id="3" name="文本框 2"/>
          <p:cNvSpPr txBox="1"/>
          <p:nvPr/>
        </p:nvSpPr>
        <p:spPr>
          <a:xfrm>
            <a:off x="683571" y="1448276"/>
            <a:ext cx="5376793" cy="707886"/>
          </a:xfrm>
          <a:prstGeom prst="rect">
            <a:avLst/>
          </a:prstGeom>
          <a:noFill/>
        </p:spPr>
        <p:txBody>
          <a:bodyPr wrap="none" rtlCol="0">
            <a:spAutoFit/>
          </a:bodyPr>
          <a:lstStyle/>
          <a:p>
            <a:pPr algn="l"/>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一是说明邹忌艺术的进谏</a:t>
            </a:r>
            <a:r>
              <a:rPr lang="en-US" altLang="x-none"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起到了良好的效果</a:t>
            </a: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p>
          <a:p>
            <a:pPr algn="l"/>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二是说明</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齐威王善于纳谏</a:t>
            </a: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40360" y="2499995"/>
            <a:ext cx="8018780" cy="707886"/>
          </a:xfrm>
          <a:prstGeom prst="rect">
            <a:avLst/>
          </a:prstGeom>
          <a:noFill/>
        </p:spPr>
        <p:txBody>
          <a:bodyPr wrap="square" rtlCol="0">
            <a:spAutoFit/>
          </a:bodyPr>
          <a:lstStyle/>
          <a:p>
            <a:pPr algn="l"/>
            <a:r>
              <a:rPr lang="en-US" altLang="x-none"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、齐威王下令后，进谏者由“门庭若市”到“时时而渐进”，再到“无可进者”，这种变化说明了什么</a:t>
            </a:r>
            <a:r>
              <a:rPr lang="zh-CN" altLang="en-US" sz="2000"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 name="文本框 4"/>
          <p:cNvSpPr txBox="1"/>
          <p:nvPr/>
        </p:nvSpPr>
        <p:spPr>
          <a:xfrm>
            <a:off x="653133" y="3723880"/>
            <a:ext cx="5721438" cy="584775"/>
          </a:xfrm>
          <a:prstGeom prst="rect">
            <a:avLst/>
          </a:prstGeom>
          <a:noFill/>
        </p:spPr>
        <p:txBody>
          <a:bodyPr wrap="none" rtlCol="0">
            <a:spAutoFit/>
          </a:bodyPr>
          <a:lstStyle/>
          <a:p>
            <a:pPr marL="1905" indent="-344805" algn="l" eaLnBrk="1" hangingPunct="1">
              <a:lnSpc>
                <a:spcPct val="80000"/>
              </a:lnSpc>
              <a:buNone/>
            </a:pP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答：齐王纳谏后，朝政的弊端越来越少。</a:t>
            </a:r>
          </a:p>
          <a:p>
            <a:pPr marL="1905" indent="-344805" algn="l" eaLnBrk="1" hangingPunct="1">
              <a:lnSpc>
                <a:spcPct val="80000"/>
              </a:lnSpc>
              <a:buNone/>
            </a:pP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（或齐王纳谏后，</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需要改进的地方越来越少</a:t>
            </a: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随堂检测</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5114" y="629920"/>
            <a:ext cx="5882005" cy="1938992"/>
          </a:xfrm>
          <a:prstGeom prst="rect">
            <a:avLst/>
          </a:prstGeom>
          <a:noFill/>
        </p:spPr>
        <p:txBody>
          <a:bodyPr wrap="square" rtlCol="0" anchor="t">
            <a:spAutoFit/>
          </a:bodyPr>
          <a:lstStyle/>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1.下列加点字的注音都正确的一组是(　　)</a:t>
            </a:r>
          </a:p>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A.臣妾(qiè)　　昳丽(yǐ)　　朝服衣冠(zhāo)</a:t>
            </a:r>
          </a:p>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B.孰与(shú)	   弗如(fú)	   皆朝于齐(cháo)</a:t>
            </a:r>
          </a:p>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C.窥镜(kuī)	   期年(jī)	   数月之后(shuò)</a:t>
            </a:r>
          </a:p>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D.旦日(dàn)	   暮寝(qǐn)	时时而间进(jiān)</a:t>
            </a:r>
          </a:p>
        </p:txBody>
      </p:sp>
      <p:sp>
        <p:nvSpPr>
          <p:cNvPr id="3" name="文本框 2"/>
          <p:cNvSpPr txBox="1"/>
          <p:nvPr/>
        </p:nvSpPr>
        <p:spPr>
          <a:xfrm>
            <a:off x="3669665" y="734695"/>
            <a:ext cx="309700" cy="369332"/>
          </a:xfrm>
          <a:prstGeom prst="rect">
            <a:avLst/>
          </a:prstGeom>
          <a:noFill/>
        </p:spPr>
        <p:txBody>
          <a:bodyPr wrap="none" rtlCol="0" anchor="t">
            <a:spAutoFit/>
          </a:bodyPr>
          <a:lstStyle/>
          <a:p>
            <a:r>
              <a:rPr lang="zh-CN" altLang="en-US">
                <a:solidFill>
                  <a:srgbClr val="FF0000"/>
                </a:solidFill>
                <a:sym typeface="+mn-ea"/>
              </a:rPr>
              <a:t>B</a:t>
            </a:r>
          </a:p>
        </p:txBody>
      </p:sp>
      <p:sp>
        <p:nvSpPr>
          <p:cNvPr id="4" name="文本框 3"/>
          <p:cNvSpPr txBox="1"/>
          <p:nvPr/>
        </p:nvSpPr>
        <p:spPr>
          <a:xfrm>
            <a:off x="245114" y="2493646"/>
            <a:ext cx="5682615" cy="2185214"/>
          </a:xfrm>
          <a:prstGeom prst="rect">
            <a:avLst/>
          </a:prstGeom>
          <a:noFill/>
        </p:spPr>
        <p:txBody>
          <a:bodyPr wrap="square" rtlCol="0" anchor="t">
            <a:spAutoFit/>
          </a:bodyPr>
          <a:lstStyle/>
          <a:p>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2.选出下列各组中加点词意义相同的一项(　    )</a:t>
            </a:r>
          </a:p>
          <a:p>
            <a:pPr>
              <a:lnSpc>
                <a:spcPct val="150000"/>
              </a:lnSpc>
            </a:pP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A.之                                        </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B.孰</a:t>
            </a: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C.于                                        </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D.上</a:t>
            </a: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左大括号 5"/>
          <p:cNvSpPr/>
          <p:nvPr/>
        </p:nvSpPr>
        <p:spPr>
          <a:xfrm>
            <a:off x="847408" y="3050542"/>
            <a:ext cx="84138" cy="615950"/>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5" name="左大括号 4"/>
          <p:cNvSpPr/>
          <p:nvPr/>
        </p:nvSpPr>
        <p:spPr>
          <a:xfrm>
            <a:off x="3781108" y="3050542"/>
            <a:ext cx="84138" cy="615950"/>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7" name="左大括号 6"/>
          <p:cNvSpPr/>
          <p:nvPr/>
        </p:nvSpPr>
        <p:spPr>
          <a:xfrm>
            <a:off x="847408" y="4148455"/>
            <a:ext cx="84138" cy="615950"/>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8" name="左大括号 7"/>
          <p:cNvSpPr/>
          <p:nvPr/>
        </p:nvSpPr>
        <p:spPr>
          <a:xfrm>
            <a:off x="3781108" y="4227832"/>
            <a:ext cx="84138" cy="615950"/>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1">
              <a:ln>
                <a:noFill/>
              </a:ln>
              <a:solidFill>
                <a:schemeClr val="tx1"/>
              </a:solidFill>
              <a:effectLst/>
              <a:uLnTx/>
              <a:uFillTx/>
              <a:latin typeface="+mn-lt"/>
              <a:ea typeface="+mn-ea"/>
              <a:cs typeface="+mn-cs"/>
            </a:endParaRPr>
          </a:p>
        </p:txBody>
      </p:sp>
      <p:sp>
        <p:nvSpPr>
          <p:cNvPr id="9" name="文本框 8"/>
          <p:cNvSpPr txBox="1"/>
          <p:nvPr/>
        </p:nvSpPr>
        <p:spPr>
          <a:xfrm>
            <a:off x="1028700" y="2966722"/>
            <a:ext cx="1167130" cy="27699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问</a:t>
            </a:r>
            <a:r>
              <a:rPr lang="zh-CN" altLang="en-US" sz="1200" dirty="0">
                <a:solidFill>
                  <a:srgbClr val="FF0000"/>
                </a:solidFill>
                <a:latin typeface="微软雅黑" panose="020B0503020204020204" pitchFamily="34" charset="-122"/>
                <a:ea typeface="微软雅黑" panose="020B0503020204020204" pitchFamily="34" charset="-122"/>
              </a:rPr>
              <a:t>之</a:t>
            </a:r>
            <a:r>
              <a:rPr lang="zh-CN" altLang="en-US" sz="1200" dirty="0">
                <a:latin typeface="微软雅黑" panose="020B0503020204020204" pitchFamily="34" charset="-122"/>
                <a:ea typeface="微软雅黑" panose="020B0503020204020204" pitchFamily="34" charset="-122"/>
              </a:rPr>
              <a:t>客曰</a:t>
            </a:r>
          </a:p>
        </p:txBody>
      </p:sp>
      <p:sp>
        <p:nvSpPr>
          <p:cNvPr id="10" name="文本框 9"/>
          <p:cNvSpPr txBox="1"/>
          <p:nvPr/>
        </p:nvSpPr>
        <p:spPr>
          <a:xfrm>
            <a:off x="1028704" y="3449957"/>
            <a:ext cx="1053465" cy="461665"/>
          </a:xfrm>
          <a:prstGeom prst="rect">
            <a:avLst/>
          </a:prstGeom>
          <a:noFill/>
        </p:spPr>
        <p:txBody>
          <a:bodyPr wrap="square" rtlCol="0">
            <a:spAutoFit/>
          </a:bodyPr>
          <a:lstStyle/>
          <a:p>
            <a:r>
              <a:rPr lang="zh-CN" altLang="en-US" sz="1200">
                <a:latin typeface="微软雅黑" panose="020B0503020204020204" pitchFamily="34" charset="-122"/>
                <a:ea typeface="微软雅黑" panose="020B0503020204020204" pitchFamily="34" charset="-122"/>
              </a:rPr>
              <a:t>客</a:t>
            </a:r>
            <a:r>
              <a:rPr lang="zh-CN" altLang="en-US" sz="1200">
                <a:solidFill>
                  <a:srgbClr val="FF0000"/>
                </a:solidFill>
                <a:latin typeface="微软雅黑" panose="020B0503020204020204" pitchFamily="34" charset="-122"/>
                <a:ea typeface="微软雅黑" panose="020B0503020204020204" pitchFamily="34" charset="-122"/>
              </a:rPr>
              <a:t>之</a:t>
            </a:r>
            <a:r>
              <a:rPr lang="zh-CN" altLang="en-US" sz="1200">
                <a:latin typeface="微软雅黑" panose="020B0503020204020204" pitchFamily="34" charset="-122"/>
                <a:ea typeface="微软雅黑" panose="020B0503020204020204" pitchFamily="34" charset="-122"/>
              </a:rPr>
              <a:t>美我者，欲有求于我</a:t>
            </a:r>
          </a:p>
        </p:txBody>
      </p:sp>
      <p:sp>
        <p:nvSpPr>
          <p:cNvPr id="11" name="文本框 10"/>
          <p:cNvSpPr txBox="1"/>
          <p:nvPr/>
        </p:nvSpPr>
        <p:spPr>
          <a:xfrm>
            <a:off x="3988439" y="2936242"/>
            <a:ext cx="1509395" cy="276999"/>
          </a:xfrm>
          <a:prstGeom prst="rect">
            <a:avLst/>
          </a:prstGeom>
          <a:noFill/>
        </p:spPr>
        <p:txBody>
          <a:bodyPr wrap="square" rtlCol="0">
            <a:spAutoFit/>
          </a:bodyPr>
          <a:lstStyle/>
          <a:p>
            <a:r>
              <a:rPr lang="zh-CN" altLang="en-US" sz="1200">
                <a:latin typeface="微软雅黑" panose="020B0503020204020204" pitchFamily="34" charset="-122"/>
                <a:ea typeface="微软雅黑" panose="020B0503020204020204" pitchFamily="34" charset="-122"/>
              </a:rPr>
              <a:t>我</a:t>
            </a:r>
            <a:r>
              <a:rPr lang="zh-CN" altLang="en-US" sz="1200">
                <a:solidFill>
                  <a:srgbClr val="FF0000"/>
                </a:solidFill>
                <a:latin typeface="微软雅黑" panose="020B0503020204020204" pitchFamily="34" charset="-122"/>
                <a:ea typeface="微软雅黑" panose="020B0503020204020204" pitchFamily="34" charset="-122"/>
              </a:rPr>
              <a:t>孰</a:t>
            </a:r>
            <a:r>
              <a:rPr lang="zh-CN" altLang="en-US" sz="1200">
                <a:latin typeface="微软雅黑" panose="020B0503020204020204" pitchFamily="34" charset="-122"/>
                <a:ea typeface="微软雅黑" panose="020B0503020204020204" pitchFamily="34" charset="-122"/>
              </a:rPr>
              <a:t>与城北徐公美</a:t>
            </a:r>
          </a:p>
        </p:txBody>
      </p:sp>
      <p:sp>
        <p:nvSpPr>
          <p:cNvPr id="12" name="文本框 11"/>
          <p:cNvSpPr txBox="1"/>
          <p:nvPr/>
        </p:nvSpPr>
        <p:spPr>
          <a:xfrm>
            <a:off x="3988439" y="3447417"/>
            <a:ext cx="1509395" cy="276999"/>
          </a:xfrm>
          <a:prstGeom prst="rect">
            <a:avLst/>
          </a:prstGeom>
          <a:noFill/>
        </p:spPr>
        <p:txBody>
          <a:bodyPr wrap="square" rtlCol="0">
            <a:spAutoFit/>
          </a:bodyPr>
          <a:lstStyle/>
          <a:p>
            <a:r>
              <a:rPr lang="zh-CN" altLang="en-US" sz="1200">
                <a:solidFill>
                  <a:srgbClr val="FF0000"/>
                </a:solidFill>
                <a:latin typeface="微软雅黑" panose="020B0503020204020204" pitchFamily="34" charset="-122"/>
                <a:ea typeface="微软雅黑" panose="020B0503020204020204" pitchFamily="34" charset="-122"/>
              </a:rPr>
              <a:t>孰</a:t>
            </a:r>
            <a:r>
              <a:rPr lang="zh-CN" altLang="en-US" sz="1200">
                <a:latin typeface="微软雅黑" panose="020B0503020204020204" pitchFamily="34" charset="-122"/>
                <a:ea typeface="微软雅黑" panose="020B0503020204020204" pitchFamily="34" charset="-122"/>
              </a:rPr>
              <a:t>视之</a:t>
            </a:r>
          </a:p>
        </p:txBody>
      </p:sp>
      <p:sp>
        <p:nvSpPr>
          <p:cNvPr id="13" name="文本框 12"/>
          <p:cNvSpPr txBox="1"/>
          <p:nvPr/>
        </p:nvSpPr>
        <p:spPr>
          <a:xfrm>
            <a:off x="1028704" y="4025267"/>
            <a:ext cx="1509395" cy="276999"/>
          </a:xfrm>
          <a:prstGeom prst="rect">
            <a:avLst/>
          </a:prstGeom>
          <a:noFill/>
        </p:spPr>
        <p:txBody>
          <a:bodyPr wrap="square" rtlCol="0">
            <a:spAutoFit/>
          </a:bodyPr>
          <a:lstStyle/>
          <a:p>
            <a:r>
              <a:rPr lang="zh-CN" altLang="en-US" sz="1200">
                <a:latin typeface="微软雅黑" panose="020B0503020204020204" pitchFamily="34" charset="-122"/>
                <a:ea typeface="微软雅黑" panose="020B0503020204020204" pitchFamily="34" charset="-122"/>
              </a:rPr>
              <a:t>此所谓战胜</a:t>
            </a:r>
            <a:r>
              <a:rPr lang="zh-CN" altLang="en-US" sz="1200">
                <a:solidFill>
                  <a:srgbClr val="FF0000"/>
                </a:solidFill>
                <a:latin typeface="微软雅黑" panose="020B0503020204020204" pitchFamily="34" charset="-122"/>
                <a:ea typeface="微软雅黑" panose="020B0503020204020204" pitchFamily="34" charset="-122"/>
              </a:rPr>
              <a:t>于</a:t>
            </a:r>
            <a:r>
              <a:rPr lang="zh-CN" altLang="en-US" sz="1200">
                <a:latin typeface="微软雅黑" panose="020B0503020204020204" pitchFamily="34" charset="-122"/>
                <a:ea typeface="微软雅黑" panose="020B0503020204020204" pitchFamily="34" charset="-122"/>
              </a:rPr>
              <a:t>朝廷</a:t>
            </a:r>
          </a:p>
        </p:txBody>
      </p:sp>
      <p:sp>
        <p:nvSpPr>
          <p:cNvPr id="14" name="文本框 13"/>
          <p:cNvSpPr txBox="1"/>
          <p:nvPr/>
        </p:nvSpPr>
        <p:spPr>
          <a:xfrm>
            <a:off x="1028704" y="4568192"/>
            <a:ext cx="1509395" cy="276999"/>
          </a:xfrm>
          <a:prstGeom prst="rect">
            <a:avLst/>
          </a:prstGeom>
          <a:noFill/>
        </p:spPr>
        <p:txBody>
          <a:bodyPr wrap="square" rtlCol="0">
            <a:spAutoFit/>
          </a:bodyPr>
          <a:lstStyle/>
          <a:p>
            <a:r>
              <a:rPr lang="zh-CN" altLang="en-US" sz="1200">
                <a:latin typeface="微软雅黑" panose="020B0503020204020204" pitchFamily="34" charset="-122"/>
                <a:ea typeface="微软雅黑" panose="020B0503020204020204" pitchFamily="34" charset="-122"/>
              </a:rPr>
              <a:t>战</a:t>
            </a:r>
            <a:r>
              <a:rPr lang="zh-CN" altLang="en-US" sz="1200">
                <a:solidFill>
                  <a:srgbClr val="FF0000"/>
                </a:solidFill>
                <a:latin typeface="微软雅黑" panose="020B0503020204020204" pitchFamily="34" charset="-122"/>
                <a:ea typeface="微软雅黑" panose="020B0503020204020204" pitchFamily="34" charset="-122"/>
              </a:rPr>
              <a:t>于</a:t>
            </a:r>
            <a:r>
              <a:rPr lang="zh-CN" altLang="en-US" sz="1200">
                <a:latin typeface="微软雅黑" panose="020B0503020204020204" pitchFamily="34" charset="-122"/>
                <a:ea typeface="微软雅黑" panose="020B0503020204020204" pitchFamily="34" charset="-122"/>
              </a:rPr>
              <a:t>长勺</a:t>
            </a:r>
          </a:p>
        </p:txBody>
      </p:sp>
      <p:sp>
        <p:nvSpPr>
          <p:cNvPr id="15" name="文本框 14"/>
          <p:cNvSpPr txBox="1"/>
          <p:nvPr/>
        </p:nvSpPr>
        <p:spPr>
          <a:xfrm>
            <a:off x="3988439" y="4148457"/>
            <a:ext cx="1509395" cy="276999"/>
          </a:xfrm>
          <a:prstGeom prst="rect">
            <a:avLst/>
          </a:prstGeom>
          <a:noFill/>
        </p:spPr>
        <p:txBody>
          <a:bodyPr wrap="square" rtlCol="0">
            <a:spAutoFit/>
          </a:bodyPr>
          <a:lstStyle/>
          <a:p>
            <a:r>
              <a:rPr lang="zh-CN" altLang="en-US" sz="1200">
                <a:latin typeface="微软雅黑" panose="020B0503020204020204" pitchFamily="34" charset="-122"/>
                <a:ea typeface="微软雅黑" panose="020B0503020204020204" pitchFamily="34" charset="-122"/>
              </a:rPr>
              <a:t>受</a:t>
            </a:r>
            <a:r>
              <a:rPr lang="zh-CN" altLang="en-US" sz="1200">
                <a:solidFill>
                  <a:srgbClr val="FF0000"/>
                </a:solidFill>
                <a:latin typeface="微软雅黑" panose="020B0503020204020204" pitchFamily="34" charset="-122"/>
                <a:ea typeface="微软雅黑" panose="020B0503020204020204" pitchFamily="34" charset="-122"/>
              </a:rPr>
              <a:t>上</a:t>
            </a:r>
            <a:r>
              <a:rPr lang="zh-CN" altLang="en-US" sz="1200">
                <a:latin typeface="微软雅黑" panose="020B0503020204020204" pitchFamily="34" charset="-122"/>
                <a:ea typeface="微软雅黑" panose="020B0503020204020204" pitchFamily="34" charset="-122"/>
              </a:rPr>
              <a:t>赏</a:t>
            </a:r>
          </a:p>
        </p:txBody>
      </p:sp>
      <p:sp>
        <p:nvSpPr>
          <p:cNvPr id="16" name="文本框 15"/>
          <p:cNvSpPr txBox="1"/>
          <p:nvPr/>
        </p:nvSpPr>
        <p:spPr>
          <a:xfrm>
            <a:off x="3988439" y="4568192"/>
            <a:ext cx="1509395" cy="276999"/>
          </a:xfrm>
          <a:prstGeom prst="rect">
            <a:avLst/>
          </a:prstGeom>
          <a:noFill/>
        </p:spPr>
        <p:txBody>
          <a:bodyPr wrap="square" rtlCol="0">
            <a:spAutoFit/>
          </a:bodyPr>
          <a:lstStyle/>
          <a:p>
            <a:r>
              <a:rPr lang="zh-CN" altLang="en-US" sz="1200">
                <a:solidFill>
                  <a:srgbClr val="FF0000"/>
                </a:solidFill>
                <a:latin typeface="微软雅黑" panose="020B0503020204020204" pitchFamily="34" charset="-122"/>
                <a:ea typeface="微软雅黑" panose="020B0503020204020204" pitchFamily="34" charset="-122"/>
              </a:rPr>
              <a:t>上</a:t>
            </a:r>
            <a:r>
              <a:rPr lang="zh-CN" altLang="en-US" sz="1200">
                <a:latin typeface="微软雅黑" panose="020B0503020204020204" pitchFamily="34" charset="-122"/>
                <a:ea typeface="微软雅黑" panose="020B0503020204020204" pitchFamily="34" charset="-122"/>
              </a:rPr>
              <a:t>书谏寡人者</a:t>
            </a:r>
          </a:p>
        </p:txBody>
      </p:sp>
      <p:sp>
        <p:nvSpPr>
          <p:cNvPr id="17" name="文本框 16"/>
          <p:cNvSpPr txBox="1"/>
          <p:nvPr/>
        </p:nvSpPr>
        <p:spPr>
          <a:xfrm>
            <a:off x="4074161" y="2493645"/>
            <a:ext cx="338554" cy="369332"/>
          </a:xfrm>
          <a:prstGeom prst="rect">
            <a:avLst/>
          </a:prstGeom>
          <a:noFill/>
        </p:spPr>
        <p:txBody>
          <a:bodyPr wrap="none" rtlCol="0" anchor="t">
            <a:spAutoFit/>
          </a:bodyPr>
          <a:lstStyle/>
          <a:p>
            <a:r>
              <a:rPr lang="zh-CN" altLang="en-US">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C</a:t>
            </a:r>
          </a:p>
        </p:txBody>
      </p:sp>
      <p:sp>
        <p:nvSpPr>
          <p:cNvPr id="18"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提升进阶</a:t>
            </a: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提升进阶</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180979" y="735965"/>
            <a:ext cx="8763635" cy="3754874"/>
          </a:xfrm>
          <a:prstGeom prst="rect">
            <a:avLst/>
          </a:prstGeom>
          <a:noFill/>
          <a:ln w="9525">
            <a:noFill/>
          </a:ln>
        </p:spPr>
        <p:txBody>
          <a:bodyPr wrap="square">
            <a:spAutoFit/>
          </a:bodyPr>
          <a:lstStyle/>
          <a:p>
            <a:pPr indent="0"/>
            <a:r>
              <a:rPr lang="zh-CN" sz="1400" b="0" dirty="0">
                <a:latin typeface="微软雅黑" panose="020B0503020204020204" pitchFamily="34" charset="-122"/>
                <a:ea typeface="微软雅黑" panose="020B0503020204020204" pitchFamily="34" charset="-122"/>
                <a:cs typeface="微软雅黑" panose="020B0503020204020204" pitchFamily="34" charset="-122"/>
              </a:rPr>
              <a:t>阅读下面的文章,完成后面的问题。</a:t>
            </a:r>
          </a:p>
          <a:p>
            <a:r>
              <a:rPr lang="zh-CN" sz="1400" b="0" dirty="0">
                <a:latin typeface="微软雅黑" panose="020B0503020204020204" pitchFamily="34" charset="-122"/>
                <a:ea typeface="微软雅黑" panose="020B0503020204020204" pitchFamily="34" charset="-122"/>
                <a:cs typeface="微软雅黑" panose="020B0503020204020204" pitchFamily="34" charset="-122"/>
              </a:rPr>
              <a:t>【甲】于是入朝见威王,曰:“臣诚知不如徐公美。臣之妻私臣,臣之妾畏臣,臣之客欲有求于臣,皆以美于徐公。今齐地方千里,百二十城,宫妇左右莫不私王,朝廷之臣莫不畏王,四境之内莫不有求于王:由此观之,王之蔽甚矣。”</a:t>
            </a:r>
          </a:p>
          <a:p>
            <a:r>
              <a:rPr lang="zh-CN" sz="1400" b="0" dirty="0">
                <a:latin typeface="微软雅黑" panose="020B0503020204020204" pitchFamily="34" charset="-122"/>
                <a:ea typeface="微软雅黑" panose="020B0503020204020204" pitchFamily="34" charset="-122"/>
                <a:cs typeface="微软雅黑" panose="020B0503020204020204" pitchFamily="34" charset="-122"/>
              </a:rPr>
              <a:t>王曰:“善。”乃下令:“群臣吏民能面刺寡人之过者,受上赏;上书谏寡人者,受中赏;能谤讥于市朝,闻寡人之耳者,受下赏。”令初下,群臣进谏,门庭若市;数月之后,时时而间进;期年之后,虽欲言,无可进者。燕、赵、韩、魏闻之,皆朝于齐。此所谓战胜于朝廷。</a:t>
            </a:r>
          </a:p>
          <a:p>
            <a:r>
              <a:rPr lang="zh-CN" sz="1400" b="0" dirty="0">
                <a:latin typeface="微软雅黑" panose="020B0503020204020204" pitchFamily="34" charset="-122"/>
                <a:ea typeface="微软雅黑" panose="020B0503020204020204" pitchFamily="34" charset="-122"/>
                <a:cs typeface="微软雅黑" panose="020B0503020204020204" pitchFamily="34" charset="-122"/>
              </a:rPr>
              <a:t>(选自《战国策</a:t>
            </a:r>
            <a:r>
              <a:rPr lang="en-US" sz="1400" b="0" dirty="0">
                <a:latin typeface="微软雅黑" panose="020B0503020204020204" pitchFamily="34" charset="-122"/>
                <a:ea typeface="微软雅黑" panose="020B0503020204020204" pitchFamily="34" charset="-122"/>
                <a:cs typeface="微软雅黑" panose="020B0503020204020204" pitchFamily="34" charset="-122"/>
              </a:rPr>
              <a:t>·</a:t>
            </a:r>
            <a:r>
              <a:rPr lang="zh-CN" sz="1400" b="0" dirty="0">
                <a:latin typeface="微软雅黑" panose="020B0503020204020204" pitchFamily="34" charset="-122"/>
                <a:ea typeface="微软雅黑" panose="020B0503020204020204" pitchFamily="34" charset="-122"/>
                <a:cs typeface="微软雅黑" panose="020B0503020204020204" pitchFamily="34" charset="-122"/>
              </a:rPr>
              <a:t>齐策一》</a:t>
            </a:r>
            <a:r>
              <a:rPr lang="en-US" sz="1400" b="0" dirty="0">
                <a:latin typeface="微软雅黑" panose="020B0503020204020204" pitchFamily="34" charset="-122"/>
                <a:ea typeface="微软雅黑" panose="020B0503020204020204" pitchFamily="34" charset="-122"/>
                <a:cs typeface="微软雅黑" panose="020B0503020204020204" pitchFamily="34" charset="-122"/>
              </a:rPr>
              <a:t>)</a:t>
            </a:r>
          </a:p>
          <a:p>
            <a:pPr indent="0"/>
            <a:endParaRPr lang="en-US" sz="1400" b="0" dirty="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altLang="en-US" sz="1400" dirty="0">
                <a:latin typeface="微软雅黑" panose="020B0503020204020204" pitchFamily="34" charset="-122"/>
                <a:ea typeface="微软雅黑" panose="020B0503020204020204" pitchFamily="34" charset="-122"/>
                <a:cs typeface="微软雅黑" panose="020B0503020204020204" pitchFamily="34" charset="-122"/>
              </a:rPr>
              <a:t>【乙】伏伽①曰:“臣闻‘性相近,习相远’。今皇太子诸王左右执事,不可不择。大抵不义无赖及驰骋射猎歌舞声色慢游之人,止可悦耳目,备驱驰,至拾遗补阙,决不能也。泛观前世子姓②不克孝兄弟不克友莫不由左右乱之。愿选贤才,澄僚友③之选。”</a:t>
            </a:r>
          </a:p>
          <a:p>
            <a:pPr indent="0"/>
            <a:r>
              <a:rPr lang="zh-CN" altLang="en-US" sz="1400" dirty="0">
                <a:latin typeface="微软雅黑" panose="020B0503020204020204" pitchFamily="34" charset="-122"/>
                <a:ea typeface="微软雅黑" panose="020B0503020204020204" pitchFamily="34" charset="-122"/>
                <a:cs typeface="微软雅黑" panose="020B0503020204020204" pitchFamily="34" charset="-122"/>
              </a:rPr>
              <a:t>帝④大悦,即诏:“周、隋之晚,忠臣结舌,是谓一言丧邦者。朕惟寡德,不能性与天道,然冀弼谐以辅不逮,而群公卿士罕进直言。伏伽至诚慷慨,据义恳切,指朕失无所讳。其以伏伽为治书侍御史,赐帛三百匹。”</a:t>
            </a:r>
          </a:p>
          <a:p>
            <a:pPr indent="0"/>
            <a:r>
              <a:rPr lang="zh-CN" altLang="en-US" sz="1400" dirty="0">
                <a:latin typeface="微软雅黑" panose="020B0503020204020204" pitchFamily="34" charset="-122"/>
                <a:ea typeface="微软雅黑" panose="020B0503020204020204" pitchFamily="34" charset="-122"/>
                <a:cs typeface="微软雅黑" panose="020B0503020204020204" pitchFamily="34" charset="-122"/>
              </a:rPr>
              <a:t>(选自《新唐书·卷一百三·列传第二十八》)</a:t>
            </a:r>
          </a:p>
          <a:p>
            <a:pPr indent="0"/>
            <a:endParaRPr lang="zh-CN" altLang="en-US" sz="1400" dirty="0">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altLang="en-US" sz="1400" dirty="0">
                <a:latin typeface="微软雅黑" panose="020B0503020204020204" pitchFamily="34" charset="-122"/>
                <a:ea typeface="微软雅黑" panose="020B0503020204020204" pitchFamily="34" charset="-122"/>
                <a:cs typeface="微软雅黑" panose="020B0503020204020204" pitchFamily="34" charset="-122"/>
              </a:rPr>
              <a:t>【注】 ①伏伽:孙伏伽,唐初大臣,历史上有据可查的第一位状元。②子姓:子孙,子孙辈。③僚友:指官职相同的人。④帝:指唐高祖。</a:t>
            </a:r>
          </a:p>
        </p:txBody>
      </p:sp>
    </p:spTree>
  </p:cSld>
  <p:clrMapOvr>
    <a:masterClrMapping/>
  </p:clrMapOvr>
  <p:transition spd="slow" advTm="25042">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rPr>
              <a:t>提升进阶</a:t>
            </a:r>
          </a:p>
        </p:txBody>
      </p:sp>
      <p:sp>
        <p:nvSpPr>
          <p:cNvPr id="2" name="文本框 1"/>
          <p:cNvSpPr txBox="1"/>
          <p:nvPr/>
        </p:nvSpPr>
        <p:spPr>
          <a:xfrm>
            <a:off x="217174" y="688342"/>
            <a:ext cx="8537575" cy="3662541"/>
          </a:xfrm>
          <a:prstGeom prst="rect">
            <a:avLst/>
          </a:prstGeom>
          <a:noFill/>
        </p:spPr>
        <p:txBody>
          <a:bodyPr wrap="square" rtlCol="0" anchor="t">
            <a:spAutoFit/>
          </a:bodyPr>
          <a:lstStyle/>
          <a:p>
            <a:pPr>
              <a:lnSpc>
                <a:spcPct val="150000"/>
              </a:lnSpc>
            </a:pP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.下列关于【甲】【乙】两文的叙述,正确的一项是(     )</a:t>
            </a:r>
          </a:p>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A.齐王下令后,当面讽刺齐王者可以接受上等奖赏。</a:t>
            </a:r>
          </a:p>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B. 孙伏伽指出唐高祖的过失,无所避讳。</a:t>
            </a:r>
          </a:p>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C.“不义无赖”及“慢游之人”,只可用来愉悦耳目,以供骑马奔驰。</a:t>
            </a:r>
          </a:p>
          <a:p>
            <a:pPr>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D. 齐国和燕、赵、韩、魏打仗,最终战胜了这些国家。</a:t>
            </a:r>
          </a:p>
          <a:p>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.用现代汉语写出下列句子的意思。</a:t>
            </a:r>
          </a:p>
          <a:p>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(1)期年之后,虽欲言,无可进者。</a:t>
            </a:r>
          </a:p>
          <a:p>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译文：</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________________________________________</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                                                                                                                    </a:t>
            </a:r>
          </a:p>
          <a:p>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(2)周、隋之晚,忠臣结舌,是谓一言丧邦者。</a:t>
            </a:r>
          </a:p>
          <a:p>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译文:  </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____________________________________________</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sym typeface="+mn-ea"/>
              </a:rPr>
              <a:t>____________________________________________</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   </a:t>
            </a:r>
          </a:p>
        </p:txBody>
      </p:sp>
      <p:sp>
        <p:nvSpPr>
          <p:cNvPr id="104" name="文本框 103"/>
          <p:cNvSpPr txBox="1"/>
          <p:nvPr/>
        </p:nvSpPr>
        <p:spPr>
          <a:xfrm>
            <a:off x="4841875" y="755017"/>
            <a:ext cx="383540" cy="461665"/>
          </a:xfrm>
          <a:prstGeom prst="rect">
            <a:avLst/>
          </a:prstGeom>
          <a:noFill/>
          <a:ln w="9525">
            <a:noFill/>
          </a:ln>
        </p:spPr>
        <p:txBody>
          <a:bodyPr wrap="square">
            <a:spAutoFit/>
          </a:bodyPr>
          <a:lstStyle/>
          <a:p>
            <a:pPr indent="0"/>
            <a:r>
              <a:rPr lang="en-US" sz="2400" b="0">
                <a:solidFill>
                  <a:srgbClr val="FF0000"/>
                </a:solidFill>
                <a:latin typeface="宋体" panose="02010600030101010101" pitchFamily="2" charset="-122"/>
              </a:rPr>
              <a:t>B</a:t>
            </a:r>
            <a:endParaRPr lang="en-US" altLang="en-US" sz="2400" b="0">
              <a:solidFill>
                <a:srgbClr val="FF0000"/>
              </a:solidFill>
              <a:latin typeface="宋体" panose="02010600030101010101" pitchFamily="2" charset="-122"/>
            </a:endParaRPr>
          </a:p>
        </p:txBody>
      </p:sp>
      <p:sp>
        <p:nvSpPr>
          <p:cNvPr id="3" name="文本框 2"/>
          <p:cNvSpPr txBox="1"/>
          <p:nvPr/>
        </p:nvSpPr>
        <p:spPr>
          <a:xfrm>
            <a:off x="831850" y="3237550"/>
            <a:ext cx="5080000" cy="307777"/>
          </a:xfrm>
          <a:prstGeom prst="rect">
            <a:avLst/>
          </a:prstGeom>
          <a:noFill/>
          <a:ln w="9525">
            <a:noFill/>
          </a:ln>
        </p:spPr>
        <p:txBody>
          <a:bodyPr>
            <a:spAutoFit/>
          </a:bodyPr>
          <a:lstStyle/>
          <a:p>
            <a:pPr indent="0"/>
            <a:r>
              <a:rPr lang="zh-CN" sz="1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一年以后(过了一年),即使(就是)想进谏,也没什么可说的了。</a:t>
            </a:r>
            <a:endParaRPr lang="zh-CN" altLang="en-US" sz="1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217174" y="3926207"/>
            <a:ext cx="8730615" cy="307777"/>
          </a:xfrm>
          <a:prstGeom prst="rect">
            <a:avLst/>
          </a:prstGeom>
          <a:noFill/>
          <a:ln w="9525">
            <a:noFill/>
          </a:ln>
        </p:spPr>
        <p:txBody>
          <a:bodyPr wrap="square">
            <a:spAutoFit/>
          </a:bodyPr>
          <a:lstStyle/>
          <a:p>
            <a:pPr indent="0"/>
            <a:r>
              <a:rPr lang="zh-CN" sz="1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周、隋两朝的晚期(周、隋到了晚期),忠臣都不说话,这就是人们所说的一句话会亡国(一言堂会让一个国家灭亡)。</a:t>
            </a:r>
            <a:endParaRPr lang="zh-CN" altLang="en-US" sz="1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4"/>
                                        </p:tgtEl>
                                        <p:attrNameLst>
                                          <p:attrName>style.visibility</p:attrName>
                                        </p:attrNameLst>
                                      </p:cBhvr>
                                      <p:to>
                                        <p:strVal val="visible"/>
                                      </p:to>
                                    </p:set>
                                    <p:anim calcmode="lin" valueType="num">
                                      <p:cBhvr additive="base">
                                        <p:cTn id="7" dur="500" fill="hold"/>
                                        <p:tgtEl>
                                          <p:spTgt spid="104"/>
                                        </p:tgtEl>
                                        <p:attrNameLst>
                                          <p:attrName>ppt_x</p:attrName>
                                        </p:attrNameLst>
                                      </p:cBhvr>
                                      <p:tavLst>
                                        <p:tav tm="0">
                                          <p:val>
                                            <p:strVal val="#ppt_x"/>
                                          </p:val>
                                        </p:tav>
                                        <p:tav tm="100000">
                                          <p:val>
                                            <p:strVal val="#ppt_x"/>
                                          </p:val>
                                        </p:tav>
                                      </p:tavLst>
                                    </p:anim>
                                    <p:anim calcmode="lin" valueType="num">
                                      <p:cBhvr additive="base">
                                        <p:cTn id="8" dur="500" fill="hold"/>
                                        <p:tgtEl>
                                          <p:spTgt spid="10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3" grpId="0"/>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FF9306"/>
                </a:solidFill>
                <a:latin typeface="微软雅黑" panose="020B0503020204020204" pitchFamily="34" charset="-122"/>
                <a:ea typeface="微软雅黑" panose="020B0503020204020204" pitchFamily="34" charset="-122"/>
                <a:sym typeface="+mn-ea"/>
              </a:rPr>
              <a:t>提升进阶</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73051" y="725171"/>
            <a:ext cx="8758555" cy="2616101"/>
          </a:xfrm>
          <a:prstGeom prst="rect">
            <a:avLst/>
          </a:prstGeom>
          <a:noFill/>
        </p:spPr>
        <p:txBody>
          <a:bodyPr wrap="square" rtlCol="0" anchor="t">
            <a:spAutoFit/>
          </a:bodyPr>
          <a:lstStyle/>
          <a:p>
            <a:pPr>
              <a:lnSpc>
                <a:spcPct val="200000"/>
              </a:lnSpc>
            </a:pP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.劝谏有多种方式。邹忌委婉劝谏,通过家事、国事类比得出了“ </a:t>
            </a:r>
            <a:r>
              <a:rPr lang="en-US" sz="1600" dirty="0">
                <a:latin typeface="微软雅黑" panose="020B0503020204020204" pitchFamily="34" charset="-122"/>
                <a:ea typeface="微软雅黑" panose="020B0503020204020204" pitchFamily="34" charset="-122"/>
                <a:cs typeface="微软雅黑" panose="020B0503020204020204" pitchFamily="34" charset="-122"/>
              </a:rPr>
              <a:t>___________________</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    ”的结论;</a:t>
            </a:r>
          </a:p>
          <a:p>
            <a:pPr>
              <a:lnSpc>
                <a:spcPct val="20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孙伏伽直言进谏,通过分析今世前朝希望唐高祖“</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___________________________</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   ”。(用原文语句回答)</a:t>
            </a:r>
          </a:p>
          <a:p>
            <a:pPr>
              <a:lnSpc>
                <a:spcPct val="200000"/>
              </a:lnSpc>
            </a:pP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.联系上下文,结合下面句中加点词语,分析齐威王和唐高祖这两个人物的共同特点。</a:t>
            </a:r>
          </a:p>
          <a:p>
            <a:pPr>
              <a:lnSpc>
                <a:spcPct val="20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王曰:“善。”乃下令……　帝大悦,即诏</a:t>
            </a:r>
            <a:r>
              <a:rPr lang="zh-CN" altLang="en-US" sz="1600"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 name="文本框 103"/>
          <p:cNvSpPr txBox="1"/>
          <p:nvPr/>
        </p:nvSpPr>
        <p:spPr>
          <a:xfrm>
            <a:off x="6318250" y="887095"/>
            <a:ext cx="1621790" cy="338554"/>
          </a:xfrm>
          <a:prstGeom prst="rect">
            <a:avLst/>
          </a:prstGeom>
          <a:noFill/>
          <a:ln w="9525">
            <a:noFill/>
          </a:ln>
        </p:spPr>
        <p:txBody>
          <a:bodyPr wrap="square">
            <a:spAutoFit/>
          </a:bodyPr>
          <a:lstStyle/>
          <a:p>
            <a:pPr indent="0"/>
            <a:r>
              <a:rPr lang="zh-CN" sz="1600" b="0">
                <a:solidFill>
                  <a:srgbClr val="FF0000"/>
                </a:solidFill>
                <a:latin typeface="微软雅黑" panose="020B0503020204020204" pitchFamily="34" charset="-122"/>
                <a:ea typeface="微软雅黑" panose="020B0503020204020204" pitchFamily="34" charset="-122"/>
              </a:rPr>
              <a:t>王之蔽甚矣</a:t>
            </a:r>
            <a:endParaRPr lang="zh-CN" altLang="en-US" sz="1600" b="0">
              <a:solidFill>
                <a:srgbClr val="FF0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737100" y="1310005"/>
            <a:ext cx="2175510" cy="338554"/>
          </a:xfrm>
          <a:prstGeom prst="rect">
            <a:avLst/>
          </a:prstGeom>
          <a:noFill/>
          <a:ln w="9525">
            <a:noFill/>
          </a:ln>
        </p:spPr>
        <p:txBody>
          <a:bodyPr wrap="square">
            <a:spAutoFit/>
          </a:bodyPr>
          <a:lstStyle/>
          <a:p>
            <a:pPr indent="0"/>
            <a:r>
              <a:rPr lang="zh-CN" sz="16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选贤才,澄僚友之选</a:t>
            </a:r>
            <a:endParaRPr lang="zh-CN" altLang="en-US" sz="16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94335" y="4090037"/>
            <a:ext cx="8192770" cy="584775"/>
          </a:xfrm>
          <a:prstGeom prst="rect">
            <a:avLst/>
          </a:prstGeom>
          <a:noFill/>
          <a:ln w="9525">
            <a:noFill/>
          </a:ln>
        </p:spPr>
        <p:txBody>
          <a:bodyPr wrap="square">
            <a:spAutoFit/>
          </a:bodyPr>
          <a:lstStyle/>
          <a:p>
            <a:pPr indent="0"/>
            <a:r>
              <a:rPr lang="zh-CN"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答案：“乃”为“于是、就”的意思,“即”为“立即、立刻”的意思,说明齐王下令和唐高祖发布诏书速度快,行事果断。说明他们都是虚心纳谏、心胸宽广、广开言路的帝王。</a:t>
            </a:r>
            <a:endParaRPr lang="zh-CN" altLang="en-US" sz="1600" b="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blinds(horizontal)">
                                      <p:cBhvr>
                                        <p:cTn id="7" dur="500"/>
                                        <p:tgtEl>
                                          <p:spTgt spid="10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3" grpId="0"/>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p:nvPr/>
        </p:nvSpPr>
        <p:spPr>
          <a:xfrm>
            <a:off x="145604" y="9339"/>
            <a:ext cx="4752528" cy="4837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rgbClr val="FF9306"/>
                </a:solidFill>
                <a:effectLst/>
                <a:uLnTx/>
                <a:uFillTx/>
                <a:latin typeface="微软雅黑" panose="020B0503020204020204" pitchFamily="34" charset="-122"/>
                <a:ea typeface="微软雅黑" panose="020B0503020204020204" pitchFamily="34" charset="-122"/>
                <a:cs typeface="+mj-cs"/>
              </a:rPr>
              <a:t>作业布置</a:t>
            </a:r>
          </a:p>
        </p:txBody>
      </p:sp>
      <p:sp>
        <p:nvSpPr>
          <p:cNvPr id="2" name="文本框 99"/>
          <p:cNvSpPr txBox="1"/>
          <p:nvPr/>
        </p:nvSpPr>
        <p:spPr>
          <a:xfrm>
            <a:off x="899596" y="746022"/>
            <a:ext cx="7599045" cy="652486"/>
          </a:xfrm>
          <a:prstGeom prst="rect">
            <a:avLst/>
          </a:prstGeom>
          <a:noFill/>
          <a:ln w="28575">
            <a:noFill/>
          </a:ln>
        </p:spPr>
        <p:txBody>
          <a:bodyPr wrap="square">
            <a:spAutoFit/>
          </a:bodyPr>
          <a:lstStyle/>
          <a:p>
            <a:pPr eaLnBrk="0" hangingPunct="0">
              <a:lnSpc>
                <a:spcPct val="130000"/>
              </a:lnSpc>
              <a:buFont typeface="Arial" panose="020B0604020202020204" pitchFamily="34" charset="0"/>
            </a:pPr>
            <a:r>
              <a:rPr lang="en-US" altLang="zh-CN" sz="2800" b="1" dirty="0">
                <a:latin typeface="宋体" panose="02010600030101010101" pitchFamily="2" charset="-122"/>
              </a:rPr>
              <a:t>   </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矩形 2"/>
          <p:cNvSpPr/>
          <p:nvPr/>
        </p:nvSpPr>
        <p:spPr>
          <a:xfrm>
            <a:off x="739779" y="1263016"/>
            <a:ext cx="7665085" cy="1754326"/>
          </a:xfrm>
          <a:prstGeom prst="rect">
            <a:avLst/>
          </a:prstGeom>
        </p:spPr>
        <p:txBody>
          <a:bodyPr wrap="square">
            <a:spAutoFit/>
          </a:bodyPr>
          <a:lstStyle/>
          <a:p>
            <a:pPr marL="0" marR="0" lvl="0" indent="0" algn="l" defTabSz="914400" rtl="0" eaLnBrk="1" fontAlgn="base" latinLnBrk="0" hangingPunct="0">
              <a:lnSpc>
                <a:spcPct val="150000"/>
              </a:lnSpc>
              <a:spcBef>
                <a:spcPct val="0"/>
              </a:spcBef>
              <a:spcAft>
                <a:spcPts val="0"/>
              </a:spcAft>
              <a:buClrTx/>
              <a:buSzTx/>
              <a:buFontTx/>
              <a:buNone/>
              <a:defRPr/>
            </a:pPr>
            <a:r>
              <a:rPr kumimoji="0" lang="zh-CN" altLang="en-US" sz="2400" b="0" i="0" u="none" strike="noStrike" kern="1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阅读</a:t>
            </a:r>
            <a:r>
              <a:rPr kumimoji="0" lang="en-US" altLang="zh-CN" sz="2400" b="0" i="0" u="none" strike="noStrike" kern="1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2400" b="0" i="0" u="none" strike="noStrike" kern="1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召公谏厉王弭谤</a:t>
            </a:r>
            <a:r>
              <a:rPr kumimoji="0" lang="en-US" altLang="zh-CN" sz="2400" b="0" i="0" u="none" strike="noStrike" kern="1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2400" b="0" i="0" u="none" strike="noStrike" kern="1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一文，与</a:t>
            </a:r>
            <a:r>
              <a:rPr kumimoji="0" lang="en-US" altLang="zh-CN" sz="2400" b="0" i="0" u="none" strike="noStrike" kern="1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2400" b="0" i="0" u="none" strike="noStrike" kern="1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邹忌讽齐王纳谏</a:t>
            </a:r>
            <a:r>
              <a:rPr kumimoji="0" lang="en-US" altLang="zh-CN" sz="2400" b="0" i="0" u="none" strike="noStrike" kern="1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2400" b="0" i="0" u="none" strike="noStrike" kern="1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一文相比较，写一篇鉴赏文章，谈谈邹忌与召公的劝谏技巧。</a:t>
            </a:r>
            <a:endParaRPr kumimoji="0" lang="zh-CN" altLang="zh-CN" sz="2400" b="0" i="0" u="none" strike="noStrike" kern="1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ransition spd="slow" advTm="25042">
    <p:wedg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标题 3"/>
          <p:cNvSpPr>
            <a:spLocks noGrp="1"/>
          </p:cNvSpPr>
          <p:nvPr>
            <p:ph type="subTitle" idx="1"/>
          </p:nvPr>
        </p:nvSpPr>
        <p:spPr>
          <a:xfrm>
            <a:off x="1403350" y="1977629"/>
            <a:ext cx="6400800" cy="1314450"/>
          </a:xfrm>
        </p:spPr>
        <p:txBody>
          <a:bodyPr>
            <a:normAutofit fontScale="92500" lnSpcReduction="10000"/>
          </a:bodyPr>
          <a:lstStyle/>
          <a:p>
            <a:pPr>
              <a:defRPr/>
            </a:pPr>
            <a:r>
              <a:rPr lang="zh-CN" altLang="en-US" sz="9600" b="1" dirty="0" smtClean="0">
                <a:solidFill>
                  <a:schemeClr val="accent6">
                    <a:lumMod val="75000"/>
                  </a:schemeClr>
                </a:solidFill>
              </a:rPr>
              <a:t>谢谢观赏</a:t>
            </a:r>
            <a:r>
              <a:rPr lang="en-US" altLang="zh-CN" sz="9600" b="1" dirty="0" smtClean="0">
                <a:solidFill>
                  <a:schemeClr val="accent6">
                    <a:lumMod val="75000"/>
                  </a:schemeClr>
                </a:solidFill>
              </a:rPr>
              <a:t>!</a:t>
            </a:r>
            <a:endParaRPr lang="zh-CN" altLang="en-US" sz="9600" b="1" dirty="0">
              <a:solidFill>
                <a:schemeClr val="accent6">
                  <a:lumMod val="75000"/>
                </a:schemeClr>
              </a:solidFill>
            </a:endParaRPr>
          </a:p>
        </p:txBody>
      </p:sp>
    </p:spTree>
  </p:cSld>
  <p:clrMapOvr>
    <a:masterClrMapping/>
  </p:clrMapOvr>
  <p:transition spd="slow" advTm="25042">
    <p:wedge/>
  </p:transition>
  <p:timing>
    <p:tnLst>
      <p:par>
        <p:cTn id="1" dur="indefinite" restart="never" nodeType="tmRoot"/>
      </p:par>
    </p:tnLst>
    <p:bldLst>
      <p:bldP spid="4"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20757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3"/>
          <p:cNvSpPr txBox="1"/>
          <p:nvPr/>
        </p:nvSpPr>
        <p:spPr>
          <a:xfrm>
            <a:off x="537210" y="1285875"/>
            <a:ext cx="8201660" cy="2862322"/>
          </a:xfrm>
          <a:prstGeom prst="rect">
            <a:avLst/>
          </a:prstGeom>
          <a:noFill/>
          <a:ln w="9525">
            <a:noFill/>
          </a:ln>
        </p:spPr>
        <p:txBody>
          <a:bodyPr wrap="square">
            <a:spAutoFit/>
          </a:bodyPr>
          <a:lstStyle/>
          <a:p>
            <a:pPr>
              <a:lnSpc>
                <a:spcPct val="200000"/>
              </a:lnSpc>
              <a:spcBef>
                <a:spcPts val="0"/>
              </a:spcBef>
            </a:pPr>
            <a:r>
              <a:rPr lang="zh-CN" altLang="en-US" sz="3000" b="1" u="heavy" dirty="0">
                <a:solidFill>
                  <a:srgbClr val="201BDB"/>
                </a:solidFill>
                <a:uFill>
                  <a:solidFill>
                    <a:srgbClr val="FF0000"/>
                  </a:solidFill>
                </a:uFill>
                <a:latin typeface="Times New Roman" panose="02020603050405020304" pitchFamily="18" charset="0"/>
              </a:rPr>
              <a:t>邹</a:t>
            </a:r>
            <a:r>
              <a:rPr lang="zh-CN" altLang="en-US" sz="3000" b="1" dirty="0">
                <a:solidFill>
                  <a:srgbClr val="201BDB"/>
                </a:solidFill>
                <a:latin typeface="Times New Roman" panose="02020603050405020304" pitchFamily="18" charset="0"/>
              </a:rPr>
              <a:t>忌          </a:t>
            </a:r>
            <a:r>
              <a:rPr lang="zh-CN" altLang="en-US" sz="3000" b="1" u="heavy" dirty="0">
                <a:solidFill>
                  <a:srgbClr val="201BDB"/>
                </a:solidFill>
                <a:uFill>
                  <a:solidFill>
                    <a:srgbClr val="FF0000"/>
                  </a:solidFill>
                </a:uFill>
                <a:latin typeface="Times New Roman" panose="02020603050405020304" pitchFamily="18" charset="0"/>
              </a:rPr>
              <a:t>昳</a:t>
            </a:r>
            <a:r>
              <a:rPr lang="zh-CN" altLang="en-US" sz="3000" b="1" dirty="0">
                <a:solidFill>
                  <a:srgbClr val="201BDB"/>
                </a:solidFill>
                <a:latin typeface="Times New Roman" panose="02020603050405020304" pitchFamily="18" charset="0"/>
              </a:rPr>
              <a:t>丽         </a:t>
            </a:r>
            <a:r>
              <a:rPr lang="zh-CN" altLang="en-US" sz="3000" b="1" u="heavy" dirty="0">
                <a:solidFill>
                  <a:srgbClr val="201BDB"/>
                </a:solidFill>
                <a:uFill>
                  <a:solidFill>
                    <a:srgbClr val="FF0000"/>
                  </a:solidFill>
                </a:uFill>
                <a:latin typeface="Times New Roman" panose="02020603050405020304" pitchFamily="18" charset="0"/>
                <a:sym typeface="+mn-ea"/>
              </a:rPr>
              <a:t>朝</a:t>
            </a:r>
            <a:r>
              <a:rPr lang="zh-CN" altLang="en-US" sz="3000" b="1" dirty="0">
                <a:solidFill>
                  <a:srgbClr val="201BDB"/>
                </a:solidFill>
                <a:latin typeface="Times New Roman" panose="02020603050405020304" pitchFamily="18" charset="0"/>
                <a:sym typeface="+mn-ea"/>
              </a:rPr>
              <a:t>服</a:t>
            </a:r>
            <a:r>
              <a:rPr lang="zh-CN" altLang="en-US" sz="3000" b="1" dirty="0">
                <a:solidFill>
                  <a:srgbClr val="201BDB"/>
                </a:solidFill>
                <a:latin typeface="Times New Roman" panose="02020603050405020304" pitchFamily="18" charset="0"/>
              </a:rPr>
              <a:t>  　   </a:t>
            </a:r>
            <a:r>
              <a:rPr lang="zh-CN" altLang="en-US" sz="3000" b="1" dirty="0">
                <a:solidFill>
                  <a:srgbClr val="201BDB"/>
                </a:solidFill>
                <a:latin typeface="Times New Roman" panose="02020603050405020304" pitchFamily="18" charset="0"/>
                <a:sym typeface="+mn-ea"/>
              </a:rPr>
              <a:t>衣</a:t>
            </a:r>
            <a:r>
              <a:rPr lang="zh-CN" altLang="en-US" sz="3000" b="1" u="heavy" dirty="0">
                <a:solidFill>
                  <a:srgbClr val="201BDB"/>
                </a:solidFill>
                <a:uFill>
                  <a:solidFill>
                    <a:srgbClr val="FF0000"/>
                  </a:solidFill>
                </a:uFill>
                <a:latin typeface="Times New Roman" panose="02020603050405020304" pitchFamily="18" charset="0"/>
                <a:sym typeface="+mn-ea"/>
              </a:rPr>
              <a:t>冠</a:t>
            </a:r>
            <a:r>
              <a:rPr lang="zh-CN" altLang="en-US" sz="3000" b="1" dirty="0">
                <a:solidFill>
                  <a:srgbClr val="201BDB"/>
                </a:solidFill>
                <a:latin typeface="Times New Roman" panose="02020603050405020304" pitchFamily="18" charset="0"/>
                <a:sym typeface="+mn-ea"/>
              </a:rPr>
              <a:t>          </a:t>
            </a:r>
            <a:r>
              <a:rPr lang="zh-CN" altLang="en-US" sz="3000" b="1" u="heavy" dirty="0">
                <a:solidFill>
                  <a:srgbClr val="201BDB"/>
                </a:solidFill>
                <a:uFill>
                  <a:solidFill>
                    <a:srgbClr val="FF0000"/>
                  </a:solidFill>
                </a:uFill>
                <a:latin typeface="Times New Roman" panose="02020603050405020304" pitchFamily="18" charset="0"/>
                <a:sym typeface="+mn-ea"/>
              </a:rPr>
              <a:t>窥</a:t>
            </a:r>
            <a:r>
              <a:rPr lang="zh-CN" altLang="en-US" sz="3000" b="1" dirty="0">
                <a:solidFill>
                  <a:srgbClr val="201BDB"/>
                </a:solidFill>
                <a:latin typeface="Times New Roman" panose="02020603050405020304" pitchFamily="18" charset="0"/>
                <a:sym typeface="+mn-ea"/>
              </a:rPr>
              <a:t>镜          </a:t>
            </a:r>
            <a:r>
              <a:rPr lang="zh-CN" altLang="en-US" sz="3000" b="1" u="heavy" dirty="0">
                <a:solidFill>
                  <a:srgbClr val="201BDB"/>
                </a:solidFill>
                <a:uFill>
                  <a:solidFill>
                    <a:srgbClr val="FF0000"/>
                  </a:solidFill>
                </a:uFill>
                <a:latin typeface="Times New Roman" panose="02020603050405020304" pitchFamily="18" charset="0"/>
              </a:rPr>
              <a:t>孰</a:t>
            </a:r>
            <a:r>
              <a:rPr lang="zh-CN" altLang="en-US" sz="3000" b="1" dirty="0">
                <a:solidFill>
                  <a:srgbClr val="201BDB"/>
                </a:solidFill>
                <a:latin typeface="Times New Roman" panose="02020603050405020304" pitchFamily="18" charset="0"/>
              </a:rPr>
              <a:t>与          其</a:t>
            </a:r>
            <a:r>
              <a:rPr lang="zh-CN" altLang="en-US" sz="3000" b="1" u="heavy" dirty="0">
                <a:solidFill>
                  <a:srgbClr val="201BDB"/>
                </a:solidFill>
                <a:uFill>
                  <a:solidFill>
                    <a:srgbClr val="FF0000"/>
                  </a:solidFill>
                </a:uFill>
                <a:latin typeface="Times New Roman" panose="02020603050405020304" pitchFamily="18" charset="0"/>
              </a:rPr>
              <a:t>妾</a:t>
            </a:r>
            <a:r>
              <a:rPr lang="zh-CN" altLang="en-US" sz="3000" b="1" dirty="0">
                <a:solidFill>
                  <a:srgbClr val="201BDB"/>
                </a:solidFill>
                <a:latin typeface="Times New Roman" panose="02020603050405020304" pitchFamily="18" charset="0"/>
              </a:rPr>
              <a:t>         暮</a:t>
            </a:r>
            <a:r>
              <a:rPr lang="zh-CN" altLang="en-US" sz="3000" b="1" u="heavy" dirty="0">
                <a:solidFill>
                  <a:srgbClr val="201BDB"/>
                </a:solidFill>
                <a:uFill>
                  <a:solidFill>
                    <a:srgbClr val="FF0000"/>
                  </a:solidFill>
                </a:uFill>
                <a:latin typeface="Times New Roman" panose="02020603050405020304" pitchFamily="18" charset="0"/>
              </a:rPr>
              <a:t>寝</a:t>
            </a:r>
            <a:r>
              <a:rPr lang="zh-CN" altLang="en-US" sz="3000" b="1" dirty="0">
                <a:solidFill>
                  <a:srgbClr val="201BDB"/>
                </a:solidFill>
                <a:latin typeface="Times New Roman" panose="02020603050405020304" pitchFamily="18" charset="0"/>
              </a:rPr>
              <a:t>         入</a:t>
            </a:r>
            <a:r>
              <a:rPr lang="zh-CN" altLang="en-US" sz="3000" b="1" u="heavy" dirty="0">
                <a:solidFill>
                  <a:srgbClr val="201BDB"/>
                </a:solidFill>
                <a:uFill>
                  <a:solidFill>
                    <a:srgbClr val="FF0000"/>
                  </a:solidFill>
                </a:uFill>
                <a:latin typeface="Times New Roman" panose="02020603050405020304" pitchFamily="18" charset="0"/>
              </a:rPr>
              <a:t>朝</a:t>
            </a:r>
            <a:r>
              <a:rPr lang="zh-CN" altLang="en-US" sz="3000" b="1" dirty="0">
                <a:solidFill>
                  <a:srgbClr val="201BDB"/>
                </a:solidFill>
                <a:latin typeface="Times New Roman" panose="02020603050405020304" pitchFamily="18" charset="0"/>
              </a:rPr>
              <a:t>          </a:t>
            </a:r>
            <a:r>
              <a:rPr lang="zh-CN" altLang="en-US" sz="3000" b="1" u="heavy" dirty="0">
                <a:solidFill>
                  <a:srgbClr val="201BDB"/>
                </a:solidFill>
                <a:uFill>
                  <a:solidFill>
                    <a:srgbClr val="FF0000"/>
                  </a:solidFill>
                </a:uFill>
                <a:latin typeface="Times New Roman" panose="02020603050405020304" pitchFamily="18" charset="0"/>
              </a:rPr>
              <a:t>谤</a:t>
            </a:r>
            <a:r>
              <a:rPr lang="zh-CN" altLang="en-US" sz="3000" b="1" dirty="0">
                <a:solidFill>
                  <a:srgbClr val="201BDB"/>
                </a:solidFill>
                <a:latin typeface="Times New Roman" panose="02020603050405020304" pitchFamily="18" charset="0"/>
              </a:rPr>
              <a:t>讥         市</a:t>
            </a:r>
            <a:r>
              <a:rPr lang="zh-CN" altLang="en-US" sz="3000" b="1" u="heavy" dirty="0">
                <a:solidFill>
                  <a:srgbClr val="201BDB"/>
                </a:solidFill>
                <a:uFill>
                  <a:solidFill>
                    <a:srgbClr val="FF0000"/>
                  </a:solidFill>
                </a:uFill>
                <a:latin typeface="Times New Roman" panose="02020603050405020304" pitchFamily="18" charset="0"/>
              </a:rPr>
              <a:t>朝</a:t>
            </a:r>
            <a:r>
              <a:rPr lang="zh-CN" altLang="en-US" sz="3000" b="1" dirty="0">
                <a:solidFill>
                  <a:srgbClr val="201BDB"/>
                </a:solidFill>
                <a:latin typeface="Times New Roman" panose="02020603050405020304" pitchFamily="18" charset="0"/>
              </a:rPr>
              <a:t>          </a:t>
            </a:r>
            <a:r>
              <a:rPr lang="zh-CN" altLang="en-US" sz="3000" b="1" u="heavy" dirty="0">
                <a:solidFill>
                  <a:srgbClr val="201BDB"/>
                </a:solidFill>
                <a:uFill>
                  <a:solidFill>
                    <a:srgbClr val="FF0000"/>
                  </a:solidFill>
                </a:uFill>
                <a:latin typeface="Times New Roman" panose="02020603050405020304" pitchFamily="18" charset="0"/>
                <a:sym typeface="+mn-ea"/>
              </a:rPr>
              <a:t>间</a:t>
            </a:r>
            <a:r>
              <a:rPr lang="zh-CN" altLang="en-US" sz="3000" b="1" dirty="0">
                <a:solidFill>
                  <a:srgbClr val="201BDB"/>
                </a:solidFill>
                <a:latin typeface="Times New Roman" panose="02020603050405020304" pitchFamily="18" charset="0"/>
                <a:sym typeface="+mn-ea"/>
              </a:rPr>
              <a:t>进         </a:t>
            </a:r>
            <a:r>
              <a:rPr lang="zh-CN" altLang="en-US" sz="3000" b="1" u="heavy" dirty="0">
                <a:solidFill>
                  <a:srgbClr val="201BDB"/>
                </a:solidFill>
                <a:uFill>
                  <a:solidFill>
                    <a:srgbClr val="FF0000"/>
                  </a:solidFill>
                </a:uFill>
                <a:latin typeface="Times New Roman" panose="02020603050405020304" pitchFamily="18" charset="0"/>
                <a:sym typeface="+mn-ea"/>
              </a:rPr>
              <a:t>期</a:t>
            </a:r>
            <a:r>
              <a:rPr lang="zh-CN" altLang="en-US" sz="3000" b="1" dirty="0">
                <a:solidFill>
                  <a:srgbClr val="201BDB"/>
                </a:solidFill>
                <a:latin typeface="Times New Roman" panose="02020603050405020304" pitchFamily="18" charset="0"/>
                <a:sym typeface="+mn-ea"/>
              </a:rPr>
              <a:t>年         皆</a:t>
            </a:r>
            <a:r>
              <a:rPr lang="zh-CN" altLang="en-US" sz="3000" b="1" u="heavy" dirty="0">
                <a:solidFill>
                  <a:srgbClr val="201BDB"/>
                </a:solidFill>
                <a:uFill>
                  <a:solidFill>
                    <a:srgbClr val="FF0000"/>
                  </a:solidFill>
                </a:uFill>
                <a:latin typeface="Times New Roman" panose="02020603050405020304" pitchFamily="18" charset="0"/>
                <a:sym typeface="+mn-ea"/>
              </a:rPr>
              <a:t>朝</a:t>
            </a:r>
            <a:r>
              <a:rPr lang="zh-CN" altLang="en-US" sz="3000" b="1" dirty="0">
                <a:solidFill>
                  <a:srgbClr val="201BDB"/>
                </a:solidFill>
                <a:latin typeface="Times New Roman" panose="02020603050405020304" pitchFamily="18" charset="0"/>
                <a:sym typeface="+mn-ea"/>
              </a:rPr>
              <a:t>于齐</a:t>
            </a:r>
            <a:endParaRPr lang="zh-CN" altLang="en-US" sz="3000" b="1" dirty="0">
              <a:solidFill>
                <a:srgbClr val="201BDB"/>
              </a:solidFill>
              <a:latin typeface="Times New Roman" panose="02020603050405020304" pitchFamily="18" charset="0"/>
            </a:endParaRPr>
          </a:p>
        </p:txBody>
      </p:sp>
      <p:sp>
        <p:nvSpPr>
          <p:cNvPr id="10244" name="Text Box 5"/>
          <p:cNvSpPr txBox="1"/>
          <p:nvPr/>
        </p:nvSpPr>
        <p:spPr>
          <a:xfrm>
            <a:off x="442992" y="1285796"/>
            <a:ext cx="917972" cy="553998"/>
          </a:xfrm>
          <a:prstGeom prst="rect">
            <a:avLst/>
          </a:prstGeom>
          <a:noFill/>
          <a:ln w="9525">
            <a:noFill/>
          </a:ln>
        </p:spPr>
        <p:txBody>
          <a:bodyPr>
            <a:spAutoFit/>
          </a:bodyPr>
          <a:lstStyle/>
          <a:p>
            <a:pPr>
              <a:spcBef>
                <a:spcPct val="50000"/>
              </a:spcBef>
            </a:pPr>
            <a:r>
              <a:rPr lang="zh-CN" altLang="en-US" sz="3000" b="1" dirty="0">
                <a:solidFill>
                  <a:srgbClr val="FF0000"/>
                </a:solidFill>
                <a:uFillTx/>
                <a:latin typeface="Times New Roman" panose="02020603050405020304" pitchFamily="18" charset="0"/>
              </a:rPr>
              <a:t>zōu</a:t>
            </a:r>
          </a:p>
        </p:txBody>
      </p:sp>
      <p:sp>
        <p:nvSpPr>
          <p:cNvPr id="10245" name="Text Box 6"/>
          <p:cNvSpPr txBox="1"/>
          <p:nvPr/>
        </p:nvSpPr>
        <p:spPr>
          <a:xfrm>
            <a:off x="2308305" y="1217455"/>
            <a:ext cx="917972" cy="553998"/>
          </a:xfrm>
          <a:prstGeom prst="rect">
            <a:avLst/>
          </a:prstGeom>
          <a:noFill/>
          <a:ln w="9525">
            <a:noFill/>
          </a:ln>
        </p:spPr>
        <p:txBody>
          <a:bodyPr>
            <a:spAutoFit/>
          </a:bodyPr>
          <a:lstStyle/>
          <a:p>
            <a:pPr>
              <a:spcBef>
                <a:spcPct val="50000"/>
              </a:spcBef>
            </a:pPr>
            <a:r>
              <a:rPr lang="zh-CN" altLang="en-US" sz="3000" b="1" dirty="0">
                <a:solidFill>
                  <a:srgbClr val="FF0000"/>
                </a:solidFill>
                <a:uFillTx/>
                <a:latin typeface="Times New Roman" panose="02020603050405020304" pitchFamily="18" charset="0"/>
              </a:rPr>
              <a:t>yì</a:t>
            </a:r>
          </a:p>
        </p:txBody>
      </p:sp>
      <p:sp>
        <p:nvSpPr>
          <p:cNvPr id="10246" name="Text Box 7"/>
          <p:cNvSpPr txBox="1"/>
          <p:nvPr/>
        </p:nvSpPr>
        <p:spPr>
          <a:xfrm>
            <a:off x="2182971" y="2993074"/>
            <a:ext cx="925830" cy="553998"/>
          </a:xfrm>
          <a:prstGeom prst="rect">
            <a:avLst/>
          </a:prstGeom>
          <a:noFill/>
          <a:ln w="9525">
            <a:noFill/>
          </a:ln>
        </p:spPr>
        <p:txBody>
          <a:bodyPr wrap="square">
            <a:spAutoFit/>
          </a:bodyPr>
          <a:lstStyle/>
          <a:p>
            <a:pPr>
              <a:spcBef>
                <a:spcPts val="0"/>
              </a:spcBef>
            </a:pPr>
            <a:r>
              <a:rPr lang="zh-CN" altLang="en-US" sz="3000" b="1" dirty="0">
                <a:solidFill>
                  <a:srgbClr val="FF0000"/>
                </a:solidFill>
                <a:uFillTx/>
                <a:latin typeface="Times New Roman" panose="02020603050405020304" pitchFamily="18" charset="0"/>
              </a:rPr>
              <a:t>jiàn</a:t>
            </a:r>
            <a:endParaRPr lang="en-US" altLang="zh-CN" sz="2700" b="1" dirty="0">
              <a:solidFill>
                <a:srgbClr val="FF0066"/>
              </a:solidFill>
              <a:latin typeface="宋体" panose="02010600030101010101" pitchFamily="2" charset="-122"/>
              <a:ea typeface="幼圆" panose="02010509060101010101" charset="-122"/>
            </a:endParaRPr>
          </a:p>
        </p:txBody>
      </p:sp>
      <p:sp>
        <p:nvSpPr>
          <p:cNvPr id="10247" name="Text Box 8"/>
          <p:cNvSpPr txBox="1"/>
          <p:nvPr/>
        </p:nvSpPr>
        <p:spPr>
          <a:xfrm>
            <a:off x="6838315" y="1217296"/>
            <a:ext cx="1375410" cy="553998"/>
          </a:xfrm>
          <a:prstGeom prst="rect">
            <a:avLst/>
          </a:prstGeom>
          <a:noFill/>
          <a:ln w="9525">
            <a:noFill/>
          </a:ln>
        </p:spPr>
        <p:txBody>
          <a:bodyPr wrap="square">
            <a:spAutoFit/>
          </a:bodyPr>
          <a:lstStyle/>
          <a:p>
            <a:pPr>
              <a:spcBef>
                <a:spcPct val="50000"/>
              </a:spcBef>
            </a:pPr>
            <a:r>
              <a:rPr lang="en-US" altLang="zh-CN" sz="2700" b="1" dirty="0">
                <a:solidFill>
                  <a:srgbClr val="FF0066"/>
                </a:solidFill>
                <a:latin typeface="宋体" panose="02010600030101010101" pitchFamily="2" charset="-122"/>
                <a:ea typeface="幼圆" panose="02010509060101010101" charset="-122"/>
              </a:rPr>
              <a:t>  </a:t>
            </a:r>
            <a:r>
              <a:rPr lang="zh-CN" altLang="en-US" sz="3000" b="1" dirty="0">
                <a:solidFill>
                  <a:srgbClr val="FF0000"/>
                </a:solidFill>
                <a:uFillTx/>
                <a:latin typeface="Times New Roman" panose="02020603050405020304" pitchFamily="18" charset="0"/>
              </a:rPr>
              <a:t>kuī</a:t>
            </a:r>
            <a:endParaRPr lang="en-US" altLang="zh-CN" sz="2700" b="1" dirty="0">
              <a:solidFill>
                <a:srgbClr val="FF0066"/>
              </a:solidFill>
              <a:latin typeface="宋体" panose="02010600030101010101" pitchFamily="2" charset="-122"/>
              <a:ea typeface="幼圆" panose="02010509060101010101" charset="-122"/>
            </a:endParaRPr>
          </a:p>
        </p:txBody>
      </p:sp>
      <p:sp>
        <p:nvSpPr>
          <p:cNvPr id="10248" name="Text Box 9"/>
          <p:cNvSpPr txBox="1"/>
          <p:nvPr/>
        </p:nvSpPr>
        <p:spPr>
          <a:xfrm>
            <a:off x="3912715" y="2993390"/>
            <a:ext cx="947261" cy="553998"/>
          </a:xfrm>
          <a:prstGeom prst="rect">
            <a:avLst/>
          </a:prstGeom>
          <a:noFill/>
          <a:ln w="9525">
            <a:noFill/>
          </a:ln>
        </p:spPr>
        <p:txBody>
          <a:bodyPr wrap="square">
            <a:spAutoFit/>
          </a:bodyPr>
          <a:lstStyle/>
          <a:p>
            <a:pPr>
              <a:spcBef>
                <a:spcPts val="0"/>
              </a:spcBef>
            </a:pPr>
            <a:r>
              <a:rPr lang="zh-CN" altLang="en-US" sz="3000" b="1" dirty="0">
                <a:solidFill>
                  <a:srgbClr val="FF0000"/>
                </a:solidFill>
                <a:uFillTx/>
                <a:latin typeface="Times New Roman" panose="02020603050405020304" pitchFamily="18" charset="0"/>
              </a:rPr>
              <a:t>jī</a:t>
            </a:r>
            <a:endParaRPr lang="en-US" altLang="zh-CN" sz="2700" b="1" dirty="0">
              <a:solidFill>
                <a:srgbClr val="FF0066"/>
              </a:solidFill>
              <a:latin typeface="宋体" panose="02010600030101010101" pitchFamily="2" charset="-122"/>
              <a:ea typeface="幼圆" panose="02010509060101010101" charset="-122"/>
            </a:endParaRPr>
          </a:p>
        </p:txBody>
      </p:sp>
      <p:sp>
        <p:nvSpPr>
          <p:cNvPr id="10249" name="Text Box 10"/>
          <p:cNvSpPr txBox="1"/>
          <p:nvPr/>
        </p:nvSpPr>
        <p:spPr>
          <a:xfrm>
            <a:off x="6986272" y="1770380"/>
            <a:ext cx="1574165" cy="969496"/>
          </a:xfrm>
          <a:prstGeom prst="rect">
            <a:avLst/>
          </a:prstGeom>
          <a:noFill/>
          <a:ln w="9525">
            <a:noFill/>
          </a:ln>
        </p:spPr>
        <p:txBody>
          <a:bodyPr wrap="square">
            <a:spAutoFit/>
          </a:bodyPr>
          <a:lstStyle/>
          <a:p>
            <a:pPr>
              <a:spcBef>
                <a:spcPct val="50000"/>
              </a:spcBef>
            </a:pPr>
            <a:r>
              <a:rPr lang="en-US" altLang="zh-CN" sz="2700" b="1" dirty="0">
                <a:solidFill>
                  <a:srgbClr val="FF0066"/>
                </a:solidFill>
                <a:latin typeface="宋体" panose="02010600030101010101" pitchFamily="2" charset="-122"/>
                <a:ea typeface="幼圆" panose="02010509060101010101" charset="-122"/>
              </a:rPr>
              <a:t>　   </a:t>
            </a:r>
            <a:r>
              <a:rPr lang="zh-CN" altLang="en-US" sz="3000" b="1" dirty="0">
                <a:solidFill>
                  <a:srgbClr val="FF0000"/>
                </a:solidFill>
                <a:uFillTx/>
                <a:latin typeface="Times New Roman" panose="02020603050405020304" pitchFamily="18" charset="0"/>
              </a:rPr>
              <a:t>bàng</a:t>
            </a:r>
            <a:endParaRPr lang="en-US" altLang="zh-CN" sz="2700" b="1" dirty="0">
              <a:solidFill>
                <a:srgbClr val="FF0066"/>
              </a:solidFill>
              <a:latin typeface="宋体" panose="02010600030101010101" pitchFamily="2" charset="-122"/>
              <a:ea typeface="幼圆" panose="02010509060101010101" charset="-122"/>
            </a:endParaRPr>
          </a:p>
        </p:txBody>
      </p:sp>
      <p:sp>
        <p:nvSpPr>
          <p:cNvPr id="10250" name="Text Box 11"/>
          <p:cNvSpPr txBox="1"/>
          <p:nvPr/>
        </p:nvSpPr>
        <p:spPr>
          <a:xfrm>
            <a:off x="3630930" y="1217296"/>
            <a:ext cx="1511300" cy="553998"/>
          </a:xfrm>
          <a:prstGeom prst="rect">
            <a:avLst/>
          </a:prstGeom>
          <a:noFill/>
          <a:ln w="9525">
            <a:noFill/>
          </a:ln>
        </p:spPr>
        <p:txBody>
          <a:bodyPr wrap="square">
            <a:spAutoFit/>
          </a:bodyPr>
          <a:lstStyle/>
          <a:p>
            <a:pPr>
              <a:spcBef>
                <a:spcPct val="50000"/>
              </a:spcBef>
            </a:pPr>
            <a:r>
              <a:rPr lang="en-US" altLang="zh-CN" sz="2700" b="1" dirty="0">
                <a:solidFill>
                  <a:srgbClr val="FF0066"/>
                </a:solidFill>
                <a:latin typeface="宋体" panose="02010600030101010101" pitchFamily="2" charset="-122"/>
                <a:ea typeface="幼圆" panose="02010509060101010101" charset="-122"/>
              </a:rPr>
              <a:t> </a:t>
            </a:r>
            <a:r>
              <a:rPr lang="zh-CN" altLang="en-US" sz="3000" b="1" dirty="0">
                <a:solidFill>
                  <a:srgbClr val="FF0000"/>
                </a:solidFill>
                <a:uFillTx/>
                <a:latin typeface="Times New Roman" panose="02020603050405020304" pitchFamily="18" charset="0"/>
              </a:rPr>
              <a:t>zhāo</a:t>
            </a:r>
          </a:p>
        </p:txBody>
      </p:sp>
      <p:sp>
        <p:nvSpPr>
          <p:cNvPr id="10251" name="Text Box 12"/>
          <p:cNvSpPr txBox="1"/>
          <p:nvPr/>
        </p:nvSpPr>
        <p:spPr>
          <a:xfrm>
            <a:off x="5466556" y="1217455"/>
            <a:ext cx="1519714" cy="553998"/>
          </a:xfrm>
          <a:prstGeom prst="rect">
            <a:avLst/>
          </a:prstGeom>
          <a:noFill/>
          <a:ln w="9525">
            <a:noFill/>
          </a:ln>
        </p:spPr>
        <p:txBody>
          <a:bodyPr wrap="square">
            <a:spAutoFit/>
          </a:bodyPr>
          <a:lstStyle/>
          <a:p>
            <a:pPr>
              <a:spcBef>
                <a:spcPct val="50000"/>
              </a:spcBef>
            </a:pPr>
            <a:r>
              <a:rPr lang="en-US" altLang="zh-CN" sz="2700" b="1" dirty="0">
                <a:solidFill>
                  <a:srgbClr val="FF0066"/>
                </a:solidFill>
                <a:latin typeface="宋体" panose="02010600030101010101" pitchFamily="2" charset="-122"/>
                <a:ea typeface="幼圆" panose="02010509060101010101" charset="-122"/>
              </a:rPr>
              <a:t> </a:t>
            </a:r>
            <a:r>
              <a:rPr lang="zh-CN" altLang="en-US" sz="3000" b="1" dirty="0">
                <a:solidFill>
                  <a:srgbClr val="FF0000"/>
                </a:solidFill>
                <a:uFillTx/>
                <a:latin typeface="Times New Roman" panose="02020603050405020304" pitchFamily="18" charset="0"/>
              </a:rPr>
              <a:t>guān</a:t>
            </a:r>
          </a:p>
        </p:txBody>
      </p:sp>
      <p:sp>
        <p:nvSpPr>
          <p:cNvPr id="10252" name="Text Box 13"/>
          <p:cNvSpPr txBox="1"/>
          <p:nvPr/>
        </p:nvSpPr>
        <p:spPr>
          <a:xfrm>
            <a:off x="5777234" y="2185670"/>
            <a:ext cx="1336675" cy="553998"/>
          </a:xfrm>
          <a:prstGeom prst="rect">
            <a:avLst/>
          </a:prstGeom>
          <a:noFill/>
          <a:ln w="9525">
            <a:noFill/>
          </a:ln>
        </p:spPr>
        <p:txBody>
          <a:bodyPr wrap="square">
            <a:spAutoFit/>
          </a:bodyPr>
          <a:lstStyle/>
          <a:p>
            <a:pPr>
              <a:spcBef>
                <a:spcPts val="0"/>
              </a:spcBef>
            </a:pPr>
            <a:r>
              <a:rPr lang="zh-CN" altLang="en-US" sz="3000" b="1" dirty="0">
                <a:solidFill>
                  <a:srgbClr val="FF0000"/>
                </a:solidFill>
                <a:uFillTx/>
                <a:latin typeface="Times New Roman" panose="02020603050405020304" pitchFamily="18" charset="0"/>
              </a:rPr>
              <a:t>cháo </a:t>
            </a:r>
            <a:endParaRPr lang="en-US" altLang="zh-CN" sz="2700" b="1" dirty="0">
              <a:solidFill>
                <a:srgbClr val="FF0066"/>
              </a:solidFill>
              <a:latin typeface="宋体" panose="02010600030101010101" pitchFamily="2" charset="-122"/>
              <a:ea typeface="幼圆" panose="02010509060101010101" charset="-122"/>
            </a:endParaRPr>
          </a:p>
        </p:txBody>
      </p:sp>
      <p:sp>
        <p:nvSpPr>
          <p:cNvPr id="4" name="Text Box 5"/>
          <p:cNvSpPr txBox="1"/>
          <p:nvPr/>
        </p:nvSpPr>
        <p:spPr>
          <a:xfrm>
            <a:off x="443310" y="2185909"/>
            <a:ext cx="917972" cy="553998"/>
          </a:xfrm>
          <a:prstGeom prst="rect">
            <a:avLst/>
          </a:prstGeom>
          <a:noFill/>
          <a:ln w="9525">
            <a:noFill/>
          </a:ln>
        </p:spPr>
        <p:txBody>
          <a:bodyPr>
            <a:spAutoFit/>
          </a:bodyPr>
          <a:lstStyle/>
          <a:p>
            <a:pPr>
              <a:spcBef>
                <a:spcPct val="50000"/>
              </a:spcBef>
            </a:pPr>
            <a:r>
              <a:rPr lang="zh-CN" altLang="en-US" sz="3000" b="1" dirty="0">
                <a:solidFill>
                  <a:srgbClr val="FF0000"/>
                </a:solidFill>
                <a:uFillTx/>
                <a:latin typeface="Times New Roman" panose="02020603050405020304" pitchFamily="18" charset="0"/>
              </a:rPr>
              <a:t>shú</a:t>
            </a:r>
          </a:p>
        </p:txBody>
      </p:sp>
      <p:sp>
        <p:nvSpPr>
          <p:cNvPr id="7" name="Text Box 5"/>
          <p:cNvSpPr txBox="1"/>
          <p:nvPr/>
        </p:nvSpPr>
        <p:spPr>
          <a:xfrm>
            <a:off x="4112816" y="2185909"/>
            <a:ext cx="917972" cy="553998"/>
          </a:xfrm>
          <a:prstGeom prst="rect">
            <a:avLst/>
          </a:prstGeom>
          <a:noFill/>
          <a:ln w="9525">
            <a:noFill/>
          </a:ln>
        </p:spPr>
        <p:txBody>
          <a:bodyPr>
            <a:spAutoFit/>
          </a:bodyPr>
          <a:lstStyle/>
          <a:p>
            <a:pPr>
              <a:spcBef>
                <a:spcPct val="50000"/>
              </a:spcBef>
            </a:pPr>
            <a:r>
              <a:rPr lang="zh-CN" altLang="en-US" sz="3000" b="1" dirty="0">
                <a:solidFill>
                  <a:srgbClr val="FF0000"/>
                </a:solidFill>
                <a:uFillTx/>
                <a:latin typeface="Times New Roman" panose="02020603050405020304" pitchFamily="18" charset="0"/>
              </a:rPr>
              <a:t>qǐn</a:t>
            </a:r>
          </a:p>
        </p:txBody>
      </p:sp>
      <p:sp>
        <p:nvSpPr>
          <p:cNvPr id="8" name="Text Box 5"/>
          <p:cNvSpPr txBox="1"/>
          <p:nvPr/>
        </p:nvSpPr>
        <p:spPr>
          <a:xfrm>
            <a:off x="2556590" y="2185909"/>
            <a:ext cx="917972" cy="553998"/>
          </a:xfrm>
          <a:prstGeom prst="rect">
            <a:avLst/>
          </a:prstGeom>
          <a:noFill/>
          <a:ln w="9525">
            <a:noFill/>
          </a:ln>
        </p:spPr>
        <p:txBody>
          <a:bodyPr>
            <a:spAutoFit/>
          </a:bodyPr>
          <a:lstStyle/>
          <a:p>
            <a:pPr>
              <a:spcBef>
                <a:spcPct val="50000"/>
              </a:spcBef>
            </a:pPr>
            <a:r>
              <a:rPr lang="zh-CN" altLang="en-US" sz="3000" b="1" dirty="0">
                <a:solidFill>
                  <a:srgbClr val="FF0000"/>
                </a:solidFill>
                <a:uFillTx/>
                <a:latin typeface="Times New Roman" panose="02020603050405020304" pitchFamily="18" charset="0"/>
              </a:rPr>
              <a:t>qiè</a:t>
            </a:r>
          </a:p>
        </p:txBody>
      </p:sp>
      <p:sp>
        <p:nvSpPr>
          <p:cNvPr id="10" name="Text Box 13"/>
          <p:cNvSpPr txBox="1"/>
          <p:nvPr/>
        </p:nvSpPr>
        <p:spPr>
          <a:xfrm>
            <a:off x="808990" y="2993390"/>
            <a:ext cx="1374140" cy="553998"/>
          </a:xfrm>
          <a:prstGeom prst="rect">
            <a:avLst/>
          </a:prstGeom>
          <a:noFill/>
          <a:ln w="9525">
            <a:noFill/>
          </a:ln>
        </p:spPr>
        <p:txBody>
          <a:bodyPr wrap="square">
            <a:spAutoFit/>
          </a:bodyPr>
          <a:lstStyle/>
          <a:p>
            <a:pPr>
              <a:spcBef>
                <a:spcPts val="0"/>
              </a:spcBef>
            </a:pPr>
            <a:r>
              <a:rPr lang="zh-CN" altLang="en-US" sz="3000" b="1" dirty="0">
                <a:solidFill>
                  <a:srgbClr val="FF0000"/>
                </a:solidFill>
                <a:uFillTx/>
                <a:latin typeface="Times New Roman" panose="02020603050405020304" pitchFamily="18" charset="0"/>
              </a:rPr>
              <a:t>cháo </a:t>
            </a:r>
            <a:endParaRPr lang="en-US" altLang="zh-CN" sz="2700" b="1" dirty="0">
              <a:solidFill>
                <a:srgbClr val="FF0066"/>
              </a:solidFill>
              <a:latin typeface="宋体" panose="02010600030101010101" pitchFamily="2" charset="-122"/>
              <a:ea typeface="幼圆" panose="02010509060101010101" charset="-122"/>
            </a:endParaRPr>
          </a:p>
        </p:txBody>
      </p:sp>
      <p:sp>
        <p:nvSpPr>
          <p:cNvPr id="11" name="Text Box 13"/>
          <p:cNvSpPr txBox="1"/>
          <p:nvPr/>
        </p:nvSpPr>
        <p:spPr>
          <a:xfrm>
            <a:off x="5777230" y="2993390"/>
            <a:ext cx="1558290" cy="553998"/>
          </a:xfrm>
          <a:prstGeom prst="rect">
            <a:avLst/>
          </a:prstGeom>
          <a:noFill/>
          <a:ln w="9525">
            <a:noFill/>
          </a:ln>
        </p:spPr>
        <p:txBody>
          <a:bodyPr wrap="square">
            <a:spAutoFit/>
          </a:bodyPr>
          <a:lstStyle/>
          <a:p>
            <a:pPr>
              <a:spcBef>
                <a:spcPts val="0"/>
              </a:spcBef>
            </a:pPr>
            <a:r>
              <a:rPr lang="zh-CN" altLang="en-US" sz="3000" b="1" dirty="0">
                <a:solidFill>
                  <a:srgbClr val="FF0000"/>
                </a:solidFill>
                <a:uFillTx/>
                <a:latin typeface="Times New Roman" panose="02020603050405020304" pitchFamily="18" charset="0"/>
              </a:rPr>
              <a:t>cháo </a:t>
            </a:r>
            <a:endParaRPr lang="en-US" altLang="zh-CN" sz="2700" b="1" dirty="0">
              <a:solidFill>
                <a:srgbClr val="FF0066"/>
              </a:solidFill>
              <a:latin typeface="宋体" panose="02010600030101010101" pitchFamily="2" charset="-122"/>
              <a:ea typeface="幼圆" panose="02010509060101010101" charset="-122"/>
            </a:endParaRPr>
          </a:p>
        </p:txBody>
      </p:sp>
      <p:sp>
        <p:nvSpPr>
          <p:cNvPr id="2" name="标题 1"/>
          <p:cNvSpPr>
            <a:spLocks noGrp="1"/>
          </p:cNvSpPr>
          <p:nvPr>
            <p:ph type="ctrTitle"/>
          </p:nvPr>
        </p:nvSpPr>
        <p:spPr>
          <a:xfrm>
            <a:off x="91440" y="2"/>
            <a:ext cx="1363980" cy="498475"/>
          </a:xfrm>
        </p:spPr>
        <p:txBody>
          <a:bodyPr>
            <a:normAutofit/>
          </a:bodyPr>
          <a:lstStyle/>
          <a:p>
            <a:pPr algn="l"/>
            <a:r>
              <a:rPr lang="zh-CN" altLang="en-US" sz="2000" b="1" dirty="0">
                <a:solidFill>
                  <a:srgbClr val="FF9306"/>
                </a:solidFill>
                <a:latin typeface="微软雅黑" panose="020B0503020204020204" pitchFamily="34" charset="-122"/>
                <a:ea typeface="微软雅黑" panose="020B0503020204020204" pitchFamily="34" charset="-122"/>
              </a:rPr>
              <a:t>字词检查</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Effect transition="in" filter="blinds(horizontal)">
                                      <p:cBhvr>
                                        <p:cTn id="7" dur="500"/>
                                        <p:tgtEl>
                                          <p:spTgt spid="1024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245"/>
                                        </p:tgtEl>
                                        <p:attrNameLst>
                                          <p:attrName>style.visibility</p:attrName>
                                        </p:attrNameLst>
                                      </p:cBhvr>
                                      <p:to>
                                        <p:strVal val="visible"/>
                                      </p:to>
                                    </p:set>
                                    <p:animEffect transition="in" filter="blinds(horizontal)">
                                      <p:cBhvr>
                                        <p:cTn id="12" dur="500"/>
                                        <p:tgtEl>
                                          <p:spTgt spid="1024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250"/>
                                        </p:tgtEl>
                                        <p:attrNameLst>
                                          <p:attrName>style.visibility</p:attrName>
                                        </p:attrNameLst>
                                      </p:cBhvr>
                                      <p:to>
                                        <p:strVal val="visible"/>
                                      </p:to>
                                    </p:set>
                                    <p:animEffect transition="in" filter="blinds(horizontal)">
                                      <p:cBhvr>
                                        <p:cTn id="17" dur="500"/>
                                        <p:tgtEl>
                                          <p:spTgt spid="1025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251"/>
                                        </p:tgtEl>
                                        <p:attrNameLst>
                                          <p:attrName>style.visibility</p:attrName>
                                        </p:attrNameLst>
                                      </p:cBhvr>
                                      <p:to>
                                        <p:strVal val="visible"/>
                                      </p:to>
                                    </p:set>
                                    <p:animEffect transition="in" filter="blinds(horizontal)">
                                      <p:cBhvr>
                                        <p:cTn id="22" dur="500"/>
                                        <p:tgtEl>
                                          <p:spTgt spid="1025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247"/>
                                        </p:tgtEl>
                                        <p:attrNameLst>
                                          <p:attrName>style.visibility</p:attrName>
                                        </p:attrNameLst>
                                      </p:cBhvr>
                                      <p:to>
                                        <p:strVal val="visible"/>
                                      </p:to>
                                    </p:set>
                                    <p:animEffect transition="in" filter="blinds(horizontal)">
                                      <p:cBhvr>
                                        <p:cTn id="27" dur="500"/>
                                        <p:tgtEl>
                                          <p:spTgt spid="1024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blinds(horizontal)">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linds(horizontal)">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0252"/>
                                        </p:tgtEl>
                                        <p:attrNameLst>
                                          <p:attrName>style.visibility</p:attrName>
                                        </p:attrNameLst>
                                      </p:cBhvr>
                                      <p:to>
                                        <p:strVal val="visible"/>
                                      </p:to>
                                    </p:set>
                                    <p:animEffect transition="in" filter="blinds(horizontal)">
                                      <p:cBhvr>
                                        <p:cTn id="47" dur="500"/>
                                        <p:tgtEl>
                                          <p:spTgt spid="10252"/>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0249"/>
                                        </p:tgtEl>
                                        <p:attrNameLst>
                                          <p:attrName>style.visibility</p:attrName>
                                        </p:attrNameLst>
                                      </p:cBhvr>
                                      <p:to>
                                        <p:strVal val="visible"/>
                                      </p:to>
                                    </p:set>
                                    <p:animEffect transition="in" filter="blinds(horizontal)">
                                      <p:cBhvr>
                                        <p:cTn id="52" dur="500"/>
                                        <p:tgtEl>
                                          <p:spTgt spid="10249"/>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blinds(horizontal)">
                                      <p:cBhvr>
                                        <p:cTn id="57" dur="5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500" fill="hold">
                                          <p:stCondLst>
                                            <p:cond delay="0"/>
                                          </p:stCondLst>
                                        </p:cTn>
                                        <p:tgtEl>
                                          <p:spTgt spid="10246"/>
                                        </p:tgtEl>
                                        <p:attrNameLst>
                                          <p:attrName>style.visibility</p:attrName>
                                        </p:attrNameLst>
                                      </p:cBhvr>
                                      <p:to>
                                        <p:strVal val="visible"/>
                                      </p:to>
                                    </p:set>
                                    <p:animEffect transition="in" filter="blinds(horizontal)">
                                      <p:cBhvr>
                                        <p:cTn id="62" dur="500"/>
                                        <p:tgtEl>
                                          <p:spTgt spid="10246"/>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0248"/>
                                        </p:tgtEl>
                                        <p:attrNameLst>
                                          <p:attrName>style.visibility</p:attrName>
                                        </p:attrNameLst>
                                      </p:cBhvr>
                                      <p:to>
                                        <p:strVal val="visible"/>
                                      </p:to>
                                    </p:set>
                                    <p:animEffect transition="in" filter="blinds(horizontal)">
                                      <p:cBhvr>
                                        <p:cTn id="67" dur="500"/>
                                        <p:tgtEl>
                                          <p:spTgt spid="10248"/>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blinds(horizontal)">
                                      <p:cBhvr>
                                        <p:cTn id="7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p:bldP spid="10245" grpId="0"/>
      <p:bldP spid="10246" grpId="0"/>
      <p:bldP spid="10247" grpId="0"/>
      <p:bldP spid="10248" grpId="0"/>
      <p:bldP spid="10249" grpId="0"/>
      <p:bldP spid="10250" grpId="0"/>
      <p:bldP spid="10251" grpId="0"/>
      <p:bldP spid="10252" grpId="0"/>
      <p:bldP spid="4" grpId="0"/>
      <p:bldP spid="7" grpId="0"/>
      <p:bldP spid="8"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文本框 41986"/>
          <p:cNvSpPr txBox="1"/>
          <p:nvPr/>
        </p:nvSpPr>
        <p:spPr>
          <a:xfrm>
            <a:off x="92075" y="1072517"/>
            <a:ext cx="4210050" cy="4216539"/>
          </a:xfrm>
          <a:prstGeom prst="rect">
            <a:avLst/>
          </a:prstGeom>
          <a:noFill/>
          <a:ln w="9525">
            <a:noFill/>
          </a:ln>
        </p:spPr>
        <p:txBody>
          <a:bodyPr wrap="square" anchor="t">
            <a:spAutoFit/>
          </a:bodyPr>
          <a:lstStyle/>
          <a:p>
            <a:pPr>
              <a:lnSpc>
                <a:spcPct val="200000"/>
              </a:lnSpc>
            </a:pP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u="sng" dirty="0">
                <a:solidFill>
                  <a:srgbClr val="800000"/>
                </a:solidFill>
                <a:latin typeface="微软雅黑" panose="020B0503020204020204" pitchFamily="34" charset="-122"/>
                <a:ea typeface="微软雅黑" panose="020B0503020204020204" pitchFamily="34" charset="-122"/>
                <a:cs typeface="微软雅黑" panose="020B0503020204020204" pitchFamily="34" charset="-122"/>
              </a:rPr>
              <a:t>朝</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服衣冠，</a:t>
            </a:r>
          </a:p>
          <a:p>
            <a:pPr>
              <a:lnSpc>
                <a:spcPct val="200000"/>
              </a:lnSpc>
            </a:pP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、吾妻之</a:t>
            </a:r>
            <a:r>
              <a:rPr lang="zh-CN" altLang="en-US" sz="2400" u="sng" dirty="0">
                <a:solidFill>
                  <a:srgbClr val="800000"/>
                </a:solidFill>
                <a:latin typeface="微软雅黑" panose="020B0503020204020204" pitchFamily="34" charset="-122"/>
                <a:ea typeface="微软雅黑" panose="020B0503020204020204" pitchFamily="34" charset="-122"/>
                <a:cs typeface="微软雅黑" panose="020B0503020204020204" pitchFamily="34" charset="-122"/>
              </a:rPr>
              <a:t>美</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我者，</a:t>
            </a:r>
            <a:r>
              <a:rPr lang="zh-CN" altLang="en-US" sz="2400" u="sng" dirty="0">
                <a:solidFill>
                  <a:srgbClr val="800000"/>
                </a:solidFill>
                <a:latin typeface="微软雅黑" panose="020B0503020204020204" pitchFamily="34" charset="-122"/>
                <a:ea typeface="微软雅黑" panose="020B0503020204020204" pitchFamily="34" charset="-122"/>
                <a:cs typeface="微软雅黑" panose="020B0503020204020204" pitchFamily="34" charset="-122"/>
              </a:rPr>
              <a:t>私</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我也。</a:t>
            </a:r>
          </a:p>
          <a:p>
            <a:pPr>
              <a:lnSpc>
                <a:spcPct val="200000"/>
              </a:lnSpc>
            </a:pP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、能</a:t>
            </a:r>
            <a:r>
              <a:rPr lang="zh-CN" altLang="en-US" sz="2400" u="sng" dirty="0">
                <a:solidFill>
                  <a:srgbClr val="800000"/>
                </a:solidFill>
                <a:latin typeface="微软雅黑" panose="020B0503020204020204" pitchFamily="34" charset="-122"/>
                <a:ea typeface="微软雅黑" panose="020B0503020204020204" pitchFamily="34" charset="-122"/>
                <a:cs typeface="微软雅黑" panose="020B0503020204020204" pitchFamily="34" charset="-122"/>
              </a:rPr>
              <a:t>面</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刺寡人之过者</a:t>
            </a:r>
          </a:p>
          <a:p>
            <a:pPr>
              <a:lnSpc>
                <a:spcPct val="200000"/>
              </a:lnSpc>
            </a:pP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、受</a:t>
            </a:r>
            <a:r>
              <a:rPr lang="zh-CN" altLang="en-US" sz="2400" u="sng" dirty="0">
                <a:solidFill>
                  <a:srgbClr val="800000"/>
                </a:solidFill>
                <a:latin typeface="微软雅黑" panose="020B0503020204020204" pitchFamily="34" charset="-122"/>
                <a:ea typeface="微软雅黑" panose="020B0503020204020204" pitchFamily="34" charset="-122"/>
                <a:cs typeface="微软雅黑" panose="020B0503020204020204" pitchFamily="34" charset="-122"/>
              </a:rPr>
              <a:t>上</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赏</a:t>
            </a:r>
          </a:p>
          <a:p>
            <a:pPr>
              <a:lnSpc>
                <a:spcPct val="200000"/>
              </a:lnSpc>
            </a:pP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u="sng" dirty="0">
                <a:solidFill>
                  <a:srgbClr val="800000"/>
                </a:solidFill>
                <a:latin typeface="微软雅黑" panose="020B0503020204020204" pitchFamily="34" charset="-122"/>
                <a:ea typeface="微软雅黑" panose="020B0503020204020204" pitchFamily="34" charset="-122"/>
                <a:cs typeface="微软雅黑" panose="020B0503020204020204" pitchFamily="34" charset="-122"/>
              </a:rPr>
              <a:t>闻</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寡人之耳者</a:t>
            </a:r>
            <a:endParaRPr lang="zh-CN" altLang="en-US" sz="2800"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8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1988" name="文本框 41987"/>
          <p:cNvSpPr txBox="1"/>
          <p:nvPr/>
        </p:nvSpPr>
        <p:spPr>
          <a:xfrm>
            <a:off x="2319893" y="1381205"/>
            <a:ext cx="3200400" cy="400110"/>
          </a:xfrm>
          <a:prstGeom prst="rect">
            <a:avLst/>
          </a:prstGeom>
          <a:noFill/>
          <a:ln w="9525">
            <a:noFill/>
          </a:ln>
        </p:spPr>
        <p:txBody>
          <a:bodyPr anchor="t">
            <a:spAutoFit/>
          </a:bodyPr>
          <a:lstStyle/>
          <a:p>
            <a:r>
              <a:rPr lang="zh-CN" altLang="en-US" sz="2000" dirty="0">
                <a:solidFill>
                  <a:srgbClr val="FF0000"/>
                </a:solidFill>
                <a:latin typeface="微软雅黑" panose="020B0503020204020204" pitchFamily="34" charset="-122"/>
                <a:ea typeface="微软雅黑" panose="020B0503020204020204" pitchFamily="34" charset="-122"/>
              </a:rPr>
              <a:t>早晨，名词作状语</a:t>
            </a:r>
          </a:p>
        </p:txBody>
      </p:sp>
      <p:sp>
        <p:nvSpPr>
          <p:cNvPr id="41989" name="文本框 41988"/>
          <p:cNvSpPr txBox="1"/>
          <p:nvPr/>
        </p:nvSpPr>
        <p:spPr>
          <a:xfrm>
            <a:off x="378619" y="2535396"/>
            <a:ext cx="4199096" cy="400110"/>
          </a:xfrm>
          <a:prstGeom prst="rect">
            <a:avLst/>
          </a:prstGeom>
          <a:noFill/>
          <a:ln w="9525">
            <a:noFill/>
          </a:ln>
        </p:spPr>
        <p:txBody>
          <a:bodyPr wrap="square" anchor="t">
            <a:spAutoFit/>
          </a:bodyPr>
          <a:lstStyle/>
          <a:p>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认为</a:t>
            </a:r>
            <a:r>
              <a:rPr lang="en-US" altLang="zh-CN" sz="20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美，形容词意动用法</a:t>
            </a:r>
          </a:p>
        </p:txBody>
      </p:sp>
      <p:sp>
        <p:nvSpPr>
          <p:cNvPr id="41990" name="文本框 41989"/>
          <p:cNvSpPr txBox="1"/>
          <p:nvPr/>
        </p:nvSpPr>
        <p:spPr>
          <a:xfrm>
            <a:off x="4155837" y="2136775"/>
            <a:ext cx="3086100" cy="400110"/>
          </a:xfrm>
          <a:prstGeom prst="rect">
            <a:avLst/>
          </a:prstGeom>
          <a:noFill/>
          <a:ln w="9525">
            <a:noFill/>
          </a:ln>
        </p:spPr>
        <p:txBody>
          <a:bodyPr anchor="t">
            <a:spAutoFit/>
          </a:bodyPr>
          <a:lstStyle/>
          <a:p>
            <a:r>
              <a:rPr lang="zh-CN" altLang="en-US" sz="2000" dirty="0">
                <a:solidFill>
                  <a:srgbClr val="FF0000"/>
                </a:solidFill>
                <a:latin typeface="微软雅黑" panose="020B0503020204020204" pitchFamily="34" charset="-122"/>
                <a:ea typeface="微软雅黑" panose="020B0503020204020204" pitchFamily="34" charset="-122"/>
              </a:rPr>
              <a:t>偏爱，形容词作动词。</a:t>
            </a:r>
          </a:p>
        </p:txBody>
      </p:sp>
      <p:sp>
        <p:nvSpPr>
          <p:cNvPr id="41991" name="文本框 41990"/>
          <p:cNvSpPr txBox="1"/>
          <p:nvPr/>
        </p:nvSpPr>
        <p:spPr>
          <a:xfrm>
            <a:off x="3552428" y="2867184"/>
            <a:ext cx="3486150" cy="400110"/>
          </a:xfrm>
          <a:prstGeom prst="rect">
            <a:avLst/>
          </a:prstGeom>
          <a:noFill/>
          <a:ln w="9525">
            <a:noFill/>
          </a:ln>
        </p:spPr>
        <p:txBody>
          <a:bodyPr anchor="t">
            <a:spAutoFit/>
          </a:bodyPr>
          <a:lstStyle/>
          <a:p>
            <a:r>
              <a:rPr lang="zh-CN" altLang="en-US" sz="2000" dirty="0">
                <a:solidFill>
                  <a:srgbClr val="FF0000"/>
                </a:solidFill>
                <a:latin typeface="微软雅黑" panose="020B0503020204020204" pitchFamily="34" charset="-122"/>
                <a:ea typeface="微软雅黑" panose="020B0503020204020204" pitchFamily="34" charset="-122"/>
              </a:rPr>
              <a:t>当面，名词作状语</a:t>
            </a:r>
          </a:p>
        </p:txBody>
      </p:sp>
      <p:sp>
        <p:nvSpPr>
          <p:cNvPr id="41992" name="文本框 41991"/>
          <p:cNvSpPr txBox="1"/>
          <p:nvPr/>
        </p:nvSpPr>
        <p:spPr>
          <a:xfrm>
            <a:off x="1866265" y="3644900"/>
            <a:ext cx="6277610" cy="400110"/>
          </a:xfrm>
          <a:prstGeom prst="rect">
            <a:avLst/>
          </a:prstGeom>
          <a:noFill/>
          <a:ln w="9525">
            <a:noFill/>
          </a:ln>
        </p:spPr>
        <p:txBody>
          <a:bodyPr wrap="square" anchor="t">
            <a:spAutoFit/>
          </a:bodyPr>
          <a:lstStyle/>
          <a:p>
            <a:r>
              <a:rPr lang="zh-CN" altLang="en-US" sz="2000" dirty="0">
                <a:solidFill>
                  <a:srgbClr val="FF0000"/>
                </a:solidFill>
                <a:latin typeface="微软雅黑" panose="020B0503020204020204" pitchFamily="34" charset="-122"/>
                <a:ea typeface="微软雅黑" panose="020B0503020204020204" pitchFamily="34" charset="-122"/>
              </a:rPr>
              <a:t>头等的，方位名词作形容词</a:t>
            </a:r>
          </a:p>
        </p:txBody>
      </p:sp>
      <p:sp>
        <p:nvSpPr>
          <p:cNvPr id="41993" name="文本框 41992"/>
          <p:cNvSpPr txBox="1"/>
          <p:nvPr/>
        </p:nvSpPr>
        <p:spPr>
          <a:xfrm>
            <a:off x="2743200" y="4370864"/>
            <a:ext cx="3657600" cy="400110"/>
          </a:xfrm>
          <a:prstGeom prst="rect">
            <a:avLst/>
          </a:prstGeom>
          <a:noFill/>
          <a:ln w="9525">
            <a:noFill/>
          </a:ln>
        </p:spPr>
        <p:txBody>
          <a:bodyPr anchor="t">
            <a:spAutoFit/>
          </a:bodyPr>
          <a:lstStyle/>
          <a:p>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使</a:t>
            </a:r>
            <a:r>
              <a:rPr lang="en-US" altLang="zh-CN" sz="20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听到，动词使动用法。</a:t>
            </a:r>
          </a:p>
        </p:txBody>
      </p:sp>
      <p:sp>
        <p:nvSpPr>
          <p:cNvPr id="41994" name="文本框 41993"/>
          <p:cNvSpPr txBox="1"/>
          <p:nvPr/>
        </p:nvSpPr>
        <p:spPr>
          <a:xfrm>
            <a:off x="3257233" y="498715"/>
            <a:ext cx="2628900" cy="646331"/>
          </a:xfrm>
          <a:prstGeom prst="rect">
            <a:avLst/>
          </a:prstGeom>
          <a:noFill/>
          <a:ln w="9525">
            <a:noFill/>
          </a:ln>
        </p:spPr>
        <p:txBody>
          <a:bodyPr anchor="t">
            <a:spAutoFit/>
          </a:bodyPr>
          <a:lstStyle/>
          <a:p>
            <a:r>
              <a:rPr lang="zh-CN" altLang="en-US" sz="3600" dirty="0">
                <a:solidFill>
                  <a:schemeClr val="tx1"/>
                </a:solidFill>
                <a:latin typeface="微软雅黑" panose="020B0503020204020204" pitchFamily="34" charset="-122"/>
                <a:ea typeface="微软雅黑" panose="020B0503020204020204" pitchFamily="34" charset="-122"/>
              </a:rPr>
              <a:t>词类活用</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rgbClr val="FF9306"/>
                </a:solidFill>
                <a:latin typeface="微软雅黑" panose="020B0503020204020204" pitchFamily="34" charset="-122"/>
                <a:ea typeface="微软雅黑" panose="020B0503020204020204" pitchFamily="34" charset="-122"/>
                <a:sym typeface="+mn-ea"/>
              </a:rPr>
              <a:t>字词检查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Tree>
  </p:cSld>
  <p:clrMapOvr>
    <a:masterClrMapping/>
  </p:clrMapOvr>
  <p:transition spd="slow" advTm="25042">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1994"/>
                                        </p:tgtEl>
                                        <p:attrNameLst>
                                          <p:attrName>style.visibility</p:attrName>
                                        </p:attrNameLst>
                                      </p:cBhvr>
                                      <p:to>
                                        <p:strVal val="visible"/>
                                      </p:to>
                                    </p:set>
                                    <p:anim calcmode="lin" valueType="num">
                                      <p:cBhvr>
                                        <p:cTn id="7" dur="1000" fill="hold"/>
                                        <p:tgtEl>
                                          <p:spTgt spid="41994"/>
                                        </p:tgtEl>
                                        <p:attrNameLst>
                                          <p:attrName>ppt_w</p:attrName>
                                        </p:attrNameLst>
                                      </p:cBhvr>
                                      <p:tavLst>
                                        <p:tav tm="0">
                                          <p:val>
                                            <p:fltVal val="0"/>
                                          </p:val>
                                        </p:tav>
                                        <p:tav tm="100000">
                                          <p:val>
                                            <p:strVal val="#ppt_w"/>
                                          </p:val>
                                        </p:tav>
                                      </p:tavLst>
                                    </p:anim>
                                    <p:anim calcmode="lin" valueType="num">
                                      <p:cBhvr>
                                        <p:cTn id="8" dur="1000" fill="hold"/>
                                        <p:tgtEl>
                                          <p:spTgt spid="41994"/>
                                        </p:tgtEl>
                                        <p:attrNameLst>
                                          <p:attrName>ppt_h</p:attrName>
                                        </p:attrNameLst>
                                      </p:cBhvr>
                                      <p:tavLst>
                                        <p:tav tm="0">
                                          <p:val>
                                            <p:fltVal val="0"/>
                                          </p:val>
                                        </p:tav>
                                        <p:tav tm="100000">
                                          <p:val>
                                            <p:strVal val="#ppt_h"/>
                                          </p:val>
                                        </p:tav>
                                      </p:tavLst>
                                    </p:anim>
                                    <p:anim calcmode="lin" valueType="num">
                                      <p:cBhvr>
                                        <p:cTn id="9" dur="1000" fill="hold"/>
                                        <p:tgtEl>
                                          <p:spTgt spid="4199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1994"/>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1987"/>
                                        </p:tgtEl>
                                        <p:attrNameLst>
                                          <p:attrName>style.visibility</p:attrName>
                                        </p:attrNameLst>
                                      </p:cBhvr>
                                      <p:to>
                                        <p:strVal val="visible"/>
                                      </p:to>
                                    </p:set>
                                    <p:anim calcmode="lin" valueType="num">
                                      <p:cBhvr additive="base">
                                        <p:cTn id="15" dur="500" fill="hold"/>
                                        <p:tgtEl>
                                          <p:spTgt spid="41987"/>
                                        </p:tgtEl>
                                        <p:attrNameLst>
                                          <p:attrName>ppt_x</p:attrName>
                                        </p:attrNameLst>
                                      </p:cBhvr>
                                      <p:tavLst>
                                        <p:tav tm="0">
                                          <p:val>
                                            <p:strVal val="0-#ppt_w/2"/>
                                          </p:val>
                                        </p:tav>
                                        <p:tav tm="100000">
                                          <p:val>
                                            <p:strVal val="#ppt_x"/>
                                          </p:val>
                                        </p:tav>
                                      </p:tavLst>
                                    </p:anim>
                                    <p:anim calcmode="lin" valueType="num">
                                      <p:cBhvr additive="base">
                                        <p:cTn id="16" dur="500" fill="hold"/>
                                        <p:tgtEl>
                                          <p:spTgt spid="4198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3" name="chimes.wav"/>
                                        </p:tgtEl>
                                      </p:cMediaNode>
                                    </p:audio>
                                  </p:subTnLst>
                                </p:cTn>
                              </p:par>
                            </p:childTnLst>
                          </p:cTn>
                        </p:par>
                      </p:childTnLst>
                    </p:cTn>
                  </p:par>
                  <p:par>
                    <p:cTn id="17" fill="hold">
                      <p:stCondLst>
                        <p:cond delay="indefinite"/>
                      </p:stCondLst>
                      <p:childTnLst>
                        <p:par>
                          <p:cTn id="18" fill="hold">
                            <p:stCondLst>
                              <p:cond delay="0"/>
                            </p:stCondLst>
                            <p:childTnLst>
                              <p:par>
                                <p:cTn id="19" presetID="17" presetClass="entr" presetSubtype="10" fill="hold" grpId="0" nodeType="clickEffect">
                                  <p:stCondLst>
                                    <p:cond delay="0"/>
                                  </p:stCondLst>
                                  <p:childTnLst>
                                    <p:set>
                                      <p:cBhvr>
                                        <p:cTn id="20" dur="1" fill="hold">
                                          <p:stCondLst>
                                            <p:cond delay="0"/>
                                          </p:stCondLst>
                                        </p:cTn>
                                        <p:tgtEl>
                                          <p:spTgt spid="41988"/>
                                        </p:tgtEl>
                                        <p:attrNameLst>
                                          <p:attrName>style.visibility</p:attrName>
                                        </p:attrNameLst>
                                      </p:cBhvr>
                                      <p:to>
                                        <p:strVal val="visible"/>
                                      </p:to>
                                    </p:set>
                                    <p:anim calcmode="lin" valueType="num">
                                      <p:cBhvr>
                                        <p:cTn id="21" dur="500" fill="hold"/>
                                        <p:tgtEl>
                                          <p:spTgt spid="41988"/>
                                        </p:tgtEl>
                                        <p:attrNameLst>
                                          <p:attrName>ppt_w</p:attrName>
                                        </p:attrNameLst>
                                      </p:cBhvr>
                                      <p:tavLst>
                                        <p:tav tm="0">
                                          <p:val>
                                            <p:fltVal val="0"/>
                                          </p:val>
                                        </p:tav>
                                        <p:tav tm="100000">
                                          <p:val>
                                            <p:strVal val="#ppt_w"/>
                                          </p:val>
                                        </p:tav>
                                      </p:tavLst>
                                    </p:anim>
                                    <p:anim calcmode="lin" valueType="num">
                                      <p:cBhvr>
                                        <p:cTn id="22" dur="500" fill="hold"/>
                                        <p:tgtEl>
                                          <p:spTgt spid="41988"/>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19"/>
                                            </p:cond>
                                          </p:stCondLst>
                                          <p:endCondLst>
                                            <p:cond evt="onStopAudio" delay="0">
                                              <p:tgtEl>
                                                <p:sldTgt/>
                                              </p:tgtEl>
                                            </p:cond>
                                          </p:endCondLst>
                                        </p:cTn>
                                        <p:tgtEl>
                                          <p:sndTgt r:embed="rId3" name="chimes.wav"/>
                                        </p:tgtEl>
                                      </p:cMediaNode>
                                    </p:audio>
                                  </p:subTnLst>
                                </p:cTn>
                              </p:par>
                            </p:childTnLst>
                          </p:cTn>
                        </p:par>
                      </p:childTnLst>
                    </p:cTn>
                  </p:par>
                  <p:par>
                    <p:cTn id="23" fill="hold">
                      <p:stCondLst>
                        <p:cond delay="indefinite"/>
                      </p:stCondLst>
                      <p:childTnLst>
                        <p:par>
                          <p:cTn id="24" fill="hold">
                            <p:stCondLst>
                              <p:cond delay="0"/>
                            </p:stCondLst>
                            <p:childTnLst>
                              <p:par>
                                <p:cTn id="25" presetID="17" presetClass="entr" presetSubtype="10" fill="hold" grpId="0" nodeType="clickEffect">
                                  <p:stCondLst>
                                    <p:cond delay="0"/>
                                  </p:stCondLst>
                                  <p:childTnLst>
                                    <p:set>
                                      <p:cBhvr>
                                        <p:cTn id="26" dur="1" fill="hold">
                                          <p:stCondLst>
                                            <p:cond delay="0"/>
                                          </p:stCondLst>
                                        </p:cTn>
                                        <p:tgtEl>
                                          <p:spTgt spid="41989"/>
                                        </p:tgtEl>
                                        <p:attrNameLst>
                                          <p:attrName>style.visibility</p:attrName>
                                        </p:attrNameLst>
                                      </p:cBhvr>
                                      <p:to>
                                        <p:strVal val="visible"/>
                                      </p:to>
                                    </p:set>
                                    <p:anim calcmode="lin" valueType="num">
                                      <p:cBhvr>
                                        <p:cTn id="27" dur="500" fill="hold"/>
                                        <p:tgtEl>
                                          <p:spTgt spid="41989"/>
                                        </p:tgtEl>
                                        <p:attrNameLst>
                                          <p:attrName>ppt_w</p:attrName>
                                        </p:attrNameLst>
                                      </p:cBhvr>
                                      <p:tavLst>
                                        <p:tav tm="0">
                                          <p:val>
                                            <p:fltVal val="0"/>
                                          </p:val>
                                        </p:tav>
                                        <p:tav tm="100000">
                                          <p:val>
                                            <p:strVal val="#ppt_w"/>
                                          </p:val>
                                        </p:tav>
                                      </p:tavLst>
                                    </p:anim>
                                    <p:anim calcmode="lin" valueType="num">
                                      <p:cBhvr>
                                        <p:cTn id="28" dur="500" fill="hold"/>
                                        <p:tgtEl>
                                          <p:spTgt spid="41989"/>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25"/>
                                            </p:cond>
                                          </p:stCondLst>
                                          <p:endCondLst>
                                            <p:cond evt="onStopAudio" delay="0">
                                              <p:tgtEl>
                                                <p:sldTgt/>
                                              </p:tgtEl>
                                            </p:cond>
                                          </p:endCondLst>
                                        </p:cTn>
                                        <p:tgtEl>
                                          <p:sndTgt r:embed="rId3" name="chimes.wav"/>
                                        </p:tgtEl>
                                      </p:cMediaNode>
                                    </p:audio>
                                  </p:subTnLst>
                                </p:cTn>
                              </p:par>
                            </p:childTnLst>
                          </p:cTn>
                        </p:par>
                      </p:childTnLst>
                    </p:cTn>
                  </p:par>
                  <p:par>
                    <p:cTn id="29" fill="hold">
                      <p:stCondLst>
                        <p:cond delay="indefinite"/>
                      </p:stCondLst>
                      <p:childTnLst>
                        <p:par>
                          <p:cTn id="30" fill="hold">
                            <p:stCondLst>
                              <p:cond delay="0"/>
                            </p:stCondLst>
                            <p:childTnLst>
                              <p:par>
                                <p:cTn id="31" presetID="17" presetClass="entr" presetSubtype="10" fill="hold" grpId="0" nodeType="clickEffect">
                                  <p:stCondLst>
                                    <p:cond delay="0"/>
                                  </p:stCondLst>
                                  <p:childTnLst>
                                    <p:set>
                                      <p:cBhvr>
                                        <p:cTn id="32" dur="1" fill="hold">
                                          <p:stCondLst>
                                            <p:cond delay="0"/>
                                          </p:stCondLst>
                                        </p:cTn>
                                        <p:tgtEl>
                                          <p:spTgt spid="41990"/>
                                        </p:tgtEl>
                                        <p:attrNameLst>
                                          <p:attrName>style.visibility</p:attrName>
                                        </p:attrNameLst>
                                      </p:cBhvr>
                                      <p:to>
                                        <p:strVal val="visible"/>
                                      </p:to>
                                    </p:set>
                                    <p:anim calcmode="lin" valueType="num">
                                      <p:cBhvr>
                                        <p:cTn id="33" dur="500" fill="hold"/>
                                        <p:tgtEl>
                                          <p:spTgt spid="41990"/>
                                        </p:tgtEl>
                                        <p:attrNameLst>
                                          <p:attrName>ppt_w</p:attrName>
                                        </p:attrNameLst>
                                      </p:cBhvr>
                                      <p:tavLst>
                                        <p:tav tm="0">
                                          <p:val>
                                            <p:fltVal val="0"/>
                                          </p:val>
                                        </p:tav>
                                        <p:tav tm="100000">
                                          <p:val>
                                            <p:strVal val="#ppt_w"/>
                                          </p:val>
                                        </p:tav>
                                      </p:tavLst>
                                    </p:anim>
                                    <p:anim calcmode="lin" valueType="num">
                                      <p:cBhvr>
                                        <p:cTn id="34" dur="500" fill="hold"/>
                                        <p:tgtEl>
                                          <p:spTgt spid="41990"/>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31"/>
                                            </p:cond>
                                          </p:stCondLst>
                                          <p:endCondLst>
                                            <p:cond evt="onStopAudio" delay="0">
                                              <p:tgtEl>
                                                <p:sldTgt/>
                                              </p:tgtEl>
                                            </p:cond>
                                          </p:endCondLst>
                                        </p:cTn>
                                        <p:tgtEl>
                                          <p:sndTgt r:embed="rId3" name="chimes.wav"/>
                                        </p:tgtEl>
                                      </p:cMediaNode>
                                    </p:audio>
                                  </p:subTnLst>
                                </p:cTn>
                              </p:par>
                            </p:childTnLst>
                          </p:cTn>
                        </p:par>
                      </p:childTnLst>
                    </p:cTn>
                  </p:par>
                  <p:par>
                    <p:cTn id="35" fill="hold">
                      <p:stCondLst>
                        <p:cond delay="indefinite"/>
                      </p:stCondLst>
                      <p:childTnLst>
                        <p:par>
                          <p:cTn id="36" fill="hold">
                            <p:stCondLst>
                              <p:cond delay="0"/>
                            </p:stCondLst>
                            <p:childTnLst>
                              <p:par>
                                <p:cTn id="37" presetID="17" presetClass="entr" presetSubtype="10" fill="hold" grpId="0" nodeType="clickEffect">
                                  <p:stCondLst>
                                    <p:cond delay="0"/>
                                  </p:stCondLst>
                                  <p:childTnLst>
                                    <p:set>
                                      <p:cBhvr>
                                        <p:cTn id="38" dur="1" fill="hold">
                                          <p:stCondLst>
                                            <p:cond delay="0"/>
                                          </p:stCondLst>
                                        </p:cTn>
                                        <p:tgtEl>
                                          <p:spTgt spid="41991"/>
                                        </p:tgtEl>
                                        <p:attrNameLst>
                                          <p:attrName>style.visibility</p:attrName>
                                        </p:attrNameLst>
                                      </p:cBhvr>
                                      <p:to>
                                        <p:strVal val="visible"/>
                                      </p:to>
                                    </p:set>
                                    <p:anim calcmode="lin" valueType="num">
                                      <p:cBhvr>
                                        <p:cTn id="39" dur="500" fill="hold"/>
                                        <p:tgtEl>
                                          <p:spTgt spid="41991"/>
                                        </p:tgtEl>
                                        <p:attrNameLst>
                                          <p:attrName>ppt_w</p:attrName>
                                        </p:attrNameLst>
                                      </p:cBhvr>
                                      <p:tavLst>
                                        <p:tav tm="0">
                                          <p:val>
                                            <p:fltVal val="0"/>
                                          </p:val>
                                        </p:tav>
                                        <p:tav tm="100000">
                                          <p:val>
                                            <p:strVal val="#ppt_w"/>
                                          </p:val>
                                        </p:tav>
                                      </p:tavLst>
                                    </p:anim>
                                    <p:anim calcmode="lin" valueType="num">
                                      <p:cBhvr>
                                        <p:cTn id="40" dur="500" fill="hold"/>
                                        <p:tgtEl>
                                          <p:spTgt spid="41991"/>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37"/>
                                            </p:cond>
                                          </p:stCondLst>
                                          <p:endCondLst>
                                            <p:cond evt="onStopAudio" delay="0">
                                              <p:tgtEl>
                                                <p:sldTgt/>
                                              </p:tgtEl>
                                            </p:cond>
                                          </p:endCondLst>
                                        </p:cTn>
                                        <p:tgtEl>
                                          <p:sndTgt r:embed="rId3" name="chimes.wav"/>
                                        </p:tgtEl>
                                      </p:cMediaNode>
                                    </p:audio>
                                  </p:subTnLst>
                                </p:cTn>
                              </p:par>
                            </p:childTnLst>
                          </p:cTn>
                        </p:par>
                      </p:childTnLst>
                    </p:cTn>
                  </p:par>
                  <p:par>
                    <p:cTn id="41" fill="hold">
                      <p:stCondLst>
                        <p:cond delay="indefinite"/>
                      </p:stCondLst>
                      <p:childTnLst>
                        <p:par>
                          <p:cTn id="42" fill="hold">
                            <p:stCondLst>
                              <p:cond delay="0"/>
                            </p:stCondLst>
                            <p:childTnLst>
                              <p:par>
                                <p:cTn id="43" presetID="17" presetClass="entr" presetSubtype="10" fill="hold" grpId="0" nodeType="clickEffect">
                                  <p:stCondLst>
                                    <p:cond delay="0"/>
                                  </p:stCondLst>
                                  <p:childTnLst>
                                    <p:set>
                                      <p:cBhvr>
                                        <p:cTn id="44" dur="1" fill="hold">
                                          <p:stCondLst>
                                            <p:cond delay="0"/>
                                          </p:stCondLst>
                                        </p:cTn>
                                        <p:tgtEl>
                                          <p:spTgt spid="41992"/>
                                        </p:tgtEl>
                                        <p:attrNameLst>
                                          <p:attrName>style.visibility</p:attrName>
                                        </p:attrNameLst>
                                      </p:cBhvr>
                                      <p:to>
                                        <p:strVal val="visible"/>
                                      </p:to>
                                    </p:set>
                                    <p:anim calcmode="lin" valueType="num">
                                      <p:cBhvr>
                                        <p:cTn id="45" dur="500" fill="hold"/>
                                        <p:tgtEl>
                                          <p:spTgt spid="41992"/>
                                        </p:tgtEl>
                                        <p:attrNameLst>
                                          <p:attrName>ppt_w</p:attrName>
                                        </p:attrNameLst>
                                      </p:cBhvr>
                                      <p:tavLst>
                                        <p:tav tm="0">
                                          <p:val>
                                            <p:fltVal val="0"/>
                                          </p:val>
                                        </p:tav>
                                        <p:tav tm="100000">
                                          <p:val>
                                            <p:strVal val="#ppt_w"/>
                                          </p:val>
                                        </p:tav>
                                      </p:tavLst>
                                    </p:anim>
                                    <p:anim calcmode="lin" valueType="num">
                                      <p:cBhvr>
                                        <p:cTn id="46" dur="500" fill="hold"/>
                                        <p:tgtEl>
                                          <p:spTgt spid="41992"/>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43"/>
                                            </p:cond>
                                          </p:stCondLst>
                                          <p:endCondLst>
                                            <p:cond evt="onStopAudio" delay="0">
                                              <p:tgtEl>
                                                <p:sldTgt/>
                                              </p:tgtEl>
                                            </p:cond>
                                          </p:endCondLst>
                                        </p:cTn>
                                        <p:tgtEl>
                                          <p:sndTgt r:embed="rId3" name="chimes.wav"/>
                                        </p:tgtEl>
                                      </p:cMediaNode>
                                    </p:audio>
                                  </p:subTnLst>
                                </p:cTn>
                              </p:par>
                            </p:childTnLst>
                          </p:cTn>
                        </p:par>
                      </p:childTnLst>
                    </p:cTn>
                  </p:par>
                  <p:par>
                    <p:cTn id="47" fill="hold">
                      <p:stCondLst>
                        <p:cond delay="indefinite"/>
                      </p:stCondLst>
                      <p:childTnLst>
                        <p:par>
                          <p:cTn id="48" fill="hold">
                            <p:stCondLst>
                              <p:cond delay="0"/>
                            </p:stCondLst>
                            <p:childTnLst>
                              <p:par>
                                <p:cTn id="49" presetID="17" presetClass="entr" presetSubtype="10" fill="hold" grpId="0" nodeType="clickEffect">
                                  <p:stCondLst>
                                    <p:cond delay="0"/>
                                  </p:stCondLst>
                                  <p:childTnLst>
                                    <p:set>
                                      <p:cBhvr>
                                        <p:cTn id="50" dur="1" fill="hold">
                                          <p:stCondLst>
                                            <p:cond delay="0"/>
                                          </p:stCondLst>
                                        </p:cTn>
                                        <p:tgtEl>
                                          <p:spTgt spid="41993"/>
                                        </p:tgtEl>
                                        <p:attrNameLst>
                                          <p:attrName>style.visibility</p:attrName>
                                        </p:attrNameLst>
                                      </p:cBhvr>
                                      <p:to>
                                        <p:strVal val="visible"/>
                                      </p:to>
                                    </p:set>
                                    <p:anim calcmode="lin" valueType="num">
                                      <p:cBhvr>
                                        <p:cTn id="51" dur="500" fill="hold"/>
                                        <p:tgtEl>
                                          <p:spTgt spid="41993"/>
                                        </p:tgtEl>
                                        <p:attrNameLst>
                                          <p:attrName>ppt_w</p:attrName>
                                        </p:attrNameLst>
                                      </p:cBhvr>
                                      <p:tavLst>
                                        <p:tav tm="0">
                                          <p:val>
                                            <p:fltVal val="0"/>
                                          </p:val>
                                        </p:tav>
                                        <p:tav tm="100000">
                                          <p:val>
                                            <p:strVal val="#ppt_w"/>
                                          </p:val>
                                        </p:tav>
                                      </p:tavLst>
                                    </p:anim>
                                    <p:anim calcmode="lin" valueType="num">
                                      <p:cBhvr>
                                        <p:cTn id="52" dur="500" fill="hold"/>
                                        <p:tgtEl>
                                          <p:spTgt spid="41993"/>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49"/>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p:bldP spid="41988" grpId="0"/>
      <p:bldP spid="41989" grpId="0"/>
      <p:bldP spid="41990" grpId="0"/>
      <p:bldP spid="41991" grpId="0"/>
      <p:bldP spid="41992" grpId="0"/>
      <p:bldP spid="41993" grpId="0"/>
      <p:bldP spid="4199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 Box 2"/>
          <p:cNvSpPr txBox="1"/>
          <p:nvPr/>
        </p:nvSpPr>
        <p:spPr>
          <a:xfrm>
            <a:off x="441643" y="991078"/>
            <a:ext cx="5543550" cy="3631763"/>
          </a:xfrm>
          <a:prstGeom prst="rect">
            <a:avLst/>
          </a:prstGeom>
          <a:noFill/>
          <a:ln w="9525">
            <a:noFill/>
          </a:ln>
        </p:spPr>
        <p:txBody>
          <a:bodyPr anchor="t">
            <a:spAutoFit/>
          </a:bodyPr>
          <a:lstStyle/>
          <a:p>
            <a:pPr marL="457200" indent="-457200">
              <a:spcBef>
                <a:spcPct val="50000"/>
              </a:spcBef>
            </a:pPr>
            <a:r>
              <a:rPr lang="en-US" altLang="x-none" sz="20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1" u="sng" dirty="0">
                <a:solidFill>
                  <a:schemeClr val="accent6">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朝</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服衣冠</a:t>
            </a:r>
          </a:p>
          <a:p>
            <a:pPr marL="457200" indent="-457200">
              <a:spcBef>
                <a:spcPct val="50000"/>
              </a:spcBef>
            </a:pP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   入</a:t>
            </a:r>
            <a:r>
              <a:rPr lang="zh-CN" altLang="en-US" sz="2000" b="1" u="sng" dirty="0">
                <a:solidFill>
                  <a:schemeClr val="accent6"/>
                </a:solidFill>
                <a:latin typeface="微软雅黑" panose="020B0503020204020204" pitchFamily="34" charset="-122"/>
                <a:ea typeface="微软雅黑" panose="020B0503020204020204" pitchFamily="34" charset="-122"/>
                <a:cs typeface="微软雅黑" panose="020B0503020204020204" pitchFamily="34" charset="-122"/>
              </a:rPr>
              <a:t>朝</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见威王</a:t>
            </a:r>
          </a:p>
          <a:p>
            <a:pPr marL="457200" indent="-457200">
              <a:spcBef>
                <a:spcPct val="50000"/>
              </a:spcBef>
            </a:pP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   皆</a:t>
            </a:r>
            <a:r>
              <a:rPr lang="zh-CN" altLang="en-US" sz="2000" b="1" u="sng" dirty="0">
                <a:solidFill>
                  <a:schemeClr val="accent6">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朝</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于齐</a:t>
            </a:r>
          </a:p>
          <a:p>
            <a:pPr marL="457200" indent="-457200">
              <a:spcBef>
                <a:spcPct val="50000"/>
              </a:spcBef>
            </a:pPr>
            <a:endParaRPr lang="zh-CN" altLang="en-US" sz="2000" b="1" dirty="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spcBef>
                <a:spcPct val="50000"/>
              </a:spcBef>
            </a:pPr>
            <a:endParaRPr lang="zh-CN" altLang="en-US" sz="2000" b="1" dirty="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spcBef>
                <a:spcPct val="50000"/>
              </a:spcBef>
            </a:pPr>
            <a:r>
              <a:rPr lang="en-US" altLang="x-none" sz="2000" b="1" dirty="0">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吾妻之</a:t>
            </a:r>
            <a:r>
              <a:rPr lang="zh-CN" altLang="en-US" sz="2000" b="1" u="sng" dirty="0">
                <a:solidFill>
                  <a:schemeClr val="accent6">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美</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我者</a:t>
            </a:r>
          </a:p>
          <a:p>
            <a:pPr marL="457200" indent="-457200">
              <a:spcBef>
                <a:spcPct val="50000"/>
              </a:spcBef>
            </a:pP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   徐公不若君之</a:t>
            </a:r>
            <a:r>
              <a:rPr lang="zh-CN" altLang="en-US" sz="2000" b="1" u="sng" dirty="0">
                <a:solidFill>
                  <a:schemeClr val="accent6">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美</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也</a:t>
            </a:r>
          </a:p>
          <a:p>
            <a:pPr marL="457200" indent="-457200">
              <a:spcBef>
                <a:spcPct val="50000"/>
              </a:spcBef>
            </a:pPr>
            <a:endParaRPr lang="zh-CN" altLang="en-US" sz="20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6323" name="Text Box 3"/>
          <p:cNvSpPr txBox="1"/>
          <p:nvPr/>
        </p:nvSpPr>
        <p:spPr>
          <a:xfrm>
            <a:off x="3041019" y="991235"/>
            <a:ext cx="1487805" cy="383182"/>
          </a:xfrm>
          <a:prstGeom prst="rect">
            <a:avLst/>
          </a:prstGeom>
          <a:noFill/>
          <a:ln w="9525">
            <a:noFill/>
          </a:ln>
        </p:spPr>
        <p:txBody>
          <a:bodyPr wrap="square" anchor="t">
            <a:spAutoFit/>
          </a:bodyPr>
          <a:lstStyle/>
          <a:p>
            <a:pPr>
              <a:lnSpc>
                <a:spcPct val="90000"/>
              </a:lnSpc>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早晨</a:t>
            </a:r>
            <a:r>
              <a:rPr lang="zh-CN" altLang="en-US" sz="2100" dirty="0">
                <a:latin typeface="微软雅黑" panose="020B0503020204020204" pitchFamily="34" charset="-122"/>
                <a:ea typeface="微软雅黑" panose="020B0503020204020204" pitchFamily="34" charset="-122"/>
              </a:rPr>
              <a:t>）</a:t>
            </a:r>
          </a:p>
        </p:txBody>
      </p:sp>
      <p:sp>
        <p:nvSpPr>
          <p:cNvPr id="56324" name="Text Box 4"/>
          <p:cNvSpPr txBox="1"/>
          <p:nvPr/>
        </p:nvSpPr>
        <p:spPr>
          <a:xfrm>
            <a:off x="3041019" y="1490980"/>
            <a:ext cx="1302385" cy="383182"/>
          </a:xfrm>
          <a:prstGeom prst="rect">
            <a:avLst/>
          </a:prstGeom>
          <a:noFill/>
          <a:ln w="9525">
            <a:noFill/>
          </a:ln>
        </p:spPr>
        <p:txBody>
          <a:bodyPr wrap="square" anchor="t">
            <a:spAutoFit/>
          </a:bodyPr>
          <a:lstStyle/>
          <a:p>
            <a:pPr>
              <a:lnSpc>
                <a:spcPct val="90000"/>
              </a:lnSpc>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朝廷</a:t>
            </a:r>
            <a:r>
              <a:rPr lang="zh-CN" altLang="en-US" sz="2100" dirty="0">
                <a:latin typeface="微软雅黑" panose="020B0503020204020204" pitchFamily="34" charset="-122"/>
                <a:ea typeface="微软雅黑" panose="020B0503020204020204" pitchFamily="34" charset="-122"/>
              </a:rPr>
              <a:t>）</a:t>
            </a:r>
          </a:p>
        </p:txBody>
      </p:sp>
      <p:sp>
        <p:nvSpPr>
          <p:cNvPr id="56325" name="Text Box 5"/>
          <p:cNvSpPr txBox="1"/>
          <p:nvPr/>
        </p:nvSpPr>
        <p:spPr>
          <a:xfrm>
            <a:off x="6572254" y="1372870"/>
            <a:ext cx="2342515" cy="383182"/>
          </a:xfrm>
          <a:prstGeom prst="rect">
            <a:avLst/>
          </a:prstGeom>
          <a:noFill/>
          <a:ln w="9525">
            <a:noFill/>
          </a:ln>
        </p:spPr>
        <p:txBody>
          <a:bodyPr wrap="square" anchor="t">
            <a:spAutoFit/>
          </a:bodyPr>
          <a:lstStyle/>
          <a:p>
            <a:pPr>
              <a:lnSpc>
                <a:spcPct val="90000"/>
              </a:lnSpc>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间或，偶然</a:t>
            </a:r>
            <a:r>
              <a:rPr lang="zh-CN" altLang="en-US" sz="2100" dirty="0">
                <a:latin typeface="微软雅黑" panose="020B0503020204020204" pitchFamily="34" charset="-122"/>
                <a:ea typeface="微软雅黑" panose="020B0503020204020204" pitchFamily="34" charset="-122"/>
              </a:rPr>
              <a:t>）</a:t>
            </a:r>
          </a:p>
        </p:txBody>
      </p:sp>
      <p:sp>
        <p:nvSpPr>
          <p:cNvPr id="56326" name="Text Box 6"/>
          <p:cNvSpPr txBox="1"/>
          <p:nvPr/>
        </p:nvSpPr>
        <p:spPr>
          <a:xfrm>
            <a:off x="7143750" y="1872616"/>
            <a:ext cx="1200150" cy="383182"/>
          </a:xfrm>
          <a:prstGeom prst="rect">
            <a:avLst/>
          </a:prstGeom>
          <a:noFill/>
          <a:ln w="9525">
            <a:noFill/>
          </a:ln>
        </p:spPr>
        <p:txBody>
          <a:bodyPr wrap="square" anchor="t">
            <a:spAutoFit/>
          </a:bodyPr>
          <a:lstStyle/>
          <a:p>
            <a:pPr>
              <a:lnSpc>
                <a:spcPct val="90000"/>
              </a:lnSpc>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参与</a:t>
            </a:r>
            <a:r>
              <a:rPr lang="zh-CN" altLang="en-US" sz="2100" dirty="0">
                <a:latin typeface="微软雅黑" panose="020B0503020204020204" pitchFamily="34" charset="-122"/>
                <a:ea typeface="微软雅黑" panose="020B0503020204020204" pitchFamily="34" charset="-122"/>
              </a:rPr>
              <a:t>）</a:t>
            </a:r>
          </a:p>
        </p:txBody>
      </p:sp>
      <p:sp>
        <p:nvSpPr>
          <p:cNvPr id="56327" name="Text Box 7"/>
          <p:cNvSpPr txBox="1"/>
          <p:nvPr/>
        </p:nvSpPr>
        <p:spPr>
          <a:xfrm>
            <a:off x="2540000" y="3289300"/>
            <a:ext cx="2186940" cy="383182"/>
          </a:xfrm>
          <a:prstGeom prst="rect">
            <a:avLst/>
          </a:prstGeom>
          <a:noFill/>
          <a:ln w="9525">
            <a:noFill/>
          </a:ln>
        </p:spPr>
        <p:txBody>
          <a:bodyPr wrap="square" anchor="t">
            <a:spAutoFit/>
          </a:bodyPr>
          <a:lstStyle/>
          <a:p>
            <a:pPr>
              <a:lnSpc>
                <a:spcPct val="90000"/>
              </a:lnSpc>
              <a:spcBef>
                <a:spcPct val="50000"/>
              </a:spcBef>
            </a:pPr>
            <a:r>
              <a:rPr lang="zh-CN" altLang="en-US" sz="21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以</a:t>
            </a:r>
            <a:r>
              <a:rPr lang="en-US" altLang="x-none" sz="2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为美</a:t>
            </a:r>
            <a:r>
              <a:rPr lang="zh-CN" altLang="en-US" sz="2100" dirty="0">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56328" name="Text Box 8"/>
          <p:cNvSpPr txBox="1"/>
          <p:nvPr/>
        </p:nvSpPr>
        <p:spPr>
          <a:xfrm>
            <a:off x="2758440" y="3756025"/>
            <a:ext cx="2053590" cy="867930"/>
          </a:xfrm>
          <a:prstGeom prst="rect">
            <a:avLst/>
          </a:prstGeom>
          <a:noFill/>
          <a:ln w="9525">
            <a:noFill/>
          </a:ln>
        </p:spPr>
        <p:txBody>
          <a:bodyPr wrap="square" anchor="t">
            <a:spAutoFit/>
          </a:bodyPr>
          <a:lstStyle/>
          <a:p>
            <a:pPr>
              <a:lnSpc>
                <a:spcPct val="90000"/>
              </a:lnSpc>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漂亮好看</a:t>
            </a:r>
            <a:r>
              <a:rPr lang="zh-CN" altLang="en-US" sz="2100" dirty="0">
                <a:latin typeface="微软雅黑" panose="020B0503020204020204" pitchFamily="34" charset="-122"/>
                <a:ea typeface="微软雅黑" panose="020B0503020204020204" pitchFamily="34" charset="-122"/>
              </a:rPr>
              <a:t>）</a:t>
            </a:r>
          </a:p>
          <a:p>
            <a:pPr>
              <a:spcBef>
                <a:spcPct val="50000"/>
              </a:spcBef>
            </a:pPr>
            <a:endParaRPr lang="zh-CN" altLang="en-US" sz="2100" dirty="0">
              <a:latin typeface="微软雅黑" panose="020B0503020204020204" pitchFamily="34" charset="-122"/>
              <a:ea typeface="微软雅黑" panose="020B0503020204020204" pitchFamily="34" charset="-122"/>
            </a:endParaRPr>
          </a:p>
        </p:txBody>
      </p:sp>
      <p:sp>
        <p:nvSpPr>
          <p:cNvPr id="56329" name="Text Box 9"/>
          <p:cNvSpPr txBox="1"/>
          <p:nvPr/>
        </p:nvSpPr>
        <p:spPr>
          <a:xfrm>
            <a:off x="7310120" y="3289538"/>
            <a:ext cx="1771650" cy="383182"/>
          </a:xfrm>
          <a:prstGeom prst="rect">
            <a:avLst/>
          </a:prstGeom>
          <a:noFill/>
          <a:ln w="9525">
            <a:noFill/>
          </a:ln>
        </p:spPr>
        <p:txBody>
          <a:bodyPr anchor="t">
            <a:spAutoFit/>
          </a:bodyPr>
          <a:lstStyle/>
          <a:p>
            <a:pPr>
              <a:lnSpc>
                <a:spcPct val="90000"/>
              </a:lnSpc>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偏爱</a:t>
            </a:r>
            <a:r>
              <a:rPr lang="zh-CN" altLang="en-US" sz="2100" dirty="0">
                <a:latin typeface="微软雅黑" panose="020B0503020204020204" pitchFamily="34" charset="-122"/>
                <a:ea typeface="微软雅黑" panose="020B0503020204020204" pitchFamily="34" charset="-122"/>
              </a:rPr>
              <a:t>）</a:t>
            </a:r>
          </a:p>
        </p:txBody>
      </p:sp>
      <p:sp>
        <p:nvSpPr>
          <p:cNvPr id="56330" name="Text Box 10"/>
          <p:cNvSpPr txBox="1"/>
          <p:nvPr/>
        </p:nvSpPr>
        <p:spPr>
          <a:xfrm>
            <a:off x="7583809" y="3768091"/>
            <a:ext cx="1497965" cy="383182"/>
          </a:xfrm>
          <a:prstGeom prst="rect">
            <a:avLst/>
          </a:prstGeom>
          <a:noFill/>
          <a:ln w="9525">
            <a:noFill/>
          </a:ln>
        </p:spPr>
        <p:txBody>
          <a:bodyPr wrap="square" anchor="t">
            <a:spAutoFit/>
          </a:bodyPr>
          <a:lstStyle/>
          <a:p>
            <a:pPr>
              <a:lnSpc>
                <a:spcPct val="90000"/>
              </a:lnSpc>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私情</a:t>
            </a:r>
            <a:r>
              <a:rPr lang="zh-CN" altLang="en-US" sz="2100" dirty="0">
                <a:latin typeface="微软雅黑" panose="020B0503020204020204" pitchFamily="34" charset="-122"/>
                <a:ea typeface="微软雅黑" panose="020B0503020204020204" pitchFamily="34" charset="-122"/>
              </a:rPr>
              <a:t>）</a:t>
            </a:r>
          </a:p>
        </p:txBody>
      </p:sp>
      <p:sp>
        <p:nvSpPr>
          <p:cNvPr id="56331" name="Text Box 11"/>
          <p:cNvSpPr txBox="1"/>
          <p:nvPr/>
        </p:nvSpPr>
        <p:spPr>
          <a:xfrm>
            <a:off x="3041015" y="1911589"/>
            <a:ext cx="2171700" cy="383182"/>
          </a:xfrm>
          <a:prstGeom prst="rect">
            <a:avLst/>
          </a:prstGeom>
          <a:noFill/>
          <a:ln w="9525">
            <a:noFill/>
          </a:ln>
        </p:spPr>
        <p:txBody>
          <a:bodyPr anchor="t">
            <a:spAutoFit/>
          </a:bodyPr>
          <a:lstStyle/>
          <a:p>
            <a:pPr>
              <a:lnSpc>
                <a:spcPct val="90000"/>
              </a:lnSpc>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朝见</a:t>
            </a:r>
            <a:r>
              <a:rPr lang="zh-CN" altLang="en-US" sz="2100" dirty="0">
                <a:latin typeface="微软雅黑" panose="020B0503020204020204" pitchFamily="34" charset="-122"/>
                <a:ea typeface="微软雅黑" panose="020B0503020204020204" pitchFamily="34" charset="-122"/>
              </a:rPr>
              <a:t>）</a:t>
            </a:r>
          </a:p>
        </p:txBody>
      </p:sp>
      <p:sp>
        <p:nvSpPr>
          <p:cNvPr id="2" name="Rectangle 12"/>
          <p:cNvSpPr/>
          <p:nvPr/>
        </p:nvSpPr>
        <p:spPr>
          <a:xfrm>
            <a:off x="5029203" y="1529954"/>
            <a:ext cx="184731" cy="383182"/>
          </a:xfrm>
          <a:prstGeom prst="rect">
            <a:avLst/>
          </a:prstGeom>
          <a:noFill/>
          <a:ln w="9525">
            <a:noFill/>
          </a:ln>
        </p:spPr>
        <p:txBody>
          <a:bodyPr wrap="none" anchor="t">
            <a:spAutoFit/>
          </a:bodyPr>
          <a:lstStyle/>
          <a:p>
            <a:pPr>
              <a:lnSpc>
                <a:spcPct val="90000"/>
              </a:lnSpc>
            </a:pPr>
            <a:endParaRPr lang="zh-CN" altLang="en-US" sz="2100" b="1" dirty="0">
              <a:solidFill>
                <a:srgbClr val="003399"/>
              </a:solidFill>
              <a:latin typeface="Times New Roman" panose="02020603050405020304" pitchFamily="18" charset="0"/>
            </a:endParaRPr>
          </a:p>
        </p:txBody>
      </p:sp>
      <p:sp>
        <p:nvSpPr>
          <p:cNvPr id="56332" name="Text Box 13"/>
          <p:cNvSpPr txBox="1"/>
          <p:nvPr/>
        </p:nvSpPr>
        <p:spPr>
          <a:xfrm>
            <a:off x="4726940" y="1355329"/>
            <a:ext cx="2400300" cy="900246"/>
          </a:xfrm>
          <a:prstGeom prst="rect">
            <a:avLst/>
          </a:prstGeom>
          <a:noFill/>
          <a:ln w="9525">
            <a:noFill/>
          </a:ln>
        </p:spPr>
        <p:txBody>
          <a:bodyPr anchor="t">
            <a:spAutoFit/>
          </a:bodyPr>
          <a:lstStyle/>
          <a:p>
            <a:pPr marL="457200" indent="-457200">
              <a:spcBef>
                <a:spcPct val="50000"/>
              </a:spcBef>
            </a:pPr>
            <a:r>
              <a:rPr lang="en-US" altLang="x-none" sz="2100" b="1" dirty="0">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sym typeface="+mn-ea"/>
              </a:rPr>
              <a:t>时时</a:t>
            </a:r>
            <a:r>
              <a:rPr lang="zh-CN" altLang="en-US" sz="2100" b="1" u="sng" dirty="0">
                <a:solidFill>
                  <a:schemeClr val="accent6">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间</a:t>
            </a: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sym typeface="+mn-ea"/>
              </a:rPr>
              <a:t>进</a:t>
            </a:r>
            <a:endParaRPr lang="zh-CN" altLang="en-US" sz="2100" b="1" dirty="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spcBef>
                <a:spcPct val="50000"/>
              </a:spcBef>
            </a:pP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sym typeface="+mn-ea"/>
              </a:rPr>
              <a:t>   又何</a:t>
            </a:r>
            <a:r>
              <a:rPr lang="zh-CN" altLang="en-US" sz="2100" b="1" u="sng" dirty="0">
                <a:solidFill>
                  <a:schemeClr val="accent6">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间</a:t>
            </a: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sym typeface="+mn-ea"/>
              </a:rPr>
              <a:t>焉</a:t>
            </a:r>
            <a:endParaRPr lang="zh-CN" altLang="en-US" sz="2100" b="1" dirty="0">
              <a:latin typeface="Times New Roman" panose="02020603050405020304" pitchFamily="18" charset="0"/>
            </a:endParaRPr>
          </a:p>
        </p:txBody>
      </p:sp>
      <p:sp>
        <p:nvSpPr>
          <p:cNvPr id="56333" name="Text Box 14"/>
          <p:cNvSpPr txBox="1"/>
          <p:nvPr/>
        </p:nvSpPr>
        <p:spPr>
          <a:xfrm>
            <a:off x="5657850" y="1872854"/>
            <a:ext cx="2114550" cy="383182"/>
          </a:xfrm>
          <a:prstGeom prst="rect">
            <a:avLst/>
          </a:prstGeom>
          <a:noFill/>
          <a:ln w="9525">
            <a:noFill/>
          </a:ln>
        </p:spPr>
        <p:txBody>
          <a:bodyPr anchor="t">
            <a:spAutoFit/>
          </a:bodyPr>
          <a:lstStyle/>
          <a:p>
            <a:pPr>
              <a:lnSpc>
                <a:spcPct val="90000"/>
              </a:lnSpc>
              <a:spcBef>
                <a:spcPct val="50000"/>
              </a:spcBef>
            </a:pPr>
            <a:endParaRPr lang="zh-CN" altLang="en-US" sz="2100" b="1" dirty="0">
              <a:latin typeface="Times New Roman" panose="02020603050405020304" pitchFamily="18" charset="0"/>
            </a:endParaRPr>
          </a:p>
        </p:txBody>
      </p:sp>
      <p:sp>
        <p:nvSpPr>
          <p:cNvPr id="56334" name="Text Box 15"/>
          <p:cNvSpPr txBox="1"/>
          <p:nvPr/>
        </p:nvSpPr>
        <p:spPr>
          <a:xfrm>
            <a:off x="651034" y="2362676"/>
            <a:ext cx="1531188" cy="383182"/>
          </a:xfrm>
          <a:prstGeom prst="rect">
            <a:avLst/>
          </a:prstGeom>
          <a:noFill/>
          <a:ln w="9525">
            <a:noFill/>
          </a:ln>
        </p:spPr>
        <p:txBody>
          <a:bodyPr wrap="none" anchor="t">
            <a:spAutoFit/>
          </a:bodyPr>
          <a:lstStyle/>
          <a:p>
            <a:pPr>
              <a:lnSpc>
                <a:spcPct val="90000"/>
              </a:lnSpc>
            </a:pPr>
            <a:r>
              <a:rPr lang="zh-CN" altLang="en-US" sz="2100" b="1" dirty="0">
                <a:latin typeface="微软雅黑" panose="020B0503020204020204" pitchFamily="34" charset="-122"/>
                <a:ea typeface="微软雅黑" panose="020B0503020204020204" pitchFamily="34" charset="-122"/>
              </a:rPr>
              <a:t>谤讥于</a:t>
            </a:r>
            <a:r>
              <a:rPr lang="zh-CN" altLang="en-US" sz="2100" b="1" dirty="0">
                <a:solidFill>
                  <a:schemeClr val="accent6">
                    <a:lumMod val="50000"/>
                  </a:schemeClr>
                </a:solidFill>
                <a:latin typeface="微软雅黑" panose="020B0503020204020204" pitchFamily="34" charset="-122"/>
                <a:ea typeface="微软雅黑" panose="020B0503020204020204" pitchFamily="34" charset="-122"/>
              </a:rPr>
              <a:t>市朝</a:t>
            </a:r>
          </a:p>
        </p:txBody>
      </p:sp>
      <p:sp>
        <p:nvSpPr>
          <p:cNvPr id="56336" name="Text Box 16"/>
          <p:cNvSpPr txBox="1"/>
          <p:nvPr/>
        </p:nvSpPr>
        <p:spPr>
          <a:xfrm>
            <a:off x="2737806" y="2362676"/>
            <a:ext cx="1800493" cy="383182"/>
          </a:xfrm>
          <a:prstGeom prst="rect">
            <a:avLst/>
          </a:prstGeom>
          <a:noFill/>
          <a:ln w="9525">
            <a:noFill/>
          </a:ln>
        </p:spPr>
        <p:txBody>
          <a:bodyPr wrap="none" anchor="t">
            <a:spAutoFit/>
          </a:bodyPr>
          <a:lstStyle/>
          <a:p>
            <a:pPr>
              <a:lnSpc>
                <a:spcPct val="90000"/>
              </a:lnSpc>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公共场合</a:t>
            </a:r>
            <a:r>
              <a:rPr lang="zh-CN" altLang="en-US" sz="2100" dirty="0">
                <a:latin typeface="微软雅黑" panose="020B0503020204020204" pitchFamily="34" charset="-122"/>
                <a:ea typeface="微软雅黑" panose="020B0503020204020204" pitchFamily="34" charset="-122"/>
              </a:rPr>
              <a:t>）</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rgbClr val="FF9306"/>
                </a:solidFill>
                <a:latin typeface="微软雅黑" panose="020B0503020204020204" pitchFamily="34" charset="-122"/>
                <a:ea typeface="微软雅黑" panose="020B0503020204020204" pitchFamily="34" charset="-122"/>
                <a:sym typeface="+mn-ea"/>
              </a:rPr>
              <a:t>字词检查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607438" y="469265"/>
            <a:ext cx="1620957" cy="523220"/>
          </a:xfrm>
          <a:prstGeom prst="rect">
            <a:avLst/>
          </a:prstGeom>
          <a:noFill/>
        </p:spPr>
        <p:txBody>
          <a:bodyPr wrap="none" rtlCol="0" anchor="t">
            <a:spAutoFit/>
          </a:bodyPr>
          <a:lstStyle/>
          <a:p>
            <a:r>
              <a:rPr lang="zh-CN" altLang="en-US" sz="2800" b="1" dirty="0">
                <a:solidFill>
                  <a:srgbClr val="FF3300"/>
                </a:solidFill>
                <a:latin typeface="微软雅黑" panose="020B0503020204020204" pitchFamily="34" charset="-122"/>
                <a:ea typeface="微软雅黑" panose="020B0503020204020204" pitchFamily="34" charset="-122"/>
                <a:sym typeface="+mn-ea"/>
              </a:rPr>
              <a:t>一词多义</a:t>
            </a:r>
            <a:endParaRPr lang="zh-CN" altLang="en-US" sz="2800" dirty="0">
              <a:latin typeface="微软雅黑" panose="020B0503020204020204" pitchFamily="34" charset="-122"/>
              <a:ea typeface="微软雅黑" panose="020B0503020204020204" pitchFamily="34" charset="-122"/>
            </a:endParaRPr>
          </a:p>
        </p:txBody>
      </p:sp>
      <p:sp>
        <p:nvSpPr>
          <p:cNvPr id="4" name="文本框 3"/>
          <p:cNvSpPr txBox="1"/>
          <p:nvPr/>
        </p:nvSpPr>
        <p:spPr>
          <a:xfrm>
            <a:off x="4529459" y="3289300"/>
            <a:ext cx="3242945" cy="861774"/>
          </a:xfrm>
          <a:prstGeom prst="rect">
            <a:avLst/>
          </a:prstGeom>
          <a:noFill/>
        </p:spPr>
        <p:txBody>
          <a:bodyPr wrap="square" rtlCol="0" anchor="t">
            <a:spAutoFit/>
          </a:bodyPr>
          <a:lstStyle/>
          <a:p>
            <a:pPr marL="457200" indent="-457200">
              <a:spcBef>
                <a:spcPct val="50000"/>
              </a:spcBef>
            </a:pPr>
            <a:r>
              <a:rPr lang="en-US" altLang="x-none" sz="2000" b="1" dirty="0">
                <a:latin typeface="微软雅黑" panose="020B0503020204020204" pitchFamily="34" charset="-122"/>
                <a:ea typeface="微软雅黑" panose="020B0503020204020204" pitchFamily="34" charset="-122"/>
                <a:cs typeface="微软雅黑" panose="020B0503020204020204" pitchFamily="34" charset="-122"/>
                <a:sym typeface="+mn-ea"/>
              </a:rPr>
              <a:t>4. </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宫妇左右莫不</a:t>
            </a:r>
            <a:r>
              <a:rPr lang="zh-CN" altLang="en-US" sz="2000" b="1" u="sng" dirty="0">
                <a:solidFill>
                  <a:schemeClr val="accent6">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私</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王</a:t>
            </a:r>
            <a:endParaRPr lang="zh-CN" altLang="en-US" sz="2000" b="1" dirty="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spcBef>
                <a:spcPct val="50000"/>
              </a:spcBef>
            </a:pP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   不宜偏</a:t>
            </a:r>
            <a:r>
              <a:rPr lang="zh-CN" altLang="en-US" sz="2000" b="1" u="sng" dirty="0">
                <a:solidFill>
                  <a:schemeClr val="accent6">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私</a:t>
            </a:r>
            <a:r>
              <a:rPr lang="en-US" altLang="x-none" sz="20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使内外异法也。</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indefinite" fill="hold">
                                          <p:stCondLst>
                                            <p:cond delay="0"/>
                                          </p:stCondLst>
                                        </p:cTn>
                                        <p:tgtEl>
                                          <p:spTgt spid="56323"/>
                                        </p:tgtEl>
                                        <p:attrNameLst>
                                          <p:attrName>style.visibility</p:attrName>
                                        </p:attrNameLst>
                                      </p:cBhvr>
                                      <p:to>
                                        <p:strVal val="visible"/>
                                      </p:to>
                                    </p:set>
                                    <p:animEffect transition="in" filter="blinds(horizontal)">
                                      <p:cBhvr>
                                        <p:cTn id="7" dur="500"/>
                                        <p:tgtEl>
                                          <p:spTgt spid="5632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indefinite" fill="hold">
                                          <p:stCondLst>
                                            <p:cond delay="0"/>
                                          </p:stCondLst>
                                        </p:cTn>
                                        <p:tgtEl>
                                          <p:spTgt spid="56324"/>
                                        </p:tgtEl>
                                        <p:attrNameLst>
                                          <p:attrName>style.visibility</p:attrName>
                                        </p:attrNameLst>
                                      </p:cBhvr>
                                      <p:to>
                                        <p:strVal val="visible"/>
                                      </p:to>
                                    </p:set>
                                    <p:animEffect transition="in" filter="blinds(horizontal)">
                                      <p:cBhvr>
                                        <p:cTn id="12" dur="500"/>
                                        <p:tgtEl>
                                          <p:spTgt spid="5632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indefinite" fill="hold">
                                          <p:stCondLst>
                                            <p:cond delay="0"/>
                                          </p:stCondLst>
                                        </p:cTn>
                                        <p:tgtEl>
                                          <p:spTgt spid="56331"/>
                                        </p:tgtEl>
                                        <p:attrNameLst>
                                          <p:attrName>style.visibility</p:attrName>
                                        </p:attrNameLst>
                                      </p:cBhvr>
                                      <p:to>
                                        <p:strVal val="visible"/>
                                      </p:to>
                                    </p:set>
                                    <p:animEffect transition="in" filter="blinds(horizontal)">
                                      <p:cBhvr>
                                        <p:cTn id="17" dur="500"/>
                                        <p:tgtEl>
                                          <p:spTgt spid="5633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56336"/>
                                        </p:tgtEl>
                                        <p:attrNameLst>
                                          <p:attrName>style.visibility</p:attrName>
                                        </p:attrNameLst>
                                      </p:cBhvr>
                                      <p:to>
                                        <p:strVal val="visible"/>
                                      </p:to>
                                    </p:set>
                                    <p:anim calcmode="lin" valueType="num">
                                      <p:cBhvr additive="base">
                                        <p:cTn id="22" dur="500" fill="hold"/>
                                        <p:tgtEl>
                                          <p:spTgt spid="56336"/>
                                        </p:tgtEl>
                                        <p:attrNameLst>
                                          <p:attrName>ppt_x</p:attrName>
                                        </p:attrNameLst>
                                      </p:cBhvr>
                                      <p:tavLst>
                                        <p:tav tm="0">
                                          <p:val>
                                            <p:strVal val="#ppt_x"/>
                                          </p:val>
                                        </p:tav>
                                        <p:tav tm="100000">
                                          <p:val>
                                            <p:strVal val="#ppt_x"/>
                                          </p:val>
                                        </p:tav>
                                      </p:tavLst>
                                    </p:anim>
                                    <p:anim calcmode="lin" valueType="num">
                                      <p:cBhvr additive="base">
                                        <p:cTn id="23" dur="500" fill="hold"/>
                                        <p:tgtEl>
                                          <p:spTgt spid="5633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indefinite" fill="hold">
                                          <p:stCondLst>
                                            <p:cond delay="0"/>
                                          </p:stCondLst>
                                        </p:cTn>
                                        <p:tgtEl>
                                          <p:spTgt spid="56325"/>
                                        </p:tgtEl>
                                        <p:attrNameLst>
                                          <p:attrName>style.visibility</p:attrName>
                                        </p:attrNameLst>
                                      </p:cBhvr>
                                      <p:to>
                                        <p:strVal val="visible"/>
                                      </p:to>
                                    </p:set>
                                    <p:animEffect transition="in" filter="blinds(horizontal)">
                                      <p:cBhvr>
                                        <p:cTn id="28" dur="500"/>
                                        <p:tgtEl>
                                          <p:spTgt spid="56325"/>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indefinite" fill="hold">
                                          <p:stCondLst>
                                            <p:cond delay="0"/>
                                          </p:stCondLst>
                                        </p:cTn>
                                        <p:tgtEl>
                                          <p:spTgt spid="56326"/>
                                        </p:tgtEl>
                                        <p:attrNameLst>
                                          <p:attrName>style.visibility</p:attrName>
                                        </p:attrNameLst>
                                      </p:cBhvr>
                                      <p:to>
                                        <p:strVal val="visible"/>
                                      </p:to>
                                    </p:set>
                                    <p:animEffect transition="in" filter="blinds(horizontal)">
                                      <p:cBhvr>
                                        <p:cTn id="33" dur="500"/>
                                        <p:tgtEl>
                                          <p:spTgt spid="56326"/>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indefinite" fill="hold">
                                          <p:stCondLst>
                                            <p:cond delay="0"/>
                                          </p:stCondLst>
                                        </p:cTn>
                                        <p:tgtEl>
                                          <p:spTgt spid="56327"/>
                                        </p:tgtEl>
                                        <p:attrNameLst>
                                          <p:attrName>style.visibility</p:attrName>
                                        </p:attrNameLst>
                                      </p:cBhvr>
                                      <p:to>
                                        <p:strVal val="visible"/>
                                      </p:to>
                                    </p:set>
                                    <p:animEffect transition="in" filter="blinds(horizontal)">
                                      <p:cBhvr>
                                        <p:cTn id="38" dur="500"/>
                                        <p:tgtEl>
                                          <p:spTgt spid="56327"/>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indefinite" fill="hold">
                                          <p:stCondLst>
                                            <p:cond delay="0"/>
                                          </p:stCondLst>
                                        </p:cTn>
                                        <p:tgtEl>
                                          <p:spTgt spid="56328"/>
                                        </p:tgtEl>
                                        <p:attrNameLst>
                                          <p:attrName>style.visibility</p:attrName>
                                        </p:attrNameLst>
                                      </p:cBhvr>
                                      <p:to>
                                        <p:strVal val="visible"/>
                                      </p:to>
                                    </p:set>
                                    <p:animEffect transition="in" filter="blinds(horizontal)">
                                      <p:cBhvr>
                                        <p:cTn id="43" dur="500"/>
                                        <p:tgtEl>
                                          <p:spTgt spid="56328"/>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indefinite" fill="hold">
                                          <p:stCondLst>
                                            <p:cond delay="0"/>
                                          </p:stCondLst>
                                        </p:cTn>
                                        <p:tgtEl>
                                          <p:spTgt spid="56329"/>
                                        </p:tgtEl>
                                        <p:attrNameLst>
                                          <p:attrName>style.visibility</p:attrName>
                                        </p:attrNameLst>
                                      </p:cBhvr>
                                      <p:to>
                                        <p:strVal val="visible"/>
                                      </p:to>
                                    </p:set>
                                    <p:animEffect transition="in" filter="blinds(horizontal)">
                                      <p:cBhvr>
                                        <p:cTn id="48" dur="500"/>
                                        <p:tgtEl>
                                          <p:spTgt spid="56329"/>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indefinite" fill="hold">
                                          <p:stCondLst>
                                            <p:cond delay="0"/>
                                          </p:stCondLst>
                                        </p:cTn>
                                        <p:tgtEl>
                                          <p:spTgt spid="56330"/>
                                        </p:tgtEl>
                                        <p:attrNameLst>
                                          <p:attrName>style.visibility</p:attrName>
                                        </p:attrNameLst>
                                      </p:cBhvr>
                                      <p:to>
                                        <p:strVal val="visible"/>
                                      </p:to>
                                    </p:set>
                                    <p:animEffect transition="in" filter="blinds(horizontal)">
                                      <p:cBhvr>
                                        <p:cTn id="53" dur="500"/>
                                        <p:tgtEl>
                                          <p:spTgt spid="56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1" grpId="0" animBg="1"/>
      <p:bldP spid="56323" grpId="0" animBg="1"/>
      <p:bldP spid="56324" grpId="0" animBg="1"/>
      <p:bldP spid="56325" grpId="0" animBg="1"/>
      <p:bldP spid="56326" grpId="0" animBg="1"/>
      <p:bldP spid="56327" grpId="0" animBg="1"/>
      <p:bldP spid="56328" grpId="0" animBg="1"/>
      <p:bldP spid="56329" grpId="0" animBg="1"/>
      <p:bldP spid="56330" grpId="0" animBg="1"/>
      <p:bldP spid="563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p:nvPr/>
        </p:nvSpPr>
        <p:spPr>
          <a:xfrm>
            <a:off x="91442" y="1043305"/>
            <a:ext cx="3044423" cy="415498"/>
          </a:xfrm>
          <a:prstGeom prst="rect">
            <a:avLst/>
          </a:prstGeom>
          <a:noFill/>
          <a:ln w="9525">
            <a:noFill/>
          </a:ln>
        </p:spPr>
        <p:txBody>
          <a:bodyPr wrap="none" anchor="t">
            <a:spAutoFit/>
          </a:bodyPr>
          <a:lstStyle/>
          <a:p>
            <a:r>
              <a:rPr lang="en-US" altLang="x-none" sz="2100" b="1" dirty="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rPr>
              <a:t>、我</a:t>
            </a:r>
            <a:r>
              <a:rPr lang="zh-CN" altLang="en-US" sz="21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孰</a:t>
            </a: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rPr>
              <a:t>与城北徐公美？</a:t>
            </a:r>
          </a:p>
        </p:txBody>
      </p:sp>
      <p:sp>
        <p:nvSpPr>
          <p:cNvPr id="57347" name="Rectangle 3"/>
          <p:cNvSpPr/>
          <p:nvPr/>
        </p:nvSpPr>
        <p:spPr>
          <a:xfrm>
            <a:off x="3274064" y="1043305"/>
            <a:ext cx="1864613" cy="415498"/>
          </a:xfrm>
          <a:prstGeom prst="rect">
            <a:avLst/>
          </a:prstGeom>
          <a:noFill/>
          <a:ln w="9525">
            <a:noFill/>
          </a:ln>
        </p:spPr>
        <p:txBody>
          <a:bodyPr wrap="none" anchor="t">
            <a:spAutoFit/>
          </a:bodyPr>
          <a:lstStyle/>
          <a:p>
            <a:pPr>
              <a:spcBef>
                <a:spcPct val="50000"/>
              </a:spcBef>
            </a:pPr>
            <a:r>
              <a:rPr lang="zh-CN" altLang="en-US" sz="21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谁;哪一个</a:t>
            </a:r>
            <a:r>
              <a:rPr lang="zh-CN" altLang="en-US" sz="2100" dirty="0">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2" name="Rectangle 4"/>
          <p:cNvSpPr/>
          <p:nvPr/>
        </p:nvSpPr>
        <p:spPr>
          <a:xfrm>
            <a:off x="165735" y="1478280"/>
            <a:ext cx="2608406" cy="415498"/>
          </a:xfrm>
          <a:prstGeom prst="rect">
            <a:avLst/>
          </a:prstGeom>
          <a:noFill/>
          <a:ln w="9525">
            <a:noFill/>
          </a:ln>
        </p:spPr>
        <p:txBody>
          <a:bodyPr wrap="none" anchor="t">
            <a:spAutoFit/>
          </a:bodyPr>
          <a:lstStyle/>
          <a:p>
            <a:r>
              <a:rPr lang="zh-CN" altLang="en-US" sz="2100" b="1" dirty="0">
                <a:solidFill>
                  <a:srgbClr val="FF0000"/>
                </a:solidFill>
                <a:latin typeface="微软雅黑" panose="020B0503020204020204" pitchFamily="34" charset="-122"/>
                <a:ea typeface="微软雅黑" panose="020B0503020204020204" pitchFamily="34" charset="-122"/>
              </a:rPr>
              <a:t>孰</a:t>
            </a:r>
            <a:r>
              <a:rPr lang="zh-CN" altLang="en-US" sz="2100" b="1" dirty="0">
                <a:latin typeface="微软雅黑" panose="020B0503020204020204" pitchFamily="34" charset="-122"/>
                <a:ea typeface="微软雅黑" panose="020B0503020204020204" pitchFamily="34" charset="-122"/>
              </a:rPr>
              <a:t>视之，自以为不如</a:t>
            </a:r>
          </a:p>
        </p:txBody>
      </p:sp>
      <p:sp>
        <p:nvSpPr>
          <p:cNvPr id="57349" name="Rectangle 5"/>
          <p:cNvSpPr/>
          <p:nvPr/>
        </p:nvSpPr>
        <p:spPr>
          <a:xfrm>
            <a:off x="2760345" y="1457325"/>
            <a:ext cx="2419252" cy="415498"/>
          </a:xfrm>
          <a:prstGeom prst="rect">
            <a:avLst/>
          </a:prstGeom>
          <a:noFill/>
          <a:ln w="9525">
            <a:noFill/>
          </a:ln>
        </p:spPr>
        <p:txBody>
          <a:bodyPr wrap="none" anchor="t">
            <a:spAutoFit/>
          </a:bodyPr>
          <a:lstStyle/>
          <a:p>
            <a:pPr>
              <a:spcBef>
                <a:spcPct val="50000"/>
              </a:spcBef>
            </a:pPr>
            <a:r>
              <a:rPr lang="zh-CN" altLang="en-US" sz="21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同“熟” 仔细</a:t>
            </a:r>
            <a:r>
              <a:rPr lang="zh-CN" altLang="en-US" sz="2100" dirty="0">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3" name="Text Box 6"/>
          <p:cNvSpPr txBox="1"/>
          <p:nvPr/>
        </p:nvSpPr>
        <p:spPr>
          <a:xfrm>
            <a:off x="5153660" y="900430"/>
            <a:ext cx="2914650" cy="900246"/>
          </a:xfrm>
          <a:prstGeom prst="rect">
            <a:avLst/>
          </a:prstGeom>
          <a:noFill/>
          <a:ln w="9525">
            <a:noFill/>
          </a:ln>
        </p:spPr>
        <p:txBody>
          <a:bodyPr anchor="t">
            <a:spAutoFit/>
          </a:bodyPr>
          <a:lstStyle/>
          <a:p>
            <a:pPr>
              <a:lnSpc>
                <a:spcPct val="100000"/>
              </a:lnSpc>
              <a:spcBef>
                <a:spcPct val="50000"/>
              </a:spcBef>
            </a:pPr>
            <a:r>
              <a:rPr lang="en-US" altLang="x-none" sz="2100" b="1"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rPr>
              <a:t>、受</a:t>
            </a:r>
            <a:r>
              <a:rPr lang="zh-CN" altLang="en-US" sz="21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上</a:t>
            </a: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rPr>
              <a:t>赏</a:t>
            </a:r>
          </a:p>
          <a:p>
            <a:pPr>
              <a:lnSpc>
                <a:spcPct val="100000"/>
              </a:lnSpc>
              <a:spcBef>
                <a:spcPct val="50000"/>
              </a:spcBef>
            </a:pPr>
            <a:r>
              <a:rPr lang="zh-CN" altLang="en-US" sz="21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   上</a:t>
            </a: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rPr>
              <a:t>书谏寡人者</a:t>
            </a:r>
          </a:p>
        </p:txBody>
      </p:sp>
      <p:sp>
        <p:nvSpPr>
          <p:cNvPr id="57351" name="Text Box 7"/>
          <p:cNvSpPr txBox="1"/>
          <p:nvPr/>
        </p:nvSpPr>
        <p:spPr>
          <a:xfrm>
            <a:off x="6816725" y="900430"/>
            <a:ext cx="1543050" cy="415498"/>
          </a:xfrm>
          <a:prstGeom prst="rect">
            <a:avLst/>
          </a:prstGeom>
          <a:noFill/>
          <a:ln w="9525">
            <a:noFill/>
          </a:ln>
        </p:spPr>
        <p:txBody>
          <a:bodyPr anchor="t">
            <a:spAutoFit/>
          </a:bodyPr>
          <a:lstStyle/>
          <a:p>
            <a:pPr>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上等</a:t>
            </a:r>
            <a:r>
              <a:rPr lang="zh-CN" altLang="en-US" sz="2100" dirty="0">
                <a:latin typeface="微软雅黑" panose="020B0503020204020204" pitchFamily="34" charset="-122"/>
                <a:ea typeface="微软雅黑" panose="020B0503020204020204" pitchFamily="34" charset="-122"/>
              </a:rPr>
              <a:t>）</a:t>
            </a:r>
          </a:p>
        </p:txBody>
      </p:sp>
      <p:sp>
        <p:nvSpPr>
          <p:cNvPr id="57352" name="Text Box 8"/>
          <p:cNvSpPr txBox="1"/>
          <p:nvPr/>
        </p:nvSpPr>
        <p:spPr>
          <a:xfrm>
            <a:off x="7180584" y="1457325"/>
            <a:ext cx="1864995" cy="415498"/>
          </a:xfrm>
          <a:prstGeom prst="rect">
            <a:avLst/>
          </a:prstGeom>
          <a:noFill/>
          <a:ln w="9525">
            <a:noFill/>
          </a:ln>
        </p:spPr>
        <p:txBody>
          <a:bodyPr wrap="square" anchor="t">
            <a:spAutoFit/>
          </a:bodyPr>
          <a:lstStyle/>
          <a:p>
            <a:pPr>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送上，进献</a:t>
            </a:r>
            <a:r>
              <a:rPr lang="zh-CN" altLang="en-US" sz="2100" dirty="0">
                <a:latin typeface="微软雅黑" panose="020B0503020204020204" pitchFamily="34" charset="-122"/>
                <a:ea typeface="微软雅黑" panose="020B0503020204020204" pitchFamily="34" charset="-122"/>
              </a:rPr>
              <a:t>）</a:t>
            </a:r>
          </a:p>
        </p:txBody>
      </p:sp>
      <p:sp>
        <p:nvSpPr>
          <p:cNvPr id="4" name="Text Box 9"/>
          <p:cNvSpPr txBox="1"/>
          <p:nvPr/>
        </p:nvSpPr>
        <p:spPr>
          <a:xfrm>
            <a:off x="17145" y="2534922"/>
            <a:ext cx="2743200" cy="972061"/>
          </a:xfrm>
          <a:prstGeom prst="rect">
            <a:avLst/>
          </a:prstGeom>
          <a:noFill/>
          <a:ln w="9525">
            <a:noFill/>
          </a:ln>
        </p:spPr>
        <p:txBody>
          <a:bodyPr anchor="t">
            <a:spAutoFit/>
          </a:bodyPr>
          <a:lstStyle/>
          <a:p>
            <a:pPr>
              <a:lnSpc>
                <a:spcPts val="2800"/>
              </a:lnSpc>
              <a:spcBef>
                <a:spcPct val="50000"/>
              </a:spcBef>
            </a:pPr>
            <a:r>
              <a:rPr lang="en-US" altLang="x-none" sz="2100" b="1" dirty="0">
                <a:latin typeface="微软雅黑" panose="020B0503020204020204" pitchFamily="34" charset="-122"/>
                <a:ea typeface="微软雅黑" panose="020B0503020204020204" pitchFamily="34" charset="-122"/>
                <a:cs typeface="微软雅黑" panose="020B0503020204020204" pitchFamily="34" charset="-122"/>
              </a:rPr>
              <a:t>7</a:t>
            </a: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rPr>
              <a:t>、乃</a:t>
            </a:r>
            <a:r>
              <a:rPr lang="zh-CN" altLang="en-US" sz="21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下</a:t>
            </a: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rPr>
              <a:t>令 </a:t>
            </a:r>
          </a:p>
          <a:p>
            <a:pPr>
              <a:lnSpc>
                <a:spcPts val="2800"/>
              </a:lnSpc>
              <a:spcBef>
                <a:spcPct val="50000"/>
              </a:spcBef>
            </a:pP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rPr>
              <a:t>   受</a:t>
            </a:r>
            <a:r>
              <a:rPr lang="zh-CN" altLang="en-US" sz="21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下</a:t>
            </a:r>
            <a:r>
              <a:rPr lang="zh-CN" altLang="en-US" sz="2100" b="1" dirty="0">
                <a:latin typeface="微软雅黑" panose="020B0503020204020204" pitchFamily="34" charset="-122"/>
                <a:ea typeface="微软雅黑" panose="020B0503020204020204" pitchFamily="34" charset="-122"/>
                <a:cs typeface="微软雅黑" panose="020B0503020204020204" pitchFamily="34" charset="-122"/>
              </a:rPr>
              <a:t>赏</a:t>
            </a:r>
          </a:p>
        </p:txBody>
      </p:sp>
      <p:sp>
        <p:nvSpPr>
          <p:cNvPr id="57354" name="Text Box 10"/>
          <p:cNvSpPr txBox="1"/>
          <p:nvPr/>
        </p:nvSpPr>
        <p:spPr>
          <a:xfrm>
            <a:off x="1576070" y="2557780"/>
            <a:ext cx="2563416" cy="415498"/>
          </a:xfrm>
          <a:prstGeom prst="rect">
            <a:avLst/>
          </a:prstGeom>
          <a:noFill/>
          <a:ln w="9525">
            <a:noFill/>
          </a:ln>
        </p:spPr>
        <p:txBody>
          <a:bodyPr anchor="t">
            <a:spAutoFit/>
          </a:bodyPr>
          <a:lstStyle/>
          <a:p>
            <a:pPr>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颁布，下达</a:t>
            </a:r>
            <a:r>
              <a:rPr lang="zh-CN" altLang="en-US" sz="2100" dirty="0">
                <a:latin typeface="微软雅黑" panose="020B0503020204020204" pitchFamily="34" charset="-122"/>
                <a:ea typeface="微软雅黑" panose="020B0503020204020204" pitchFamily="34" charset="-122"/>
              </a:rPr>
              <a:t>）</a:t>
            </a:r>
          </a:p>
        </p:txBody>
      </p:sp>
      <p:sp>
        <p:nvSpPr>
          <p:cNvPr id="57355" name="Text Box 11"/>
          <p:cNvSpPr txBox="1"/>
          <p:nvPr/>
        </p:nvSpPr>
        <p:spPr>
          <a:xfrm>
            <a:off x="1657350" y="3091815"/>
            <a:ext cx="1943100" cy="415498"/>
          </a:xfrm>
          <a:prstGeom prst="rect">
            <a:avLst/>
          </a:prstGeom>
          <a:noFill/>
          <a:ln w="9525">
            <a:noFill/>
          </a:ln>
        </p:spPr>
        <p:txBody>
          <a:bodyPr anchor="t">
            <a:spAutoFit/>
          </a:bodyPr>
          <a:lstStyle/>
          <a:p>
            <a:pPr>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下等</a:t>
            </a:r>
            <a:r>
              <a:rPr lang="zh-CN" altLang="en-US" sz="2100" dirty="0">
                <a:latin typeface="微软雅黑" panose="020B0503020204020204" pitchFamily="34" charset="-122"/>
                <a:ea typeface="微软雅黑" panose="020B0503020204020204" pitchFamily="34" charset="-122"/>
              </a:rPr>
              <a:t>）</a:t>
            </a:r>
          </a:p>
        </p:txBody>
      </p:sp>
      <p:sp>
        <p:nvSpPr>
          <p:cNvPr id="5" name="Text Box 12"/>
          <p:cNvSpPr txBox="1"/>
          <p:nvPr/>
        </p:nvSpPr>
        <p:spPr>
          <a:xfrm>
            <a:off x="4286250" y="2534922"/>
            <a:ext cx="3886200" cy="997709"/>
          </a:xfrm>
          <a:prstGeom prst="rect">
            <a:avLst/>
          </a:prstGeom>
          <a:noFill/>
          <a:ln w="9525">
            <a:noFill/>
          </a:ln>
        </p:spPr>
        <p:txBody>
          <a:bodyPr anchor="t">
            <a:spAutoFit/>
          </a:bodyPr>
          <a:lstStyle/>
          <a:p>
            <a:pPr>
              <a:lnSpc>
                <a:spcPts val="2900"/>
              </a:lnSpc>
              <a:spcBef>
                <a:spcPct val="50000"/>
              </a:spcBef>
            </a:pPr>
            <a:r>
              <a:rPr lang="en-US" altLang="x-none" sz="21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8</a:t>
            </a:r>
            <a:r>
              <a:rPr lang="zh-CN" altLang="en-US" sz="21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、徐公不</a:t>
            </a:r>
            <a:r>
              <a:rPr lang="zh-CN" altLang="en-US" sz="21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若</a:t>
            </a:r>
            <a:r>
              <a:rPr lang="zh-CN" altLang="en-US" sz="21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君之美也</a:t>
            </a:r>
          </a:p>
          <a:p>
            <a:pPr>
              <a:lnSpc>
                <a:spcPts val="2900"/>
              </a:lnSpc>
              <a:spcBef>
                <a:spcPct val="50000"/>
              </a:spcBef>
            </a:pPr>
            <a:r>
              <a:rPr lang="zh-CN" altLang="en-US" sz="21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门庭</a:t>
            </a:r>
            <a:r>
              <a:rPr lang="zh-CN" altLang="en-US" sz="21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若</a:t>
            </a:r>
            <a:r>
              <a:rPr lang="zh-CN" altLang="en-US" sz="21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市</a:t>
            </a:r>
          </a:p>
        </p:txBody>
      </p:sp>
      <p:sp>
        <p:nvSpPr>
          <p:cNvPr id="57357" name="Text Box 13"/>
          <p:cNvSpPr txBox="1"/>
          <p:nvPr/>
        </p:nvSpPr>
        <p:spPr>
          <a:xfrm>
            <a:off x="6816725" y="2557780"/>
            <a:ext cx="2228850" cy="415498"/>
          </a:xfrm>
          <a:prstGeom prst="rect">
            <a:avLst/>
          </a:prstGeom>
          <a:noFill/>
          <a:ln w="9525">
            <a:noFill/>
          </a:ln>
        </p:spPr>
        <p:txBody>
          <a:bodyPr anchor="t">
            <a:spAutoFit/>
          </a:bodyPr>
          <a:lstStyle/>
          <a:p>
            <a:pPr>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及，比得上</a:t>
            </a:r>
            <a:r>
              <a:rPr lang="zh-CN" altLang="en-US" sz="2100" dirty="0">
                <a:latin typeface="微软雅黑" panose="020B0503020204020204" pitchFamily="34" charset="-122"/>
                <a:ea typeface="微软雅黑" panose="020B0503020204020204" pitchFamily="34" charset="-122"/>
              </a:rPr>
              <a:t>）</a:t>
            </a:r>
          </a:p>
        </p:txBody>
      </p:sp>
      <p:sp>
        <p:nvSpPr>
          <p:cNvPr id="57358" name="Text Box 14"/>
          <p:cNvSpPr txBox="1"/>
          <p:nvPr/>
        </p:nvSpPr>
        <p:spPr>
          <a:xfrm>
            <a:off x="7180580" y="3117215"/>
            <a:ext cx="1771650" cy="415498"/>
          </a:xfrm>
          <a:prstGeom prst="rect">
            <a:avLst/>
          </a:prstGeom>
          <a:noFill/>
          <a:ln w="9525">
            <a:noFill/>
          </a:ln>
        </p:spPr>
        <p:txBody>
          <a:bodyPr anchor="t">
            <a:spAutoFit/>
          </a:bodyPr>
          <a:lstStyle/>
          <a:p>
            <a:pPr>
              <a:spcBef>
                <a:spcPct val="50000"/>
              </a:spcBef>
            </a:pPr>
            <a:r>
              <a:rPr lang="zh-CN" altLang="en-US" sz="2100" dirty="0">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像，如</a:t>
            </a:r>
            <a:r>
              <a:rPr lang="zh-CN" altLang="en-US" sz="2100" dirty="0">
                <a:latin typeface="微软雅黑" panose="020B0503020204020204" pitchFamily="34" charset="-122"/>
                <a:ea typeface="微软雅黑" panose="020B0503020204020204" pitchFamily="34" charset="-122"/>
              </a:rPr>
              <a:t>）</a:t>
            </a:r>
          </a:p>
        </p:txBody>
      </p:sp>
      <p:sp>
        <p:nvSpPr>
          <p:cNvPr id="6" name="Text Box 15"/>
          <p:cNvSpPr txBox="1"/>
          <p:nvPr/>
        </p:nvSpPr>
        <p:spPr>
          <a:xfrm>
            <a:off x="1657350" y="3875407"/>
            <a:ext cx="4229100" cy="997709"/>
          </a:xfrm>
          <a:prstGeom prst="rect">
            <a:avLst/>
          </a:prstGeom>
          <a:noFill/>
          <a:ln w="9525">
            <a:noFill/>
          </a:ln>
        </p:spPr>
        <p:txBody>
          <a:bodyPr anchor="t">
            <a:spAutoFit/>
          </a:bodyPr>
          <a:lstStyle/>
          <a:p>
            <a:pPr>
              <a:lnSpc>
                <a:spcPts val="2900"/>
              </a:lnSpc>
              <a:spcBef>
                <a:spcPct val="50000"/>
              </a:spcBef>
            </a:pPr>
            <a:r>
              <a:rPr lang="en-US" altLang="x-none" sz="21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1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、邹忌修八尺</a:t>
            </a:r>
            <a:r>
              <a:rPr lang="zh-CN" altLang="en-US" sz="21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有</a:t>
            </a:r>
            <a:r>
              <a:rPr lang="zh-CN" altLang="en-US" sz="21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余</a:t>
            </a:r>
          </a:p>
          <a:p>
            <a:pPr>
              <a:lnSpc>
                <a:spcPts val="2900"/>
              </a:lnSpc>
              <a:spcBef>
                <a:spcPct val="50000"/>
              </a:spcBef>
            </a:pPr>
            <a:r>
              <a:rPr lang="zh-CN" altLang="en-US" sz="21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欲</a:t>
            </a:r>
            <a:r>
              <a:rPr lang="zh-CN" altLang="en-US" sz="21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有</a:t>
            </a:r>
            <a:r>
              <a:rPr lang="zh-CN" altLang="en-US" sz="21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求于我也</a:t>
            </a:r>
          </a:p>
        </p:txBody>
      </p:sp>
      <p:sp>
        <p:nvSpPr>
          <p:cNvPr id="57360" name="Text Box 16"/>
          <p:cNvSpPr txBox="1"/>
          <p:nvPr/>
        </p:nvSpPr>
        <p:spPr>
          <a:xfrm>
            <a:off x="4139807" y="3943350"/>
            <a:ext cx="3618309" cy="415498"/>
          </a:xfrm>
          <a:prstGeom prst="rect">
            <a:avLst/>
          </a:prstGeom>
          <a:noFill/>
          <a:ln w="9525">
            <a:noFill/>
          </a:ln>
        </p:spPr>
        <p:txBody>
          <a:bodyPr anchor="t">
            <a:spAutoFit/>
          </a:bodyPr>
          <a:lstStyle/>
          <a:p>
            <a:r>
              <a:rPr lang="zh-CN" altLang="en-US" sz="21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通 “又”连接整数和零数</a:t>
            </a:r>
            <a:r>
              <a:rPr lang="zh-CN" altLang="en-US" sz="2100" dirty="0">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57361" name="Text Box 17"/>
          <p:cNvSpPr txBox="1"/>
          <p:nvPr/>
        </p:nvSpPr>
        <p:spPr>
          <a:xfrm>
            <a:off x="4286250" y="4457700"/>
            <a:ext cx="2171700" cy="415498"/>
          </a:xfrm>
          <a:prstGeom prst="rect">
            <a:avLst/>
          </a:prstGeom>
          <a:noFill/>
          <a:ln w="9525">
            <a:noFill/>
          </a:ln>
        </p:spPr>
        <p:txBody>
          <a:bodyPr anchor="t">
            <a:spAutoFit/>
          </a:bodyPr>
          <a:lstStyle/>
          <a:p>
            <a:pPr>
              <a:spcBef>
                <a:spcPct val="50000"/>
              </a:spcBef>
            </a:pPr>
            <a:r>
              <a:rPr lang="zh-CN" altLang="en-US" sz="21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与“无”相对</a:t>
            </a:r>
            <a:r>
              <a:rPr lang="zh-CN" altLang="en-US" sz="2100" dirty="0">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rgbClr val="FF9306"/>
                </a:solidFill>
                <a:latin typeface="微软雅黑" panose="020B0503020204020204" pitchFamily="34" charset="-122"/>
                <a:ea typeface="微软雅黑" panose="020B0503020204020204" pitchFamily="34" charset="-122"/>
                <a:sym typeface="+mn-ea"/>
              </a:rPr>
              <a:t>字词检查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indefinite" fill="hold">
                                          <p:stCondLst>
                                            <p:cond delay="0"/>
                                          </p:stCondLst>
                                        </p:cTn>
                                        <p:tgtEl>
                                          <p:spTgt spid="57347"/>
                                        </p:tgtEl>
                                        <p:attrNameLst>
                                          <p:attrName>style.visibility</p:attrName>
                                        </p:attrNameLst>
                                      </p:cBhvr>
                                      <p:to>
                                        <p:strVal val="visible"/>
                                      </p:to>
                                    </p:set>
                                    <p:animEffect transition="in" filter="box(in)">
                                      <p:cBhvr>
                                        <p:cTn id="7" dur="500"/>
                                        <p:tgtEl>
                                          <p:spTgt spid="5734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indefinite" fill="hold">
                                          <p:stCondLst>
                                            <p:cond delay="0"/>
                                          </p:stCondLst>
                                        </p:cTn>
                                        <p:tgtEl>
                                          <p:spTgt spid="57349"/>
                                        </p:tgtEl>
                                        <p:attrNameLst>
                                          <p:attrName>style.visibility</p:attrName>
                                        </p:attrNameLst>
                                      </p:cBhvr>
                                      <p:to>
                                        <p:strVal val="visible"/>
                                      </p:to>
                                    </p:set>
                                    <p:animEffect transition="in" filter="box(in)">
                                      <p:cBhvr>
                                        <p:cTn id="12" dur="500"/>
                                        <p:tgtEl>
                                          <p:spTgt spid="5734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indefinite" fill="hold">
                                          <p:stCondLst>
                                            <p:cond delay="0"/>
                                          </p:stCondLst>
                                        </p:cTn>
                                        <p:tgtEl>
                                          <p:spTgt spid="57351"/>
                                        </p:tgtEl>
                                        <p:attrNameLst>
                                          <p:attrName>style.visibility</p:attrName>
                                        </p:attrNameLst>
                                      </p:cBhvr>
                                      <p:to>
                                        <p:strVal val="visible"/>
                                      </p:to>
                                    </p:set>
                                    <p:animEffect transition="in" filter="box(in)">
                                      <p:cBhvr>
                                        <p:cTn id="17" dur="500"/>
                                        <p:tgtEl>
                                          <p:spTgt spid="5735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indefinite" fill="hold">
                                          <p:stCondLst>
                                            <p:cond delay="0"/>
                                          </p:stCondLst>
                                        </p:cTn>
                                        <p:tgtEl>
                                          <p:spTgt spid="57352"/>
                                        </p:tgtEl>
                                        <p:attrNameLst>
                                          <p:attrName>style.visibility</p:attrName>
                                        </p:attrNameLst>
                                      </p:cBhvr>
                                      <p:to>
                                        <p:strVal val="visible"/>
                                      </p:to>
                                    </p:set>
                                    <p:animEffect transition="in" filter="box(in)">
                                      <p:cBhvr>
                                        <p:cTn id="22" dur="500"/>
                                        <p:tgtEl>
                                          <p:spTgt spid="5735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indefinite" fill="hold">
                                          <p:stCondLst>
                                            <p:cond delay="0"/>
                                          </p:stCondLst>
                                        </p:cTn>
                                        <p:tgtEl>
                                          <p:spTgt spid="57354"/>
                                        </p:tgtEl>
                                        <p:attrNameLst>
                                          <p:attrName>style.visibility</p:attrName>
                                        </p:attrNameLst>
                                      </p:cBhvr>
                                      <p:to>
                                        <p:strVal val="visible"/>
                                      </p:to>
                                    </p:set>
                                    <p:animEffect transition="in" filter="box(in)">
                                      <p:cBhvr>
                                        <p:cTn id="27" dur="500"/>
                                        <p:tgtEl>
                                          <p:spTgt spid="57354"/>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indefinite" fill="hold">
                                          <p:stCondLst>
                                            <p:cond delay="0"/>
                                          </p:stCondLst>
                                        </p:cTn>
                                        <p:tgtEl>
                                          <p:spTgt spid="57355"/>
                                        </p:tgtEl>
                                        <p:attrNameLst>
                                          <p:attrName>style.visibility</p:attrName>
                                        </p:attrNameLst>
                                      </p:cBhvr>
                                      <p:to>
                                        <p:strVal val="visible"/>
                                      </p:to>
                                    </p:set>
                                    <p:animEffect transition="in" filter="box(in)">
                                      <p:cBhvr>
                                        <p:cTn id="32" dur="500"/>
                                        <p:tgtEl>
                                          <p:spTgt spid="57355"/>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indefinite" fill="hold">
                                          <p:stCondLst>
                                            <p:cond delay="0"/>
                                          </p:stCondLst>
                                        </p:cTn>
                                        <p:tgtEl>
                                          <p:spTgt spid="57357"/>
                                        </p:tgtEl>
                                        <p:attrNameLst>
                                          <p:attrName>style.visibility</p:attrName>
                                        </p:attrNameLst>
                                      </p:cBhvr>
                                      <p:to>
                                        <p:strVal val="visible"/>
                                      </p:to>
                                    </p:set>
                                    <p:animEffect transition="in" filter="box(in)">
                                      <p:cBhvr>
                                        <p:cTn id="37" dur="500"/>
                                        <p:tgtEl>
                                          <p:spTgt spid="57357"/>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indefinite" fill="hold">
                                          <p:stCondLst>
                                            <p:cond delay="0"/>
                                          </p:stCondLst>
                                        </p:cTn>
                                        <p:tgtEl>
                                          <p:spTgt spid="57358"/>
                                        </p:tgtEl>
                                        <p:attrNameLst>
                                          <p:attrName>style.visibility</p:attrName>
                                        </p:attrNameLst>
                                      </p:cBhvr>
                                      <p:to>
                                        <p:strVal val="visible"/>
                                      </p:to>
                                    </p:set>
                                    <p:animEffect transition="in" filter="box(in)">
                                      <p:cBhvr>
                                        <p:cTn id="42" dur="500"/>
                                        <p:tgtEl>
                                          <p:spTgt spid="57358"/>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indefinite" fill="hold">
                                          <p:stCondLst>
                                            <p:cond delay="0"/>
                                          </p:stCondLst>
                                        </p:cTn>
                                        <p:tgtEl>
                                          <p:spTgt spid="57360"/>
                                        </p:tgtEl>
                                        <p:attrNameLst>
                                          <p:attrName>style.visibility</p:attrName>
                                        </p:attrNameLst>
                                      </p:cBhvr>
                                      <p:to>
                                        <p:strVal val="visible"/>
                                      </p:to>
                                    </p:set>
                                    <p:animEffect transition="in" filter="box(in)">
                                      <p:cBhvr>
                                        <p:cTn id="47" dur="500"/>
                                        <p:tgtEl>
                                          <p:spTgt spid="57360"/>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indefinite" fill="hold">
                                          <p:stCondLst>
                                            <p:cond delay="0"/>
                                          </p:stCondLst>
                                        </p:cTn>
                                        <p:tgtEl>
                                          <p:spTgt spid="57361"/>
                                        </p:tgtEl>
                                        <p:attrNameLst>
                                          <p:attrName>style.visibility</p:attrName>
                                        </p:attrNameLst>
                                      </p:cBhvr>
                                      <p:to>
                                        <p:strVal val="visible"/>
                                      </p:to>
                                    </p:set>
                                    <p:animEffect transition="in" filter="box(in)">
                                      <p:cBhvr>
                                        <p:cTn id="52" dur="500"/>
                                        <p:tgtEl>
                                          <p:spTgt spid="573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ldLvl="0"/>
      <p:bldP spid="57349"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 Box 4"/>
          <p:cNvSpPr txBox="1"/>
          <p:nvPr/>
        </p:nvSpPr>
        <p:spPr>
          <a:xfrm>
            <a:off x="547846" y="1347867"/>
            <a:ext cx="453970" cy="415498"/>
          </a:xfrm>
          <a:prstGeom prst="rect">
            <a:avLst/>
          </a:prstGeom>
          <a:noFill/>
          <a:ln w="9525">
            <a:noFill/>
          </a:ln>
        </p:spPr>
        <p:txBody>
          <a:bodyPr wrap="none" anchor="t">
            <a:spAutoFit/>
          </a:bodyPr>
          <a:lstStyle/>
          <a:p>
            <a:r>
              <a:rPr lang="zh-CN" altLang="en-US" sz="2100" b="1" dirty="0">
                <a:latin typeface="微软雅黑" panose="020B0503020204020204" pitchFamily="34" charset="-122"/>
                <a:ea typeface="微软雅黑" panose="020B0503020204020204" pitchFamily="34" charset="-122"/>
              </a:rPr>
              <a:t>于</a:t>
            </a:r>
          </a:p>
        </p:txBody>
      </p:sp>
      <p:sp>
        <p:nvSpPr>
          <p:cNvPr id="58370" name="AutoShape 5"/>
          <p:cNvSpPr/>
          <p:nvPr/>
        </p:nvSpPr>
        <p:spPr>
          <a:xfrm>
            <a:off x="1274766" y="879953"/>
            <a:ext cx="54769" cy="1350169"/>
          </a:xfrm>
          <a:prstGeom prst="leftBrace">
            <a:avLst>
              <a:gd name="adj1" fmla="val 204750"/>
              <a:gd name="adj2" fmla="val 50000"/>
            </a:avLst>
          </a:prstGeom>
          <a:noFill/>
          <a:ln w="9525" cap="flat" cmpd="sng">
            <a:solidFill>
              <a:schemeClr val="tx1"/>
            </a:solidFill>
            <a:prstDash val="solid"/>
            <a:round/>
            <a:headEnd type="none" w="med" len="med"/>
            <a:tailEnd type="none" w="med" len="med"/>
          </a:ln>
        </p:spPr>
        <p:txBody>
          <a:bodyPr wrap="none" anchor="ctr"/>
          <a:lstStyle/>
          <a:p>
            <a:endParaRPr lang="zh-CN" altLang="en-US" sz="2100" b="1" dirty="0">
              <a:latin typeface="Times New Roman" panose="02020603050405020304" pitchFamily="18" charset="0"/>
            </a:endParaRPr>
          </a:p>
        </p:txBody>
      </p:sp>
      <p:sp>
        <p:nvSpPr>
          <p:cNvPr id="58371" name="Text Box 6"/>
          <p:cNvSpPr txBox="1"/>
          <p:nvPr/>
        </p:nvSpPr>
        <p:spPr>
          <a:xfrm>
            <a:off x="1723234" y="735965"/>
            <a:ext cx="1800493" cy="415498"/>
          </a:xfrm>
          <a:prstGeom prst="rect">
            <a:avLst/>
          </a:prstGeom>
          <a:noFill/>
          <a:ln w="9525">
            <a:noFill/>
          </a:ln>
        </p:spPr>
        <p:txBody>
          <a:bodyPr wrap="none" anchor="t">
            <a:spAutoFit/>
          </a:bodyPr>
          <a:lstStyle/>
          <a:p>
            <a:r>
              <a:rPr lang="zh-CN" altLang="en-US" sz="2100" b="1" dirty="0">
                <a:latin typeface="微软雅黑" panose="020B0503020204020204" pitchFamily="34" charset="-122"/>
                <a:ea typeface="微软雅黑" panose="020B0503020204020204" pitchFamily="34" charset="-122"/>
              </a:rPr>
              <a:t>欲有求</a:t>
            </a:r>
            <a:r>
              <a:rPr lang="zh-CN" altLang="en-US" sz="2100" b="1" dirty="0">
                <a:solidFill>
                  <a:srgbClr val="FF3300"/>
                </a:solidFill>
                <a:latin typeface="微软雅黑" panose="020B0503020204020204" pitchFamily="34" charset="-122"/>
                <a:ea typeface="微软雅黑" panose="020B0503020204020204" pitchFamily="34" charset="-122"/>
              </a:rPr>
              <a:t>于</a:t>
            </a:r>
            <a:r>
              <a:rPr lang="zh-CN" altLang="en-US" sz="2100" b="1" dirty="0">
                <a:latin typeface="微软雅黑" panose="020B0503020204020204" pitchFamily="34" charset="-122"/>
                <a:ea typeface="微软雅黑" panose="020B0503020204020204" pitchFamily="34" charset="-122"/>
              </a:rPr>
              <a:t>我也</a:t>
            </a:r>
          </a:p>
        </p:txBody>
      </p:sp>
      <p:sp>
        <p:nvSpPr>
          <p:cNvPr id="58372" name="Text Box 7"/>
          <p:cNvSpPr txBox="1"/>
          <p:nvPr/>
        </p:nvSpPr>
        <p:spPr>
          <a:xfrm>
            <a:off x="1821659" y="1221581"/>
            <a:ext cx="1800493" cy="415498"/>
          </a:xfrm>
          <a:prstGeom prst="rect">
            <a:avLst/>
          </a:prstGeom>
          <a:noFill/>
          <a:ln w="9525">
            <a:noFill/>
          </a:ln>
        </p:spPr>
        <p:txBody>
          <a:bodyPr wrap="none" anchor="t">
            <a:spAutoFit/>
          </a:bodyPr>
          <a:lstStyle/>
          <a:p>
            <a:r>
              <a:rPr lang="zh-CN" altLang="en-US" sz="2100" b="1" dirty="0">
                <a:latin typeface="微软雅黑" panose="020B0503020204020204" pitchFamily="34" charset="-122"/>
                <a:ea typeface="微软雅黑" panose="020B0503020204020204" pitchFamily="34" charset="-122"/>
              </a:rPr>
              <a:t>皆以美</a:t>
            </a:r>
            <a:r>
              <a:rPr lang="zh-CN" altLang="en-US" sz="2100" b="1" dirty="0">
                <a:solidFill>
                  <a:srgbClr val="FF3300"/>
                </a:solidFill>
                <a:latin typeface="微软雅黑" panose="020B0503020204020204" pitchFamily="34" charset="-122"/>
                <a:ea typeface="微软雅黑" panose="020B0503020204020204" pitchFamily="34" charset="-122"/>
              </a:rPr>
              <a:t>于</a:t>
            </a:r>
            <a:r>
              <a:rPr lang="zh-CN" altLang="en-US" sz="2100" b="1" dirty="0">
                <a:latin typeface="微软雅黑" panose="020B0503020204020204" pitchFamily="34" charset="-122"/>
                <a:ea typeface="微软雅黑" panose="020B0503020204020204" pitchFamily="34" charset="-122"/>
              </a:rPr>
              <a:t>徐公</a:t>
            </a:r>
          </a:p>
        </p:txBody>
      </p:sp>
      <p:sp>
        <p:nvSpPr>
          <p:cNvPr id="58373" name="Text Box 8"/>
          <p:cNvSpPr txBox="1"/>
          <p:nvPr/>
        </p:nvSpPr>
        <p:spPr>
          <a:xfrm>
            <a:off x="2089626" y="1635999"/>
            <a:ext cx="1261884" cy="415498"/>
          </a:xfrm>
          <a:prstGeom prst="rect">
            <a:avLst/>
          </a:prstGeom>
          <a:noFill/>
          <a:ln w="9525">
            <a:noFill/>
          </a:ln>
        </p:spPr>
        <p:txBody>
          <a:bodyPr wrap="none" anchor="t">
            <a:spAutoFit/>
          </a:bodyPr>
          <a:lstStyle/>
          <a:p>
            <a:r>
              <a:rPr lang="zh-CN" altLang="en-US" sz="2100" b="1" dirty="0">
                <a:latin typeface="微软雅黑" panose="020B0503020204020204" pitchFamily="34" charset="-122"/>
                <a:ea typeface="微软雅黑" panose="020B0503020204020204" pitchFamily="34" charset="-122"/>
              </a:rPr>
              <a:t>皆朝</a:t>
            </a:r>
            <a:r>
              <a:rPr lang="zh-CN" altLang="en-US" sz="2100" b="1" dirty="0">
                <a:solidFill>
                  <a:srgbClr val="FF3300"/>
                </a:solidFill>
                <a:latin typeface="微软雅黑" panose="020B0503020204020204" pitchFamily="34" charset="-122"/>
                <a:ea typeface="微软雅黑" panose="020B0503020204020204" pitchFamily="34" charset="-122"/>
              </a:rPr>
              <a:t>于</a:t>
            </a:r>
            <a:r>
              <a:rPr lang="zh-CN" altLang="en-US" sz="2100" b="1" dirty="0">
                <a:latin typeface="微软雅黑" panose="020B0503020204020204" pitchFamily="34" charset="-122"/>
                <a:ea typeface="微软雅黑" panose="020B0503020204020204" pitchFamily="34" charset="-122"/>
              </a:rPr>
              <a:t>齐</a:t>
            </a:r>
          </a:p>
        </p:txBody>
      </p:sp>
      <p:sp>
        <p:nvSpPr>
          <p:cNvPr id="58374" name="Text Box 9"/>
          <p:cNvSpPr txBox="1"/>
          <p:nvPr/>
        </p:nvSpPr>
        <p:spPr>
          <a:xfrm>
            <a:off x="1455261" y="2049780"/>
            <a:ext cx="2339102" cy="415498"/>
          </a:xfrm>
          <a:prstGeom prst="rect">
            <a:avLst/>
          </a:prstGeom>
          <a:noFill/>
          <a:ln w="9525">
            <a:noFill/>
          </a:ln>
        </p:spPr>
        <p:txBody>
          <a:bodyPr wrap="none" anchor="t">
            <a:spAutoFit/>
          </a:bodyPr>
          <a:lstStyle/>
          <a:p>
            <a:r>
              <a:rPr lang="zh-CN" altLang="en-US" sz="2100" b="1" dirty="0">
                <a:latin typeface="微软雅黑" panose="020B0503020204020204" pitchFamily="34" charset="-122"/>
                <a:ea typeface="微软雅黑" panose="020B0503020204020204" pitchFamily="34" charset="-122"/>
              </a:rPr>
              <a:t>此所谓战胜</a:t>
            </a:r>
            <a:r>
              <a:rPr lang="zh-CN" altLang="en-US" sz="2100" b="1" dirty="0">
                <a:solidFill>
                  <a:srgbClr val="FF3300"/>
                </a:solidFill>
                <a:latin typeface="微软雅黑" panose="020B0503020204020204" pitchFamily="34" charset="-122"/>
                <a:ea typeface="微软雅黑" panose="020B0503020204020204" pitchFamily="34" charset="-122"/>
              </a:rPr>
              <a:t>于</a:t>
            </a:r>
            <a:r>
              <a:rPr lang="zh-CN" altLang="en-US" sz="2100" b="1" dirty="0">
                <a:latin typeface="微软雅黑" panose="020B0503020204020204" pitchFamily="34" charset="-122"/>
                <a:ea typeface="微软雅黑" panose="020B0503020204020204" pitchFamily="34" charset="-122"/>
              </a:rPr>
              <a:t>朝廷</a:t>
            </a:r>
          </a:p>
        </p:txBody>
      </p:sp>
      <p:sp>
        <p:nvSpPr>
          <p:cNvPr id="58376" name="Text Box 10"/>
          <p:cNvSpPr txBox="1"/>
          <p:nvPr/>
        </p:nvSpPr>
        <p:spPr>
          <a:xfrm>
            <a:off x="4408805" y="735806"/>
            <a:ext cx="453970" cy="415498"/>
          </a:xfrm>
          <a:prstGeom prst="rect">
            <a:avLst/>
          </a:prstGeom>
          <a:noFill/>
          <a:ln w="9525">
            <a:noFill/>
          </a:ln>
        </p:spPr>
        <p:txBody>
          <a:bodyPr wrap="none" anchor="t">
            <a:spAutoFit/>
          </a:bodyPr>
          <a:lstStyle/>
          <a:p>
            <a:r>
              <a:rPr lang="zh-CN" altLang="en-US" sz="2100" dirty="0">
                <a:solidFill>
                  <a:srgbClr val="C00000"/>
                </a:solidFill>
                <a:latin typeface="微软雅黑" panose="020B0503020204020204" pitchFamily="34" charset="-122"/>
                <a:ea typeface="微软雅黑" panose="020B0503020204020204" pitchFamily="34" charset="-122"/>
              </a:rPr>
              <a:t>对</a:t>
            </a:r>
          </a:p>
        </p:txBody>
      </p:sp>
      <p:sp>
        <p:nvSpPr>
          <p:cNvPr id="58377" name="Text Box 11"/>
          <p:cNvSpPr txBox="1"/>
          <p:nvPr/>
        </p:nvSpPr>
        <p:spPr>
          <a:xfrm>
            <a:off x="4408806" y="1221740"/>
            <a:ext cx="591185" cy="415498"/>
          </a:xfrm>
          <a:prstGeom prst="rect">
            <a:avLst/>
          </a:prstGeom>
          <a:noFill/>
          <a:ln w="9525">
            <a:noFill/>
          </a:ln>
        </p:spPr>
        <p:txBody>
          <a:bodyPr wrap="square" anchor="t">
            <a:spAutoFit/>
          </a:bodyPr>
          <a:lstStyle/>
          <a:p>
            <a:r>
              <a:rPr lang="zh-CN" altLang="en-US" sz="2100" dirty="0">
                <a:solidFill>
                  <a:srgbClr val="C00000"/>
                </a:solidFill>
                <a:latin typeface="微软雅黑" panose="020B0503020204020204" pitchFamily="34" charset="-122"/>
                <a:ea typeface="微软雅黑" panose="020B0503020204020204" pitchFamily="34" charset="-122"/>
              </a:rPr>
              <a:t>比</a:t>
            </a:r>
          </a:p>
        </p:txBody>
      </p:sp>
      <p:sp>
        <p:nvSpPr>
          <p:cNvPr id="58378" name="Text Box 12"/>
          <p:cNvSpPr txBox="1"/>
          <p:nvPr/>
        </p:nvSpPr>
        <p:spPr>
          <a:xfrm>
            <a:off x="4408805" y="1635760"/>
            <a:ext cx="591820" cy="415498"/>
          </a:xfrm>
          <a:prstGeom prst="rect">
            <a:avLst/>
          </a:prstGeom>
          <a:noFill/>
          <a:ln w="9525">
            <a:noFill/>
          </a:ln>
        </p:spPr>
        <p:txBody>
          <a:bodyPr wrap="square" anchor="t">
            <a:spAutoFit/>
          </a:bodyPr>
          <a:lstStyle/>
          <a:p>
            <a:r>
              <a:rPr lang="zh-CN" altLang="en-US" sz="2100" dirty="0">
                <a:solidFill>
                  <a:srgbClr val="C00000"/>
                </a:solidFill>
                <a:latin typeface="微软雅黑" panose="020B0503020204020204" pitchFamily="34" charset="-122"/>
                <a:ea typeface="微软雅黑" panose="020B0503020204020204" pitchFamily="34" charset="-122"/>
              </a:rPr>
              <a:t>到</a:t>
            </a:r>
          </a:p>
        </p:txBody>
      </p:sp>
      <p:sp>
        <p:nvSpPr>
          <p:cNvPr id="58379" name="Text Box 13"/>
          <p:cNvSpPr txBox="1"/>
          <p:nvPr/>
        </p:nvSpPr>
        <p:spPr>
          <a:xfrm>
            <a:off x="4408809" y="2049780"/>
            <a:ext cx="979805" cy="415498"/>
          </a:xfrm>
          <a:prstGeom prst="rect">
            <a:avLst/>
          </a:prstGeom>
          <a:noFill/>
          <a:ln w="9525">
            <a:noFill/>
          </a:ln>
        </p:spPr>
        <p:txBody>
          <a:bodyPr wrap="square" anchor="t">
            <a:spAutoFit/>
          </a:bodyPr>
          <a:lstStyle/>
          <a:p>
            <a:r>
              <a:rPr lang="zh-CN" altLang="en-US" sz="2100" dirty="0">
                <a:solidFill>
                  <a:srgbClr val="C00000"/>
                </a:solidFill>
                <a:latin typeface="微软雅黑" panose="020B0503020204020204" pitchFamily="34" charset="-122"/>
                <a:ea typeface="微软雅黑" panose="020B0503020204020204" pitchFamily="34" charset="-122"/>
              </a:rPr>
              <a:t>在</a:t>
            </a:r>
          </a:p>
        </p:txBody>
      </p:sp>
      <p:sp>
        <p:nvSpPr>
          <p:cNvPr id="58380" name="Text Box 14"/>
          <p:cNvSpPr txBox="1"/>
          <p:nvPr/>
        </p:nvSpPr>
        <p:spPr>
          <a:xfrm>
            <a:off x="548879" y="3580368"/>
            <a:ext cx="453970" cy="415498"/>
          </a:xfrm>
          <a:prstGeom prst="rect">
            <a:avLst/>
          </a:prstGeom>
          <a:noFill/>
          <a:ln w="9525">
            <a:noFill/>
          </a:ln>
        </p:spPr>
        <p:txBody>
          <a:bodyPr wrap="none" anchor="t">
            <a:spAutoFit/>
          </a:bodyPr>
          <a:lstStyle/>
          <a:p>
            <a:r>
              <a:rPr lang="zh-CN" altLang="en-US" sz="2100" b="1" dirty="0">
                <a:latin typeface="微软雅黑" panose="020B0503020204020204" pitchFamily="34" charset="-122"/>
                <a:ea typeface="微软雅黑" panose="020B0503020204020204" pitchFamily="34" charset="-122"/>
              </a:rPr>
              <a:t>闻</a:t>
            </a:r>
          </a:p>
        </p:txBody>
      </p:sp>
      <p:sp>
        <p:nvSpPr>
          <p:cNvPr id="58381" name="AutoShape 15"/>
          <p:cNvSpPr/>
          <p:nvPr/>
        </p:nvSpPr>
        <p:spPr>
          <a:xfrm>
            <a:off x="998302" y="3217071"/>
            <a:ext cx="54769" cy="1350169"/>
          </a:xfrm>
          <a:prstGeom prst="leftBrace">
            <a:avLst>
              <a:gd name="adj1" fmla="val 204750"/>
              <a:gd name="adj2" fmla="val 50000"/>
            </a:avLst>
          </a:prstGeom>
          <a:noFill/>
          <a:ln w="9525" cap="flat" cmpd="sng">
            <a:solidFill>
              <a:schemeClr val="tx1"/>
            </a:solidFill>
            <a:prstDash val="solid"/>
            <a:round/>
            <a:headEnd type="none" w="med" len="med"/>
            <a:tailEnd type="none" w="med" len="med"/>
          </a:ln>
        </p:spPr>
        <p:txBody>
          <a:bodyPr wrap="none" anchor="ctr"/>
          <a:lstStyle/>
          <a:p>
            <a:endParaRPr lang="zh-CN" altLang="en-US" sz="2100" b="1" dirty="0">
              <a:latin typeface="Times New Roman" panose="02020603050405020304" pitchFamily="18" charset="0"/>
            </a:endParaRPr>
          </a:p>
        </p:txBody>
      </p:sp>
      <p:sp>
        <p:nvSpPr>
          <p:cNvPr id="58382" name="Text Box 16"/>
          <p:cNvSpPr txBox="1"/>
          <p:nvPr/>
        </p:nvSpPr>
        <p:spPr>
          <a:xfrm>
            <a:off x="1455503" y="3101499"/>
            <a:ext cx="1800493" cy="415498"/>
          </a:xfrm>
          <a:prstGeom prst="rect">
            <a:avLst/>
          </a:prstGeom>
          <a:noFill/>
          <a:ln w="9525">
            <a:noFill/>
          </a:ln>
        </p:spPr>
        <p:txBody>
          <a:bodyPr wrap="none" anchor="t">
            <a:spAutoFit/>
          </a:bodyPr>
          <a:lstStyle/>
          <a:p>
            <a:r>
              <a:rPr lang="zh-CN" altLang="en-US" sz="2100" b="1" dirty="0">
                <a:solidFill>
                  <a:srgbClr val="FF3300"/>
                </a:solidFill>
                <a:latin typeface="微软雅黑" panose="020B0503020204020204" pitchFamily="34" charset="-122"/>
                <a:ea typeface="微软雅黑" panose="020B0503020204020204" pitchFamily="34" charset="-122"/>
              </a:rPr>
              <a:t>闻</a:t>
            </a:r>
            <a:r>
              <a:rPr lang="zh-CN" altLang="en-US" sz="2100" b="1" dirty="0">
                <a:latin typeface="微软雅黑" panose="020B0503020204020204" pitchFamily="34" charset="-122"/>
                <a:ea typeface="微软雅黑" panose="020B0503020204020204" pitchFamily="34" charset="-122"/>
              </a:rPr>
              <a:t>寡人之耳者</a:t>
            </a:r>
          </a:p>
        </p:txBody>
      </p:sp>
      <p:sp>
        <p:nvSpPr>
          <p:cNvPr id="58383" name="Text Box 17"/>
          <p:cNvSpPr txBox="1"/>
          <p:nvPr/>
        </p:nvSpPr>
        <p:spPr>
          <a:xfrm>
            <a:off x="1274921" y="4152900"/>
            <a:ext cx="2608406" cy="415498"/>
          </a:xfrm>
          <a:prstGeom prst="rect">
            <a:avLst/>
          </a:prstGeom>
          <a:noFill/>
          <a:ln w="9525">
            <a:noFill/>
          </a:ln>
        </p:spPr>
        <p:txBody>
          <a:bodyPr wrap="none" anchor="t">
            <a:spAutoFit/>
          </a:bodyPr>
          <a:lstStyle/>
          <a:p>
            <a:r>
              <a:rPr lang="zh-CN" altLang="en-US" sz="2100" b="1" dirty="0">
                <a:latin typeface="微软雅黑" panose="020B0503020204020204" pitchFamily="34" charset="-122"/>
                <a:ea typeface="微软雅黑" panose="020B0503020204020204" pitchFamily="34" charset="-122"/>
              </a:rPr>
              <a:t>燕、赵、韩、魏</a:t>
            </a:r>
            <a:r>
              <a:rPr lang="zh-CN" altLang="en-US" sz="2100" b="1" dirty="0">
                <a:solidFill>
                  <a:srgbClr val="FF3300"/>
                </a:solidFill>
                <a:latin typeface="微软雅黑" panose="020B0503020204020204" pitchFamily="34" charset="-122"/>
                <a:ea typeface="微软雅黑" panose="020B0503020204020204" pitchFamily="34" charset="-122"/>
              </a:rPr>
              <a:t>闻</a:t>
            </a:r>
            <a:r>
              <a:rPr lang="zh-CN" altLang="en-US" sz="2100" b="1" dirty="0">
                <a:latin typeface="微软雅黑" panose="020B0503020204020204" pitchFamily="34" charset="-122"/>
                <a:ea typeface="微软雅黑" panose="020B0503020204020204" pitchFamily="34" charset="-122"/>
              </a:rPr>
              <a:t>之</a:t>
            </a:r>
          </a:p>
        </p:txBody>
      </p:sp>
      <p:sp>
        <p:nvSpPr>
          <p:cNvPr id="58384" name="Text Box 18"/>
          <p:cNvSpPr txBox="1"/>
          <p:nvPr/>
        </p:nvSpPr>
        <p:spPr>
          <a:xfrm>
            <a:off x="3996214" y="3166269"/>
            <a:ext cx="1431802" cy="415498"/>
          </a:xfrm>
          <a:prstGeom prst="rect">
            <a:avLst/>
          </a:prstGeom>
          <a:noFill/>
          <a:ln w="9525">
            <a:noFill/>
          </a:ln>
        </p:spPr>
        <p:txBody>
          <a:bodyPr wrap="none" anchor="t">
            <a:spAutoFit/>
          </a:bodyPr>
          <a:lstStyle/>
          <a:p>
            <a:r>
              <a:rPr lang="zh-CN" altLang="en-US" sz="21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使</a:t>
            </a:r>
            <a:r>
              <a:rPr lang="en-US" altLang="x-none" sz="21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1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听说</a:t>
            </a:r>
          </a:p>
        </p:txBody>
      </p:sp>
      <p:sp>
        <p:nvSpPr>
          <p:cNvPr id="58385" name="Text Box 19"/>
          <p:cNvSpPr txBox="1"/>
          <p:nvPr/>
        </p:nvSpPr>
        <p:spPr>
          <a:xfrm flipH="1">
            <a:off x="4318004" y="4152900"/>
            <a:ext cx="1095375" cy="415498"/>
          </a:xfrm>
          <a:prstGeom prst="rect">
            <a:avLst/>
          </a:prstGeom>
          <a:noFill/>
          <a:ln w="9525">
            <a:noFill/>
          </a:ln>
        </p:spPr>
        <p:txBody>
          <a:bodyPr wrap="square" anchor="t">
            <a:spAutoFit/>
          </a:bodyPr>
          <a:lstStyle/>
          <a:p>
            <a:r>
              <a:rPr lang="zh-CN" altLang="en-US" sz="2100" dirty="0">
                <a:solidFill>
                  <a:srgbClr val="C00000"/>
                </a:solidFill>
                <a:latin typeface="微软雅黑" panose="020B0503020204020204" pitchFamily="34" charset="-122"/>
                <a:ea typeface="微软雅黑" panose="020B0503020204020204" pitchFamily="34" charset="-122"/>
              </a:rPr>
              <a:t>听说</a:t>
            </a:r>
          </a:p>
        </p:txBody>
      </p:sp>
      <p:sp>
        <p:nvSpPr>
          <p:cNvPr id="7" name="标题 1"/>
          <p:cNvSpPr>
            <a:spLocks noGrp="1"/>
          </p:cNvSpPr>
          <p:nvPr/>
        </p:nvSpPr>
        <p:spPr>
          <a:xfrm>
            <a:off x="91440" y="2"/>
            <a:ext cx="1363980" cy="4984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a:solidFill>
                  <a:srgbClr val="FF9306"/>
                </a:solidFill>
                <a:latin typeface="微软雅黑" panose="020B0503020204020204" pitchFamily="34" charset="-122"/>
                <a:ea typeface="微软雅黑" panose="020B0503020204020204" pitchFamily="34" charset="-122"/>
                <a:sym typeface="+mn-ea"/>
              </a:rPr>
              <a:t>字词检查</a:t>
            </a:r>
            <a:endParaRPr lang="zh-CN" altLang="en-US" sz="2000" b="1" dirty="0">
              <a:solidFill>
                <a:srgbClr val="FF9306"/>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8376"/>
                                        </p:tgtEl>
                                        <p:attrNameLst>
                                          <p:attrName>style.visibility</p:attrName>
                                        </p:attrNameLst>
                                      </p:cBhvr>
                                      <p:to>
                                        <p:strVal val="visible"/>
                                      </p:to>
                                    </p:set>
                                    <p:animEffect transition="in" filter="wedge">
                                      <p:cBhvr>
                                        <p:cTn id="7" dur="2000"/>
                                        <p:tgtEl>
                                          <p:spTgt spid="58376"/>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8377"/>
                                        </p:tgtEl>
                                        <p:attrNameLst>
                                          <p:attrName>style.visibility</p:attrName>
                                        </p:attrNameLst>
                                      </p:cBhvr>
                                      <p:to>
                                        <p:strVal val="visible"/>
                                      </p:to>
                                    </p:set>
                                    <p:animEffect transition="in" filter="wedge">
                                      <p:cBhvr>
                                        <p:cTn id="12" dur="2000"/>
                                        <p:tgtEl>
                                          <p:spTgt spid="58377"/>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58378"/>
                                        </p:tgtEl>
                                        <p:attrNameLst>
                                          <p:attrName>style.visibility</p:attrName>
                                        </p:attrNameLst>
                                      </p:cBhvr>
                                      <p:to>
                                        <p:strVal val="visible"/>
                                      </p:to>
                                    </p:set>
                                    <p:animEffect transition="in" filter="wedge">
                                      <p:cBhvr>
                                        <p:cTn id="17" dur="2000"/>
                                        <p:tgtEl>
                                          <p:spTgt spid="58378"/>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58379"/>
                                        </p:tgtEl>
                                        <p:attrNameLst>
                                          <p:attrName>style.visibility</p:attrName>
                                        </p:attrNameLst>
                                      </p:cBhvr>
                                      <p:to>
                                        <p:strVal val="visible"/>
                                      </p:to>
                                    </p:set>
                                    <p:animEffect transition="in" filter="circle(in)">
                                      <p:cBhvr>
                                        <p:cTn id="22" dur="2000"/>
                                        <p:tgtEl>
                                          <p:spTgt spid="58379"/>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58384"/>
                                        </p:tgtEl>
                                        <p:attrNameLst>
                                          <p:attrName>style.visibility</p:attrName>
                                        </p:attrNameLst>
                                      </p:cBhvr>
                                      <p:to>
                                        <p:strVal val="visible"/>
                                      </p:to>
                                    </p:set>
                                    <p:animEffect transition="in" filter="diamond(in)">
                                      <p:cBhvr>
                                        <p:cTn id="27" dur="2000"/>
                                        <p:tgtEl>
                                          <p:spTgt spid="58384"/>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58385"/>
                                        </p:tgtEl>
                                        <p:attrNameLst>
                                          <p:attrName>style.visibility</p:attrName>
                                        </p:attrNameLst>
                                      </p:cBhvr>
                                      <p:to>
                                        <p:strVal val="visible"/>
                                      </p:to>
                                    </p:set>
                                    <p:animEffect transition="in" filter="circle(in)">
                                      <p:cBhvr>
                                        <p:cTn id="32" dur="2000"/>
                                        <p:tgtEl>
                                          <p:spTgt spid="58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6" grpId="0"/>
      <p:bldP spid="58377" grpId="0"/>
      <p:bldP spid="58378" grpId="0"/>
      <p:bldP spid="58379" grpId="0"/>
      <p:bldP spid="58384" grpId="0"/>
      <p:bldP spid="58385"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4981</Words>
  <Application>Microsoft Office PowerPoint</Application>
  <PresentationFormat>全屏显示(16:9)</PresentationFormat>
  <Paragraphs>486</Paragraphs>
  <Slides>47</Slides>
  <Notes>3</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47</vt:i4>
      </vt:variant>
    </vt:vector>
  </HeadingPairs>
  <TitlesOfParts>
    <vt:vector size="60" baseType="lpstr">
      <vt:lpstr>Meiryo</vt:lpstr>
      <vt:lpstr>黑体</vt:lpstr>
      <vt:lpstr>楷体_GB2312</vt:lpstr>
      <vt:lpstr>宋体</vt:lpstr>
      <vt:lpstr>微软雅黑</vt:lpstr>
      <vt:lpstr>幼圆</vt:lpstr>
      <vt:lpstr>Arial</vt:lpstr>
      <vt:lpstr>Calibri</vt:lpstr>
      <vt:lpstr>Calibri Light</vt:lpstr>
      <vt:lpstr>Times New Roman</vt:lpstr>
      <vt:lpstr>Wingdings</vt:lpstr>
      <vt:lpstr>第一PPT模板网-WWW.1PPT.COM</vt:lpstr>
      <vt:lpstr>Office Theme</vt:lpstr>
      <vt:lpstr>PowerPoint 演示文稿</vt:lpstr>
      <vt:lpstr>PowerPoint 演示文稿</vt:lpstr>
      <vt:lpstr>PowerPoint 演示文稿</vt:lpstr>
      <vt:lpstr>文体知识</vt:lpstr>
      <vt:lpstr>字词检查</vt:lpstr>
      <vt:lpstr>PowerPoint 演示文稿</vt:lpstr>
      <vt:lpstr>PowerPoint 演示文稿</vt:lpstr>
      <vt:lpstr>PowerPoint 演示文稿</vt:lpstr>
      <vt:lpstr>PowerPoint 演示文稿</vt:lpstr>
      <vt:lpstr>比较下面几个“朝”字的意思</vt:lpstr>
      <vt:lpstr>比较下列“间”字的读音和意思</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精读细研</vt:lpstr>
      <vt:lpstr>PowerPoint 演示文稿</vt:lpstr>
      <vt:lpstr>PowerPoint 演示文稿</vt:lpstr>
      <vt:lpstr>精读细研</vt:lpstr>
      <vt:lpstr>精读细研</vt:lpstr>
      <vt:lpstr>精读细研</vt:lpstr>
      <vt:lpstr>PowerPoint 演示文稿</vt:lpstr>
      <vt:lpstr>精读细研</vt:lpstr>
      <vt:lpstr>PowerPoint 演示文稿</vt:lpstr>
      <vt:lpstr>课堂小结</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90</cp:revision>
  <dcterms:created xsi:type="dcterms:W3CDTF">2019-08-22T09:05:00Z</dcterms:created>
  <dcterms:modified xsi:type="dcterms:W3CDTF">2022-02-17T03:00:43Z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