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</p:sldMasterIdLst>
  <p:notesMasterIdLst>
    <p:notesMasterId r:id="rId3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0000"/>
    <a:srgbClr val="C0C0C0"/>
    <a:srgbClr val="CCCC00"/>
    <a:srgbClr val="FFCCFF"/>
    <a:srgbClr val="FFFFFF"/>
    <a:srgbClr val="CCFFCC"/>
    <a:srgbClr val="CCFF99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ADBBA-36B9-442E-A841-E1A0840B1F91}" type="datetimeFigureOut">
              <a:rPr lang="zh-CN" altLang="en-US" smtClean="0"/>
              <a:t>2022/2/16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EF048-7E1B-474B-9CFD-DEA8222452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075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EF048-7E1B-474B-9CFD-DEA8222452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01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EF048-7E1B-474B-9CFD-DEA82224523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845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234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B376-A5F9-478F-889B-007E2215DB1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7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77818" y="566738"/>
            <a:ext cx="2774949" cy="59309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48734" y="566738"/>
            <a:ext cx="8125884" cy="59309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0C3C8-8ECC-43E8-B17C-64370B695D2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8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631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658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153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24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096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6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12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203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3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1C964-6583-498E-BB1A-99E7A8D8BAC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7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850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7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847851" y="749300"/>
            <a:ext cx="47498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00851" y="749300"/>
            <a:ext cx="4751916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CCDB0-2E7A-40E4-BFB5-1899A4D21E1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6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96BA0-B2BA-4DC6-B7DD-BF780461D31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2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A38B9-BA45-4243-B62B-59C750233B4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6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B78CE-F1D5-4CF3-A1C3-002F655B946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2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7BA2F-9F1F-4051-B801-1D49D5BAE3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08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35CFF-A2E0-4CF5-A239-3EC0A44D2B9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0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1634F-8D8D-4A1A-AD5D-DE756E095B3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27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448734" y="566738"/>
            <a:ext cx="1174751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0" name="KSO_F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9E9E9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KSO_F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E9E9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KSO_FN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E9E9E"/>
                </a:solidFill>
              </a:defRPr>
            </a:lvl1pPr>
          </a:lstStyle>
          <a:p>
            <a:pPr>
              <a:defRPr/>
            </a:pPr>
            <a:fld id="{7E2B9A0C-423C-4406-84F6-7C21E34EDB6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9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47851" y="749300"/>
            <a:ext cx="9704916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cxnSp>
        <p:nvCxnSpPr>
          <p:cNvPr id="3080" name="直接连接符 11"/>
          <p:cNvCxnSpPr>
            <a:cxnSpLocks noChangeShapeType="1"/>
          </p:cNvCxnSpPr>
          <p:nvPr/>
        </p:nvCxnSpPr>
        <p:spPr bwMode="auto">
          <a:xfrm flipH="1">
            <a:off x="916518" y="250826"/>
            <a:ext cx="427567" cy="498475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1" name="直接连接符 12"/>
          <p:cNvCxnSpPr>
            <a:cxnSpLocks noChangeShapeType="1"/>
          </p:cNvCxnSpPr>
          <p:nvPr/>
        </p:nvCxnSpPr>
        <p:spPr bwMode="auto">
          <a:xfrm flipH="1">
            <a:off x="249767" y="212726"/>
            <a:ext cx="844551" cy="1001713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</p:sldLayoutIdLst>
  <p:txStyles>
    <p:title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2pPr>
      <a:lvl3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3pPr>
      <a:lvl4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4pPr>
      <a:lvl5pPr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5pPr>
      <a:lvl6pPr marL="4572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6pPr>
      <a:lvl7pPr marL="9144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7pPr>
      <a:lvl8pPr marL="13716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8pPr>
      <a:lvl9pPr marL="1828800" algn="l" defTabSz="5143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新魏" pitchFamily="2" charset="-122"/>
          <a:ea typeface="华文新魏" pitchFamily="2" charset="-122"/>
        </a:defRPr>
      </a:lvl9pPr>
    </p:titleStyle>
    <p:bodyStyle>
      <a:lvl1pPr marL="200025" indent="-200025" algn="just" defTabSz="514350" rtl="0" eaLnBrk="1" fontAlgn="base" hangingPunct="1">
        <a:lnSpc>
          <a:spcPct val="110000"/>
        </a:lnSpc>
        <a:spcBef>
          <a:spcPts val="1013"/>
        </a:spcBef>
        <a:spcAft>
          <a:spcPct val="0"/>
        </a:spcAft>
        <a:buClr>
          <a:schemeClr val="accent1"/>
        </a:buClr>
        <a:buSzPct val="50000"/>
        <a:buFont typeface="Wingdings 2" pitchFamily="18" charset="2"/>
        <a:buChar char="f"/>
        <a:defRPr sz="2800">
          <a:solidFill>
            <a:schemeClr val="accent1"/>
          </a:solidFill>
          <a:latin typeface="+mn-lt"/>
          <a:ea typeface="+mn-ea"/>
          <a:cs typeface="+mn-cs"/>
        </a:defRPr>
      </a:lvl1pPr>
      <a:lvl2pPr marL="361950" indent="-361950" algn="l" defTabSz="514350" rtl="0" eaLnBrk="1" fontAlgn="base" hangingPunct="1">
        <a:lnSpc>
          <a:spcPct val="130000"/>
        </a:lnSpc>
        <a:spcBef>
          <a:spcPct val="0"/>
        </a:spcBef>
        <a:spcAft>
          <a:spcPts val="338"/>
        </a:spcAft>
        <a:buClr>
          <a:srgbClr val="C39D8A"/>
        </a:buClr>
        <a:buFont typeface="幼圆" pitchFamily="49" charset="-122"/>
        <a:buChar char=" "/>
        <a:defRPr sz="1600">
          <a:solidFill>
            <a:schemeClr val="tx1"/>
          </a:solidFill>
          <a:latin typeface="幼圆" pitchFamily="1" charset="-122"/>
          <a:ea typeface="幼圆" pitchFamily="1" charset="-122"/>
        </a:defRPr>
      </a:lvl2pPr>
      <a:lvl3pPr marL="64293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100">
          <a:solidFill>
            <a:schemeClr val="tx1"/>
          </a:solidFill>
          <a:latin typeface="Calibri" pitchFamily="34" charset="0"/>
          <a:ea typeface="幼圆" pitchFamily="1" charset="-122"/>
        </a:defRPr>
      </a:lvl3pPr>
      <a:lvl4pPr marL="900113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>
          <a:solidFill>
            <a:schemeClr val="tx1"/>
          </a:solidFill>
          <a:latin typeface="Calibri" pitchFamily="34" charset="0"/>
          <a:ea typeface="幼圆" pitchFamily="1" charset="-122"/>
        </a:defRPr>
      </a:lvl4pPr>
      <a:lvl5pPr marL="115728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>
          <a:solidFill>
            <a:schemeClr val="tx1"/>
          </a:solidFill>
          <a:latin typeface="Calibri" pitchFamily="34" charset="0"/>
          <a:ea typeface="幼圆" pitchFamily="1" charset="-122"/>
        </a:defRPr>
      </a:lvl5pPr>
      <a:lvl6pPr marL="161448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>
          <a:solidFill>
            <a:schemeClr val="tx1"/>
          </a:solidFill>
          <a:latin typeface="Calibri" pitchFamily="34" charset="0"/>
          <a:ea typeface="幼圆" pitchFamily="1" charset="-122"/>
        </a:defRPr>
      </a:lvl6pPr>
      <a:lvl7pPr marL="207168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>
          <a:solidFill>
            <a:schemeClr val="tx1"/>
          </a:solidFill>
          <a:latin typeface="Calibri" pitchFamily="34" charset="0"/>
          <a:ea typeface="幼圆" pitchFamily="1" charset="-122"/>
        </a:defRPr>
      </a:lvl7pPr>
      <a:lvl8pPr marL="252888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>
          <a:solidFill>
            <a:schemeClr val="tx1"/>
          </a:solidFill>
          <a:latin typeface="Calibri" pitchFamily="34" charset="0"/>
          <a:ea typeface="幼圆" pitchFamily="1" charset="-122"/>
        </a:defRPr>
      </a:lvl8pPr>
      <a:lvl9pPr marL="2986088" indent="-128588" algn="l" defTabSz="514350" rtl="0" eaLnBrk="1" fontAlgn="base" hangingPunct="1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>
          <a:solidFill>
            <a:schemeClr val="tx1"/>
          </a:solidFill>
          <a:latin typeface="Calibri" pitchFamily="34" charset="0"/>
          <a:ea typeface="幼圆" pitchFamily="1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7278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1524000" y="1600249"/>
            <a:ext cx="91440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1524001" y="1524050"/>
            <a:ext cx="914399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6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</a:t>
            </a:r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枣儿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4572040" y="2667020"/>
            <a:ext cx="2971722" cy="0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20174" y="5486347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927350" y="1346200"/>
            <a:ext cx="6337300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i="1" dirty="0">
                <a:solidFill>
                  <a:srgbClr val="FF0000"/>
                </a:solidFill>
                <a:latin typeface="宋体" pitchFamily="2" charset="-122"/>
              </a:rPr>
              <a:t>（</a:t>
            </a:r>
            <a:r>
              <a:rPr lang="en-US" altLang="zh-CN" sz="3000" b="1" i="1" dirty="0">
                <a:solidFill>
                  <a:srgbClr val="FF0000"/>
                </a:solidFill>
                <a:latin typeface="宋体" pitchFamily="2" charset="-122"/>
              </a:rPr>
              <a:t>2</a:t>
            </a:r>
            <a:r>
              <a:rPr lang="zh-CN" altLang="en-US" sz="3000" b="1" i="1" dirty="0">
                <a:solidFill>
                  <a:srgbClr val="FF0000"/>
                </a:solidFill>
                <a:latin typeface="宋体" pitchFamily="2" charset="-122"/>
              </a:rPr>
              <a:t>）回忆了自己小时候的事：</a:t>
            </a:r>
            <a:endParaRPr lang="en-US" altLang="zh-CN" sz="3000" b="1" i="1" dirty="0">
              <a:solidFill>
                <a:srgbClr val="FF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b="1" dirty="0"/>
              <a:t>      偷枣而长出小枣树的事；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/>
              <a:t>      枣儿落到鬼子的钢盔上吓跑鬼子；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/>
              <a:t>      闹灾荒时靠枣儿活命的故事。</a:t>
            </a:r>
          </a:p>
        </p:txBody>
      </p:sp>
      <p:pic>
        <p:nvPicPr>
          <p:cNvPr id="13315" name="图片 1" descr="4a7c45fa64bb3739071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6" y="4799013"/>
            <a:ext cx="237331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2"/>
          <p:cNvSpPr>
            <a:spLocks noChangeArrowheads="1"/>
          </p:cNvSpPr>
          <p:nvPr/>
        </p:nvSpPr>
        <p:spPr bwMode="auto">
          <a:xfrm>
            <a:off x="1774825" y="908051"/>
            <a:ext cx="86423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000" b="1" dirty="0">
                <a:latin typeface="宋体" pitchFamily="2" charset="-122"/>
              </a:rPr>
              <a:t>   （</a:t>
            </a:r>
            <a:r>
              <a:rPr lang="en-US" altLang="zh-CN" sz="3000" b="1" dirty="0">
                <a:latin typeface="宋体" pitchFamily="2" charset="-122"/>
              </a:rPr>
              <a:t>3</a:t>
            </a:r>
            <a:r>
              <a:rPr lang="zh-CN" altLang="en-US" sz="3000" b="1" dirty="0">
                <a:latin typeface="宋体" pitchFamily="2" charset="-122"/>
              </a:rPr>
              <a:t>）老人在谈话中“沉思”“心事重重”“闪着泪花”，流露出老人对儿子的思念，对以往岁月的怀念，对故土的热爱之情，有一种浓浓的失落感。</a:t>
            </a:r>
          </a:p>
        </p:txBody>
      </p:sp>
      <p:pic>
        <p:nvPicPr>
          <p:cNvPr id="14339" name="图片 1" descr="4a7c45fa64bb3739071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6" y="4799013"/>
            <a:ext cx="237331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74826" y="808039"/>
            <a:ext cx="50323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老人对男孩的态度如何</a:t>
            </a: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? 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847850" y="1995489"/>
            <a:ext cx="82804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b="1" dirty="0">
                <a:latin typeface="宋体" pitchFamily="2" charset="-122"/>
              </a:rPr>
              <a:t>老人请男孩吃枣；</a:t>
            </a:r>
            <a:endParaRPr lang="en-US" altLang="zh-CN" sz="2800" b="1" dirty="0">
              <a:latin typeface="宋体" pitchFamily="2" charset="-122"/>
            </a:endParaRPr>
          </a:p>
          <a:p>
            <a:pPr marL="457200" indent="-457200">
              <a:lnSpc>
                <a:spcPct val="15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b="1" dirty="0">
                <a:latin typeface="宋体" pitchFamily="2" charset="-122"/>
              </a:rPr>
              <a:t>老人让男孩骑跨在自己肩上摘枣；</a:t>
            </a:r>
            <a:endParaRPr lang="en-US" altLang="zh-CN" sz="2800" b="1" dirty="0">
              <a:latin typeface="宋体" pitchFamily="2" charset="-122"/>
            </a:endParaRPr>
          </a:p>
          <a:p>
            <a:pPr marL="457200" indent="-457200">
              <a:lnSpc>
                <a:spcPct val="15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b="1" dirty="0">
                <a:latin typeface="宋体" pitchFamily="2" charset="-122"/>
              </a:rPr>
              <a:t>老人给男孩讲故事；</a:t>
            </a:r>
            <a:endParaRPr lang="en-US" altLang="zh-CN" sz="2800" b="1" dirty="0">
              <a:latin typeface="宋体" pitchFamily="2" charset="-122"/>
            </a:endParaRPr>
          </a:p>
          <a:p>
            <a:pPr marL="457200" indent="-457200">
              <a:lnSpc>
                <a:spcPct val="15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b="1" dirty="0">
                <a:latin typeface="宋体" pitchFamily="2" charset="-122"/>
              </a:rPr>
              <a:t>老人与男孩拉勾发誓，老人紧紧搂住男孩；</a:t>
            </a:r>
            <a:endParaRPr lang="en-US" altLang="zh-CN" sz="2800" b="1" dirty="0">
              <a:latin typeface="宋体" pitchFamily="2" charset="-122"/>
            </a:endParaRPr>
          </a:p>
          <a:p>
            <a:pPr marL="457200" indent="-457200">
              <a:lnSpc>
                <a:spcPct val="15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b="1" dirty="0">
                <a:latin typeface="宋体" pitchFamily="2" charset="-122"/>
              </a:rPr>
              <a:t>“将枣儿塞进男孩嘴里，自己也拿起枣儿咀嚼”。</a:t>
            </a:r>
            <a:endParaRPr lang="zh-CN" altLang="en-US" sz="2800" b="1" i="1" dirty="0">
              <a:solidFill>
                <a:srgbClr val="FF0000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1784351" y="1503363"/>
            <a:ext cx="86328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000" b="1" dirty="0">
                <a:latin typeface="宋体" pitchFamily="2" charset="-122"/>
              </a:rPr>
              <a:t>    这些都表现了老人对男孩的疼爱，表现出了一种不是祖孙而如同祖孙般的长辈对晚辈的关爱，也折射出他对儿子的亲情。 </a:t>
            </a:r>
          </a:p>
        </p:txBody>
      </p:sp>
      <p:pic>
        <p:nvPicPr>
          <p:cNvPr id="16387" name="图片 1" descr="4a7c45fa64bb37390719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6" y="4799013"/>
            <a:ext cx="237331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74826" y="547689"/>
            <a:ext cx="50323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如何评价老人这个形象</a:t>
            </a: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?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74826" y="1304925"/>
            <a:ext cx="8632825" cy="416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   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剧中的老人首先是老一辈的农民形象：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800" b="1" dirty="0">
                <a:latin typeface="宋体" pitchFamily="2" charset="-122"/>
              </a:rPr>
              <a:t>他一生劳作，不离乡土，如今老迈，儿子离乡外出，他继续留守家园。</a:t>
            </a:r>
            <a:endParaRPr lang="en-US" altLang="zh-CN" sz="2800" b="1" dirty="0">
              <a:latin typeface="宋体" pitchFamily="2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2800" b="1" dirty="0">
                <a:latin typeface="宋体" pitchFamily="2" charset="-122"/>
              </a:rPr>
              <a:t>   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其次他是具有更普遍意义的老一代的长者形象：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800" b="1" dirty="0">
                <a:latin typeface="宋体" pitchFamily="2" charset="-122"/>
              </a:rPr>
              <a:t>他满怀亲情，富有爱心，他关爱已成年的下一代，又疼爱尚年幼的新一代；作为过来人，他怀旧而又传统，面对生活的变化不失爱心、不失希望而又有所失落。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101"/>
          <p:cNvSpPr txBox="1"/>
          <p:nvPr/>
        </p:nvSpPr>
        <p:spPr>
          <a:xfrm>
            <a:off x="3416893" y="404661"/>
            <a:ext cx="5358212" cy="707886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Tx/>
              <a:buNone/>
              <a:defRPr/>
            </a:pPr>
            <a:r>
              <a:rPr lang="zh-CN" altLang="en-US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人物形象</a:t>
            </a:r>
            <a:r>
              <a:rPr lang="en-US" altLang="zh-CN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——</a:t>
            </a:r>
            <a:r>
              <a:rPr lang="zh-CN" altLang="en-US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关于男孩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784350" y="1474789"/>
            <a:ext cx="6472238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谈谈你对剧中男孩这一形象的认识。 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84351" y="2430463"/>
            <a:ext cx="86328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latin typeface="宋体" pitchFamily="2" charset="-122"/>
              </a:rPr>
              <a:t>    剧中的男孩想把枣子留给父亲吃，喜欢吃巧克力并盼望父亲带巧克力回来，他蹑手蹑脚捡枣子，把枣子藏在红肚兜上的衣袋里，温顺地扶老人，认真听老人讲故事，和老人拉勾发誓</a:t>
            </a:r>
            <a:r>
              <a:rPr lang="en-US" altLang="zh-CN" sz="3000" b="1">
                <a:latin typeface="宋体" pitchFamily="2" charset="-122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1784351" y="908050"/>
            <a:ext cx="8632825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latin typeface="宋体" pitchFamily="2" charset="-122"/>
              </a:rPr>
              <a:t>   </a:t>
            </a:r>
            <a:r>
              <a:rPr lang="en-US" altLang="zh-CN" sz="3000" b="1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>
                <a:solidFill>
                  <a:srgbClr val="FF0000"/>
                </a:solidFill>
                <a:latin typeface="宋体" pitchFamily="2" charset="-122"/>
              </a:rPr>
              <a:t>男孩是年幼的新生一代的形象：</a:t>
            </a:r>
            <a:r>
              <a:rPr lang="en-US" altLang="zh-CN" sz="3000" b="1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3000" b="1">
                <a:latin typeface="宋体" pitchFamily="2" charset="-122"/>
              </a:rPr>
              <a:t>他思念父亲，喜爱心疼自己的老人，好奇而懂事，在他身上处处表现了儿童纯真可爱的天性。他的父亲在城里又有了一个家，他爱吃巧克力并盼望父亲带巧克力回来，则显示了男孩成长环境的鲜明时代特征。</a:t>
            </a:r>
          </a:p>
        </p:txBody>
      </p:sp>
      <p:pic>
        <p:nvPicPr>
          <p:cNvPr id="19459" name="图片 1" descr="4a7c45fa64bb3739071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6" y="4799013"/>
            <a:ext cx="237331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101"/>
          <p:cNvSpPr txBox="1"/>
          <p:nvPr/>
        </p:nvSpPr>
        <p:spPr>
          <a:xfrm>
            <a:off x="1775520" y="404661"/>
            <a:ext cx="8640956" cy="1323443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Tx/>
              <a:buNone/>
              <a:defRPr/>
            </a:pPr>
            <a:r>
              <a:rPr lang="zh-CN" altLang="en-US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人物形象</a:t>
            </a:r>
            <a:endParaRPr lang="en-US" altLang="zh-CN" sz="4000" b="1" noProof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buFontTx/>
              <a:buNone/>
              <a:defRPr/>
            </a:pPr>
            <a:r>
              <a:rPr lang="en-US" altLang="zh-CN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——</a:t>
            </a:r>
            <a:r>
              <a:rPr lang="zh-CN" altLang="en-US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关于老人的儿子和男孩的父亲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84351" y="1916113"/>
            <a:ext cx="86328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你对剧中未出场的这两个人物怎么看</a:t>
            </a:r>
            <a:r>
              <a:rPr lang="en-US" altLang="zh-CN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?</a:t>
            </a:r>
            <a:r>
              <a:rPr lang="zh-CN" altLang="en-US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这反映了怎样的社会现实？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84351" y="3213101"/>
            <a:ext cx="863282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宋体" pitchFamily="2" charset="-122"/>
              </a:rPr>
              <a:t>    老人的儿子，不再像老一辈那样终身不离乡土，而是远离故乡和亲人，闯荡于外面的世界；</a:t>
            </a:r>
            <a:endParaRPr lang="en-US" altLang="zh-CN" sz="2800" b="1">
              <a:latin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>
                <a:latin typeface="宋体" pitchFamily="2" charset="-122"/>
              </a:rPr>
              <a:t>    </a:t>
            </a:r>
            <a:r>
              <a:rPr lang="zh-CN" altLang="en-US" sz="2800" b="1">
                <a:latin typeface="宋体" pitchFamily="2" charset="-122"/>
              </a:rPr>
              <a:t>男孩的父亲，离开乡村而定居于城里，抛弃了旧家而另成新家。这两个人物从不同的侧面反映了社会的变化。</a:t>
            </a:r>
            <a:endParaRPr lang="en-US" altLang="zh-CN" sz="2800" b="1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101"/>
          <p:cNvSpPr txBox="1"/>
          <p:nvPr/>
        </p:nvSpPr>
        <p:spPr>
          <a:xfrm>
            <a:off x="5231904" y="551821"/>
            <a:ext cx="1526974" cy="707882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Tx/>
              <a:buNone/>
              <a:defRPr/>
            </a:pPr>
            <a:r>
              <a:rPr lang="zh-CN" altLang="en-US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探 究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1784351" y="1395413"/>
            <a:ext cx="57515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“枣儿”在剧中起什么作用？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74826" y="2268539"/>
            <a:ext cx="86328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itchFamily="2" charset="-122"/>
              </a:rPr>
              <a:t>    全剧以“枣儿”为标题，并以“枣儿”贯穿全剧，让老人与男孩围绕“枣儿”进行对话展开情节。老人的经历、情感乃至命运都与“枣儿”有着不解之缘，男孩对父亲的思念，也与“枣儿”相牵连。“枣儿”是全剧情节发展的线索，是人物对白的话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74825" y="725489"/>
            <a:ext cx="86233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“枣儿甜，</a:t>
            </a:r>
            <a:r>
              <a:rPr lang="en-US" altLang="zh-CN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留给娃娃过年吃”在文中出现两次，请从结构内容上说说它在剧中所起的作用。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74826" y="2492376"/>
            <a:ext cx="86328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000" b="1">
                <a:latin typeface="宋体" pitchFamily="2" charset="-122"/>
              </a:rPr>
              <a:t>    结构上首尾呼应，用这首童谣表达了在枣儿中所融入的父母爱子女的亲情，因而在内容上又强化了剧中的情景，升华了全剧的思想内容。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774826" y="1439863"/>
            <a:ext cx="863282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latin typeface="宋体" pitchFamily="2" charset="-122"/>
                <a:sym typeface="Arial" pitchFamily="34" charset="0"/>
              </a:rPr>
              <a:t>1.</a:t>
            </a:r>
            <a:r>
              <a:rPr lang="zh-CN" altLang="en-US" sz="3000" b="1" dirty="0">
                <a:latin typeface="宋体" pitchFamily="2" charset="-122"/>
                <a:sym typeface="Arial" pitchFamily="34" charset="0"/>
              </a:rPr>
              <a:t>了解剧情，了解我国在现代化进程中人们生存状态的变化。</a:t>
            </a:r>
            <a:br>
              <a:rPr lang="zh-CN" altLang="en-US" sz="3000" b="1" dirty="0">
                <a:latin typeface="宋体" pitchFamily="2" charset="-122"/>
                <a:sym typeface="Arial" pitchFamily="34" charset="0"/>
              </a:rPr>
            </a:br>
            <a:r>
              <a:rPr lang="en-US" altLang="zh-CN" sz="3000" b="1" dirty="0">
                <a:latin typeface="宋体" pitchFamily="2" charset="-122"/>
                <a:sym typeface="Arial" pitchFamily="34" charset="0"/>
              </a:rPr>
              <a:t>2.</a:t>
            </a:r>
            <a:r>
              <a:rPr lang="zh-CN" altLang="en-US" sz="3000" b="1" dirty="0">
                <a:latin typeface="宋体" pitchFamily="2" charset="-122"/>
                <a:sym typeface="Arial" pitchFamily="34" charset="0"/>
              </a:rPr>
              <a:t>领会“枣儿”在剧中所起的作用。领悟剧本所蕴含的象征意义，理解剧本的主题。</a:t>
            </a:r>
            <a:br>
              <a:rPr lang="zh-CN" altLang="en-US" sz="3000" b="1" dirty="0">
                <a:latin typeface="宋体" pitchFamily="2" charset="-122"/>
                <a:sym typeface="Arial" pitchFamily="34" charset="0"/>
              </a:rPr>
            </a:br>
            <a:r>
              <a:rPr lang="en-US" altLang="zh-CN" sz="3000" b="1" dirty="0">
                <a:latin typeface="宋体" pitchFamily="2" charset="-122"/>
                <a:sym typeface="Arial" pitchFamily="34" charset="0"/>
              </a:rPr>
              <a:t>3.</a:t>
            </a:r>
            <a:r>
              <a:rPr lang="zh-CN" altLang="en-US" sz="3000" b="1" dirty="0">
                <a:latin typeface="宋体" pitchFamily="2" charset="-122"/>
                <a:sym typeface="Arial" pitchFamily="34" charset="0"/>
              </a:rPr>
              <a:t>把握剧中老人和男孩两个人物形象，理解他们的思想感情。</a:t>
            </a:r>
          </a:p>
        </p:txBody>
      </p:sp>
      <p:grpSp>
        <p:nvGrpSpPr>
          <p:cNvPr id="5123" name="Group 19"/>
          <p:cNvGrpSpPr>
            <a:grpSpLocks/>
          </p:cNvGrpSpPr>
          <p:nvPr/>
        </p:nvGrpSpPr>
        <p:grpSpPr bwMode="auto">
          <a:xfrm>
            <a:off x="1774825" y="477839"/>
            <a:ext cx="2319338" cy="700087"/>
            <a:chOff x="138" y="461"/>
            <a:chExt cx="1461" cy="441"/>
          </a:xfrm>
        </p:grpSpPr>
        <p:pic>
          <p:nvPicPr>
            <p:cNvPr id="5124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</p:grpSp>
      <p:pic>
        <p:nvPicPr>
          <p:cNvPr id="5126" name="Picture 7" descr="http://p0.so.qhmsg.com/bdr/_240_/t01d2578332921ecba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5025" y="4851400"/>
            <a:ext cx="181133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800634" y="304882"/>
            <a:ext cx="2133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EFEFE"/>
                </a:solidFill>
              </a:rPr>
              <a:t>https://www.ypppt.com/</a:t>
            </a:r>
            <a:endParaRPr lang="zh-CN" altLang="en-US" sz="14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135188" y="1346200"/>
          <a:ext cx="7921626" cy="47482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46676"/>
                <a:gridCol w="1901192"/>
                <a:gridCol w="4673758"/>
              </a:tblGrid>
              <a:tr h="838558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6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双重性</a:t>
                      </a:r>
                      <a:endParaRPr lang="zh-CN" altLang="en-US" sz="26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9" marR="91449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600" b="1" kern="12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表层</a:t>
                      </a:r>
                      <a:endParaRPr lang="zh-CN" altLang="en-US" sz="2600" b="1" kern="12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91449" marR="91449" marT="45726" marB="45726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600" b="1" kern="1200" dirty="0">
                        <a:solidFill>
                          <a:schemeClr val="dk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91449" marR="91449" marT="45726" marB="45726"/>
                </a:tc>
              </a:tr>
              <a:tr h="139398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6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深 层</a:t>
                      </a:r>
                      <a:endParaRPr lang="zh-CN" altLang="en-US" sz="26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9" marR="91449" marT="45726" marB="45726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600" b="1" dirty="0" smtClean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9" marR="91449" marT="45726" marB="45726"/>
                </a:tc>
              </a:tr>
              <a:tr h="838558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6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双向性</a:t>
                      </a:r>
                      <a:endParaRPr lang="zh-CN" altLang="en-US" sz="26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9" marR="91449" marT="45726" marB="45726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6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相反相成的两个方面</a:t>
                      </a:r>
                      <a:endParaRPr lang="zh-CN" altLang="en-US" sz="26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9" marR="91449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6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zh-CN" altLang="en-US" sz="2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9" marR="91449" marT="45726" marB="45726"/>
                </a:tc>
              </a:tr>
              <a:tr h="83855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6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</a:p>
                  </a:txBody>
                  <a:tcPr marL="91449" marR="91449" marT="45726" marB="45726"/>
                </a:tc>
              </a:tr>
              <a:tr h="83855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6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多样性</a:t>
                      </a:r>
                      <a:endParaRPr lang="zh-CN" altLang="en-US" sz="26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9" marR="9144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6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内涵丰富 </a:t>
                      </a:r>
                      <a:endParaRPr lang="zh-CN" altLang="en-US" sz="26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9" marR="91449" marT="45726" marB="45726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9" marR="91449" marT="45726" marB="45726"/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448300" y="1535114"/>
            <a:ext cx="45402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</a:rPr>
              <a:t>表现的是牵动人心的深切亲情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430838" y="2241551"/>
            <a:ext cx="45720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</a:rPr>
              <a:t>表现的是人们在社会变革中的情感动荡、人生变化和生存考验。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858000" y="3757614"/>
            <a:ext cx="15255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</a:rPr>
              <a:t>至爱亲情</a:t>
            </a:r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858000" y="4621213"/>
            <a:ext cx="152558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</a:rPr>
              <a:t>传统失落</a:t>
            </a:r>
            <a:endParaRPr lang="zh-CN" alt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858000" y="5405439"/>
            <a:ext cx="15255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</a:rPr>
              <a:t>理解多样</a:t>
            </a:r>
          </a:p>
        </p:txBody>
      </p:sp>
      <p:sp>
        <p:nvSpPr>
          <p:cNvPr id="23585" name="Rectangle 2"/>
          <p:cNvSpPr>
            <a:spLocks noChangeArrowheads="1"/>
          </p:cNvSpPr>
          <p:nvPr/>
        </p:nvSpPr>
        <p:spPr bwMode="auto">
          <a:xfrm>
            <a:off x="1774825" y="638175"/>
            <a:ext cx="577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32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怎样理解剧本的思想内容？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11265"/>
          <p:cNvSpPr txBox="1">
            <a:spLocks noChangeArrowheads="1"/>
          </p:cNvSpPr>
          <p:nvPr/>
        </p:nvSpPr>
        <p:spPr bwMode="auto">
          <a:xfrm>
            <a:off x="4656139" y="1268413"/>
            <a:ext cx="2879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什么叫象征？</a:t>
            </a:r>
          </a:p>
        </p:txBody>
      </p:sp>
      <p:grpSp>
        <p:nvGrpSpPr>
          <p:cNvPr id="24579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24580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艺术特色</a:t>
              </a:r>
            </a:p>
          </p:txBody>
        </p:sp>
      </p:grpSp>
      <p:sp>
        <p:nvSpPr>
          <p:cNvPr id="9" name="文本框 23553"/>
          <p:cNvSpPr txBox="1">
            <a:spLocks noChangeArrowheads="1"/>
          </p:cNvSpPr>
          <p:nvPr/>
        </p:nvSpPr>
        <p:spPr bwMode="auto">
          <a:xfrm>
            <a:off x="1784351" y="2333626"/>
            <a:ext cx="8640763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latin typeface="宋体" pitchFamily="2" charset="-122"/>
              </a:rPr>
              <a:t>    象征就是托意于物，通过某一特定的具体形象来表现抽象事物和思想感情。</a:t>
            </a:r>
          </a:p>
        </p:txBody>
      </p:sp>
      <p:pic>
        <p:nvPicPr>
          <p:cNvPr id="24583" name="图片 1" descr="4a7c45fa64bb37390719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6" y="4799013"/>
            <a:ext cx="237331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11265"/>
          <p:cNvSpPr txBox="1">
            <a:spLocks noChangeArrowheads="1"/>
          </p:cNvSpPr>
          <p:nvPr/>
        </p:nvSpPr>
        <p:spPr bwMode="auto">
          <a:xfrm>
            <a:off x="1992314" y="1060450"/>
            <a:ext cx="41036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“枣儿” 象征什么？</a:t>
            </a:r>
          </a:p>
        </p:txBody>
      </p:sp>
      <p:sp>
        <p:nvSpPr>
          <p:cNvPr id="3" name="文本框 23553"/>
          <p:cNvSpPr txBox="1">
            <a:spLocks noChangeArrowheads="1"/>
          </p:cNvSpPr>
          <p:nvPr/>
        </p:nvSpPr>
        <p:spPr bwMode="auto">
          <a:xfrm>
            <a:off x="1774826" y="2254251"/>
            <a:ext cx="864076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latin typeface="宋体" pitchFamily="2" charset="-122"/>
              </a:rPr>
              <a:t>    “枣儿”是亲情的象征，是故乡的象征，也是传统生活的象征和精神生活的象征。</a:t>
            </a:r>
          </a:p>
        </p:txBody>
      </p:sp>
      <p:pic>
        <p:nvPicPr>
          <p:cNvPr id="25604" name="图片 1" descr="4a7c45fa64bb3739071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6" y="4799013"/>
            <a:ext cx="237331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1265"/>
          <p:cNvSpPr txBox="1">
            <a:spLocks noChangeArrowheads="1"/>
          </p:cNvSpPr>
          <p:nvPr/>
        </p:nvSpPr>
        <p:spPr bwMode="auto">
          <a:xfrm>
            <a:off x="2514694" y="382588"/>
            <a:ext cx="55451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怎样理解剧中的象征手法？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93900" y="4336777"/>
            <a:ext cx="863282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宋体" pitchFamily="2" charset="-122"/>
              </a:rPr>
              <a:t>    剧中写的是老人和男孩因“枣儿”而发生的一段交往，但其内涵却是对当今社会状态以及各代人生存状态的一种隐喻，一种象征。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93899" y="966789"/>
            <a:ext cx="8623300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宋体" pitchFamily="2" charset="-122"/>
              </a:rPr>
              <a:t>   “枣儿”所代表的是亲情和历史，也代表一种文化传统、一种生活方式；“枣儿”所牵涉的老人与男孩的情感困惑，以及老人与儿子、男孩与父亲等人物之间的关系，是当今社会的缩影，喻示的是社会转型期人们普遍面对的现实：在剧烈深刻的社会变革中，人们的情感心态、思想观念、生存方式、精神归宿都面临着严峻的考验。剧本运用象征手法，赋予了“枣儿”以丰富而深刻的社会内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27651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2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板书设计</a:t>
              </a:r>
            </a:p>
          </p:txBody>
        </p: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359151" y="1557339"/>
            <a:ext cx="1152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宋体" pitchFamily="2" charset="-122"/>
              </a:rPr>
              <a:t>老 人</a:t>
            </a:r>
            <a:endParaRPr lang="zh-CN" alt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359151" y="2420939"/>
            <a:ext cx="1152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宋体" pitchFamily="2" charset="-122"/>
              </a:rPr>
              <a:t>男 孩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529264" y="2019300"/>
            <a:ext cx="1216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枣 儿</a:t>
            </a:r>
          </a:p>
        </p:txBody>
      </p:sp>
      <p:cxnSp>
        <p:nvCxnSpPr>
          <p:cNvPr id="21" name="直接箭头连接符 20"/>
          <p:cNvCxnSpPr>
            <a:endCxn id="17" idx="3"/>
          </p:cNvCxnSpPr>
          <p:nvPr/>
        </p:nvCxnSpPr>
        <p:spPr>
          <a:xfrm flipH="1" flipV="1">
            <a:off x="4511675" y="1833564"/>
            <a:ext cx="1079500" cy="43497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endCxn id="17" idx="3"/>
          </p:cNvCxnSpPr>
          <p:nvPr/>
        </p:nvCxnSpPr>
        <p:spPr>
          <a:xfrm flipH="1">
            <a:off x="4465639" y="2465388"/>
            <a:ext cx="1125537" cy="27781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endCxn id="17" idx="3"/>
          </p:cNvCxnSpPr>
          <p:nvPr/>
        </p:nvCxnSpPr>
        <p:spPr>
          <a:xfrm flipV="1">
            <a:off x="6626226" y="1712913"/>
            <a:ext cx="936625" cy="39846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7562850" y="1557339"/>
            <a:ext cx="11509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宋体" pitchFamily="2" charset="-122"/>
              </a:rPr>
              <a:t>儿 子</a:t>
            </a:r>
            <a:endParaRPr lang="zh-CN" altLang="en-US"/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7562850" y="2420939"/>
            <a:ext cx="11509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宋体" pitchFamily="2" charset="-122"/>
              </a:rPr>
              <a:t>父 亲</a:t>
            </a:r>
          </a:p>
        </p:txBody>
      </p:sp>
      <p:cxnSp>
        <p:nvCxnSpPr>
          <p:cNvPr id="30" name="直接箭头连接符 29"/>
          <p:cNvCxnSpPr>
            <a:endCxn id="29" idx="1"/>
          </p:cNvCxnSpPr>
          <p:nvPr/>
        </p:nvCxnSpPr>
        <p:spPr>
          <a:xfrm>
            <a:off x="6626226" y="2465389"/>
            <a:ext cx="936625" cy="23177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35" name="组合 18434"/>
          <p:cNvGrpSpPr>
            <a:grpSpLocks/>
          </p:cNvGrpSpPr>
          <p:nvPr/>
        </p:nvGrpSpPr>
        <p:grpSpPr bwMode="auto">
          <a:xfrm>
            <a:off x="5764214" y="2781300"/>
            <a:ext cx="746125" cy="946150"/>
            <a:chOff x="3376014" y="3788955"/>
            <a:chExt cx="746856" cy="947137"/>
          </a:xfrm>
        </p:grpSpPr>
        <p:sp>
          <p:nvSpPr>
            <p:cNvPr id="18432" name="下箭头 18431"/>
            <p:cNvSpPr/>
            <p:nvPr/>
          </p:nvSpPr>
          <p:spPr>
            <a:xfrm>
              <a:off x="3376014" y="3788955"/>
              <a:ext cx="746856" cy="947137"/>
            </a:xfrm>
            <a:prstGeom prst="downArrow">
              <a:avLst/>
            </a:pr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7664" name="矩形 18433"/>
            <p:cNvSpPr>
              <a:spLocks noChangeArrowheads="1"/>
            </p:cNvSpPr>
            <p:nvPr/>
          </p:nvSpPr>
          <p:spPr bwMode="auto">
            <a:xfrm>
              <a:off x="3503549" y="3806742"/>
              <a:ext cx="49178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宋体" pitchFamily="2" charset="-122"/>
                </a:rPr>
                <a:t>象征</a:t>
              </a:r>
              <a:endParaRPr lang="zh-CN" altLang="en-US" sz="2400"/>
            </a:p>
          </p:txBody>
        </p:sp>
      </p:grp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5321301" y="3914775"/>
            <a:ext cx="16287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亲  情</a:t>
            </a:r>
            <a:endParaRPr lang="en-US" altLang="zh-CN" sz="2800" b="1">
              <a:solidFill>
                <a:srgbClr val="000000"/>
              </a:solidFill>
              <a:latin typeface="宋体" pitchFamily="2" charset="-122"/>
            </a:endParaRPr>
          </a:p>
          <a:p>
            <a:pPr algn="ctr"/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故  乡</a:t>
            </a:r>
            <a:endParaRPr lang="en-US" altLang="zh-CN" sz="2800" b="1">
              <a:solidFill>
                <a:srgbClr val="000000"/>
              </a:solidFill>
              <a:latin typeface="宋体" pitchFamily="2" charset="-122"/>
            </a:endParaRPr>
          </a:p>
          <a:p>
            <a:pPr algn="ctr"/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传  统</a:t>
            </a:r>
            <a:endParaRPr lang="en-US" altLang="zh-CN" sz="2800" b="1">
              <a:solidFill>
                <a:srgbClr val="000000"/>
              </a:solidFill>
              <a:latin typeface="宋体" pitchFamily="2" charset="-122"/>
            </a:endParaRPr>
          </a:p>
          <a:p>
            <a:pPr algn="ctr"/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精神家园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8" grpId="0"/>
      <p:bldP spid="29" grpId="0"/>
      <p:bldP spid="3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5"/>
          <p:cNvSpPr>
            <a:spLocks noChangeArrowheads="1"/>
          </p:cNvSpPr>
          <p:nvPr/>
        </p:nvSpPr>
        <p:spPr bwMode="auto">
          <a:xfrm>
            <a:off x="1765300" y="1773238"/>
            <a:ext cx="86423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宋体" pitchFamily="2" charset="-122"/>
              </a:rPr>
              <a:t>    全剧运用象征手法，围绕着枣儿展开情节，描写了老人和男孩之间的一段亲切交往，表现了老人对儿子、男孩对父亲的深切亲情，反映了我国在现代化进程中的社会变迁。</a:t>
            </a:r>
          </a:p>
        </p:txBody>
      </p:sp>
      <p:grpSp>
        <p:nvGrpSpPr>
          <p:cNvPr id="28675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28676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7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</p:grpSp>
      <p:pic>
        <p:nvPicPr>
          <p:cNvPr id="28678" name="Picture 2" descr="http://p0.so.qhmsg.com/bdr/_240_/t0116ee690449e411f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8226" y="4941888"/>
            <a:ext cx="1679575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ChangeArrowheads="1"/>
          </p:cNvSpPr>
          <p:nvPr/>
        </p:nvSpPr>
        <p:spPr bwMode="auto">
          <a:xfrm>
            <a:off x="1782763" y="1516063"/>
            <a:ext cx="8634412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．剧中，爷爷要求男孩“我讲完一个故事，你才能吃一颗枣”“慢慢吃，才能吃出个甜味来”；后来爷爷见男孩不高兴了，又说“快吃快吃，几颗枣儿一起吃，使劲吃”，前后是否矛盾</a:t>
            </a:r>
            <a:r>
              <a:rPr lang="en-US" altLang="zh-CN" sz="2800" b="1" dirty="0">
                <a:latin typeface="宋体" pitchFamily="2" charset="-122"/>
              </a:rPr>
              <a:t>?</a:t>
            </a:r>
            <a:r>
              <a:rPr lang="zh-CN" altLang="en-US" sz="2800" b="1" dirty="0">
                <a:latin typeface="宋体" pitchFamily="2" charset="-122"/>
              </a:rPr>
              <a:t>为什么</a:t>
            </a:r>
            <a:r>
              <a:rPr lang="en-US" altLang="zh-CN" sz="2800" b="1" dirty="0">
                <a:latin typeface="宋体" pitchFamily="2" charset="-122"/>
              </a:rPr>
              <a:t>?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2</a:t>
            </a:r>
            <a:r>
              <a:rPr lang="zh-CN" altLang="en-US" sz="2800" b="1" dirty="0">
                <a:latin typeface="宋体" pitchFamily="2" charset="-122"/>
              </a:rPr>
              <a:t>．自选角度，针对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>
                <a:latin typeface="宋体" pitchFamily="2" charset="-122"/>
              </a:rPr>
              <a:t>枣儿</a:t>
            </a:r>
            <a:r>
              <a:rPr lang="en-US" altLang="zh-CN" sz="2800" b="1" dirty="0">
                <a:latin typeface="宋体" pitchFamily="2" charset="-122"/>
              </a:rPr>
              <a:t>》</a:t>
            </a:r>
            <a:r>
              <a:rPr lang="zh-CN" altLang="en-US" sz="2800" b="1" dirty="0">
                <a:latin typeface="宋体" pitchFamily="2" charset="-122"/>
              </a:rPr>
              <a:t>写一篇戏剧短评。 </a:t>
            </a:r>
          </a:p>
        </p:txBody>
      </p:sp>
      <p:grpSp>
        <p:nvGrpSpPr>
          <p:cNvPr id="29699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29700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随堂练习</a:t>
              </a:r>
            </a:p>
          </p:txBody>
        </p:sp>
      </p:grpSp>
      <p:pic>
        <p:nvPicPr>
          <p:cNvPr id="29702" name="图片 1" descr="4a7c45fa64bb37390719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6" y="4799013"/>
            <a:ext cx="237331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241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9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6147" name="Picture 10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新课导入</a:t>
              </a:r>
            </a:p>
          </p:txBody>
        </p:sp>
      </p:grpSp>
      <p:pic>
        <p:nvPicPr>
          <p:cNvPr id="2" name="Picture 6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 bwMode="auto">
          <a:xfrm>
            <a:off x="2873533" y="3134322"/>
            <a:ext cx="6444932" cy="3030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848554" y="472436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grpSp>
        <p:nvGrpSpPr>
          <p:cNvPr id="7170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7171" name="Picture 7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2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774826" y="1628776"/>
            <a:ext cx="863282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宋体" pitchFamily="2" charset="-122"/>
              </a:rPr>
              <a:t>    孙鸿，当代剧作家。他所写的话剧小品</a:t>
            </a:r>
            <a:r>
              <a:rPr lang="en-US" altLang="zh-CN" sz="3000" b="1" dirty="0">
                <a:latin typeface="宋体" pitchFamily="2" charset="-122"/>
              </a:rPr>
              <a:t>《</a:t>
            </a:r>
            <a:r>
              <a:rPr lang="zh-CN" altLang="en-US" sz="3000" b="1" dirty="0">
                <a:latin typeface="宋体" pitchFamily="2" charset="-122"/>
              </a:rPr>
              <a:t>枣儿</a:t>
            </a:r>
            <a:r>
              <a:rPr lang="en-US" altLang="zh-CN" sz="3000" b="1" dirty="0">
                <a:latin typeface="宋体" pitchFamily="2" charset="-122"/>
              </a:rPr>
              <a:t>》</a:t>
            </a:r>
            <a:r>
              <a:rPr lang="zh-CN" altLang="en-US" sz="3000" b="1" dirty="0">
                <a:latin typeface="宋体" pitchFamily="2" charset="-122"/>
              </a:rPr>
              <a:t>，发表于</a:t>
            </a:r>
            <a:r>
              <a:rPr lang="en-US" altLang="zh-CN" sz="3000" b="1" dirty="0">
                <a:latin typeface="宋体" pitchFamily="2" charset="-122"/>
              </a:rPr>
              <a:t>《</a:t>
            </a:r>
            <a:r>
              <a:rPr lang="zh-CN" altLang="en-US" sz="3000" b="1" dirty="0">
                <a:latin typeface="宋体" pitchFamily="2" charset="-122"/>
              </a:rPr>
              <a:t>剧本</a:t>
            </a:r>
            <a:r>
              <a:rPr lang="en-US" altLang="zh-CN" sz="3000" b="1" dirty="0">
                <a:latin typeface="宋体" pitchFamily="2" charset="-122"/>
              </a:rPr>
              <a:t>》1999</a:t>
            </a:r>
            <a:r>
              <a:rPr lang="zh-CN" altLang="en-US" sz="3000" b="1" dirty="0">
                <a:latin typeface="宋体" pitchFamily="2" charset="-122"/>
              </a:rPr>
              <a:t>年第</a:t>
            </a:r>
            <a:r>
              <a:rPr lang="en-US" altLang="zh-CN" sz="3000" b="1" dirty="0">
                <a:latin typeface="宋体" pitchFamily="2" charset="-122"/>
              </a:rPr>
              <a:t>1</a:t>
            </a:r>
            <a:r>
              <a:rPr lang="zh-CN" altLang="en-US" sz="3000" b="1" dirty="0">
                <a:latin typeface="宋体" pitchFamily="2" charset="-122"/>
              </a:rPr>
              <a:t>期。曾荣获“</a:t>
            </a:r>
            <a:r>
              <a:rPr lang="en-US" altLang="zh-CN" sz="3000" b="1" dirty="0">
                <a:latin typeface="宋体" pitchFamily="2" charset="-122"/>
              </a:rPr>
              <a:t>1999</a:t>
            </a:r>
            <a:r>
              <a:rPr lang="zh-CN" altLang="en-US" sz="3000" b="1" dirty="0">
                <a:latin typeface="宋体" pitchFamily="2" charset="-122"/>
              </a:rPr>
              <a:t>年中国曹禺戏剧奖”小品小戏奖一等奖。</a:t>
            </a: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 bwMode="auto">
          <a:xfrm>
            <a:off x="6744072" y="4050494"/>
            <a:ext cx="3453968" cy="2095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8195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6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字词积累</a:t>
              </a:r>
            </a:p>
          </p:txBody>
        </p:sp>
      </p:grp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505076" y="1670051"/>
            <a:ext cx="7191375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蓦</a:t>
            </a: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 然     </a:t>
            </a:r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翘</a:t>
            </a: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 首    </a:t>
            </a:r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囫 囵</a:t>
            </a: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     </a:t>
            </a:r>
            <a:endParaRPr lang="en-US" altLang="zh-CN" sz="44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踌 躇</a:t>
            </a: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     竹 </a:t>
            </a:r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匾</a:t>
            </a: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咀 嚼</a:t>
            </a:r>
            <a:endParaRPr lang="en-US" altLang="zh-CN" sz="44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593976" y="1798638"/>
            <a:ext cx="65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mò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132389" y="1798638"/>
            <a:ext cx="1165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qiáo</a:t>
            </a:r>
            <a:endParaRPr lang="zh-CN" altLang="zh-CN" sz="36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7851776" y="1798638"/>
            <a:ext cx="1844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hú lún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378075" y="3492501"/>
            <a:ext cx="204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chóu chú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989639" y="3498851"/>
            <a:ext cx="1114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biǎn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824789" y="3498851"/>
            <a:ext cx="1577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jǔ jué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65300" y="1098550"/>
            <a:ext cx="86423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宋体" pitchFamily="2" charset="-122"/>
              </a:rPr>
              <a:t>喃喃</a:t>
            </a: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连续不断地小声说话的声音。</a:t>
            </a:r>
          </a:p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宋体" pitchFamily="2" charset="-122"/>
              </a:rPr>
              <a:t>蓦然</a:t>
            </a: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猛然；不经心地。</a:t>
            </a:r>
          </a:p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宋体" pitchFamily="2" charset="-122"/>
              </a:rPr>
              <a:t>翘首</a:t>
            </a: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抬起头来（望）。</a:t>
            </a:r>
          </a:p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宋体" pitchFamily="2" charset="-122"/>
              </a:rPr>
              <a:t>囫囵</a:t>
            </a: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完整；整个儿的。</a:t>
            </a:r>
          </a:p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宋体" pitchFamily="2" charset="-122"/>
              </a:rPr>
              <a:t>喜出望外</a:t>
            </a: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遇到出乎意料的喜事而特别高兴。</a:t>
            </a:r>
          </a:p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宋体" pitchFamily="2" charset="-122"/>
              </a:rPr>
              <a:t>津津有味</a:t>
            </a:r>
            <a:r>
              <a:rPr lang="en-US" altLang="zh-CN" sz="30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形容有滋味、有趣味。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10243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4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  <p:sp>
        <p:nvSpPr>
          <p:cNvPr id="10245" name="文本框 15361"/>
          <p:cNvSpPr txBox="1">
            <a:spLocks noChangeArrowheads="1"/>
          </p:cNvSpPr>
          <p:nvPr/>
        </p:nvSpPr>
        <p:spPr bwMode="auto">
          <a:xfrm>
            <a:off x="2497139" y="1395413"/>
            <a:ext cx="4319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试用自己的话概括剧情</a:t>
            </a:r>
          </a:p>
        </p:txBody>
      </p:sp>
      <p:sp>
        <p:nvSpPr>
          <p:cNvPr id="10" name="文本框 15362"/>
          <p:cNvSpPr txBox="1">
            <a:spLocks noChangeArrowheads="1"/>
          </p:cNvSpPr>
          <p:nvPr/>
        </p:nvSpPr>
        <p:spPr bwMode="auto">
          <a:xfrm>
            <a:off x="1774825" y="2208213"/>
            <a:ext cx="8642350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70709"/>
                </a:solidFill>
                <a:latin typeface="宋体" pitchFamily="2" charset="-122"/>
              </a:rPr>
              <a:t>    在乡间一棵挂满红枣的老树下。一位老人遇到了一个捡枣儿的男孩，这一老一少交谈起来，十分亲热。在谈话中，老人回忆有关“枣儿”的往事，流露出自己对儿子的思念；男孩要把枣儿留给父亲吃，流露出自己对父亲的盼望。他们满怀亲情，呼唤各自的亲人回归故乡，回到自己身边，来吃这家乡的枣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6"/>
          <p:cNvGrpSpPr>
            <a:grpSpLocks/>
          </p:cNvGrpSpPr>
          <p:nvPr/>
        </p:nvGrpSpPr>
        <p:grpSpPr bwMode="auto">
          <a:xfrm>
            <a:off x="1652589" y="404814"/>
            <a:ext cx="2319337" cy="700087"/>
            <a:chOff x="138" y="461"/>
            <a:chExt cx="1461" cy="441"/>
          </a:xfrm>
        </p:grpSpPr>
        <p:pic>
          <p:nvPicPr>
            <p:cNvPr id="11267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细节感知</a:t>
              </a:r>
            </a:p>
          </p:txBody>
        </p:sp>
      </p:grpSp>
      <p:sp>
        <p:nvSpPr>
          <p:cNvPr id="11269" name="Rectangle 2"/>
          <p:cNvSpPr>
            <a:spLocks noChangeArrowheads="1"/>
          </p:cNvSpPr>
          <p:nvPr/>
        </p:nvSpPr>
        <p:spPr bwMode="auto">
          <a:xfrm>
            <a:off x="2500314" y="1835150"/>
            <a:ext cx="71913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全剧有几个人物？在出场上有何不同 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84351" y="2924176"/>
            <a:ext cx="8613775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i="1" dirty="0">
                <a:latin typeface="宋体" pitchFamily="2" charset="-122"/>
              </a:rPr>
              <a:t>全剧共有四个人物</a:t>
            </a:r>
            <a:endParaRPr lang="en-US" altLang="zh-CN" sz="3000" b="1" i="1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    两位出场：老人和男孩；</a:t>
            </a:r>
            <a:endParaRPr lang="en-US" altLang="zh-CN" sz="3000" b="1" dirty="0">
              <a:solidFill>
                <a:srgbClr val="070709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070709"/>
                </a:solidFill>
                <a:latin typeface="宋体" pitchFamily="2" charset="-122"/>
              </a:rPr>
              <a:t>    </a:t>
            </a:r>
            <a:r>
              <a:rPr lang="zh-CN" altLang="en-US" sz="3000" b="1" dirty="0">
                <a:solidFill>
                  <a:srgbClr val="070709"/>
                </a:solidFill>
                <a:latin typeface="宋体" pitchFamily="2" charset="-122"/>
              </a:rPr>
              <a:t>两位未出场：老人的儿子和男孩的父亲。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101"/>
          <p:cNvSpPr txBox="1"/>
          <p:nvPr/>
        </p:nvSpPr>
        <p:spPr>
          <a:xfrm>
            <a:off x="3416893" y="404661"/>
            <a:ext cx="5358212" cy="707886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Tx/>
              <a:buNone/>
              <a:defRPr/>
            </a:pPr>
            <a:r>
              <a:rPr lang="zh-CN" altLang="en-US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人物形象</a:t>
            </a:r>
            <a:r>
              <a:rPr lang="en-US" altLang="zh-CN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——</a:t>
            </a:r>
            <a:r>
              <a:rPr lang="zh-CN" altLang="en-US" sz="4000" b="1" noProof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关于老人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784351" y="1503364"/>
            <a:ext cx="8632825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老人在与男孩的谈话中，回忆了哪些事情</a:t>
            </a: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?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如何理解老人的心理</a:t>
            </a: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? 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927350" y="3051175"/>
            <a:ext cx="6337300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i="1" dirty="0">
                <a:solidFill>
                  <a:srgbClr val="FF0000"/>
                </a:solidFill>
                <a:latin typeface="宋体" pitchFamily="2" charset="-122"/>
              </a:rPr>
              <a:t>（</a:t>
            </a:r>
            <a:r>
              <a:rPr lang="en-US" altLang="zh-CN" sz="3000" b="1" i="1" dirty="0">
                <a:solidFill>
                  <a:srgbClr val="FF0000"/>
                </a:solidFill>
                <a:latin typeface="宋体" pitchFamily="2" charset="-122"/>
              </a:rPr>
              <a:t>1</a:t>
            </a:r>
            <a:r>
              <a:rPr lang="zh-CN" altLang="en-US" sz="3000" b="1" i="1" dirty="0">
                <a:solidFill>
                  <a:srgbClr val="FF0000"/>
                </a:solidFill>
                <a:latin typeface="宋体" pitchFamily="2" charset="-122"/>
              </a:rPr>
              <a:t>）回忆了“枣儿”小时候的事：</a:t>
            </a:r>
            <a:endParaRPr lang="en-US" altLang="zh-CN" sz="3000" b="1" i="1" dirty="0">
              <a:solidFill>
                <a:srgbClr val="FF0000"/>
              </a:solidFill>
              <a:latin typeface="宋体" pitchFamily="2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 dirty="0"/>
              <a:t>      儿子“枣儿”一名的来历；</a:t>
            </a:r>
            <a:endParaRPr lang="en-US" altLang="zh-CN" sz="2800" b="1" dirty="0"/>
          </a:p>
          <a:p>
            <a:pPr>
              <a:lnSpc>
                <a:spcPct val="130000"/>
              </a:lnSpc>
            </a:pPr>
            <a:r>
              <a:rPr lang="zh-CN" altLang="en-US" sz="2800" b="1" dirty="0"/>
              <a:t>      儿子只顾摘枣竟尿了老人一脖子；</a:t>
            </a:r>
            <a:endParaRPr lang="en-US" altLang="zh-CN" sz="2800" b="1" dirty="0"/>
          </a:p>
          <a:p>
            <a:pPr>
              <a:lnSpc>
                <a:spcPct val="130000"/>
              </a:lnSpc>
            </a:pPr>
            <a:r>
              <a:rPr lang="zh-CN" altLang="en-US" sz="2800" b="1" dirty="0"/>
              <a:t>      枣儿小时候一有尿就尿到枣树下。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000120150822A20PWBG 1">
      <a:dk1>
        <a:srgbClr val="636363"/>
      </a:dk1>
      <a:lt1>
        <a:srgbClr val="FFFFFF"/>
      </a:lt1>
      <a:dk2>
        <a:srgbClr val="FFFFFF"/>
      </a:dk2>
      <a:lt2>
        <a:srgbClr val="5F5F5F"/>
      </a:lt2>
      <a:accent1>
        <a:srgbClr val="57453C"/>
      </a:accent1>
      <a:accent2>
        <a:srgbClr val="8F6049"/>
      </a:accent2>
      <a:accent3>
        <a:srgbClr val="FFFFFF"/>
      </a:accent3>
      <a:accent4>
        <a:srgbClr val="535353"/>
      </a:accent4>
      <a:accent5>
        <a:srgbClr val="B4B0AF"/>
      </a:accent5>
      <a:accent6>
        <a:srgbClr val="815641"/>
      </a:accent6>
      <a:hlink>
        <a:srgbClr val="474747"/>
      </a:hlink>
      <a:folHlink>
        <a:srgbClr val="9F9F9F"/>
      </a:folHlink>
    </a:clrScheme>
    <a:fontScheme name="A000120150822A20PWBG">
      <a:majorFont>
        <a:latin typeface="华文新魏"/>
        <a:ea typeface="华文新魏"/>
        <a:cs typeface=""/>
      </a:majorFont>
      <a:minorFont>
        <a:latin typeface="华文新魏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50822A20PWBG 1">
        <a:dk1>
          <a:srgbClr val="636363"/>
        </a:dk1>
        <a:lt1>
          <a:srgbClr val="FFFFFF"/>
        </a:lt1>
        <a:dk2>
          <a:srgbClr val="FFFFFF"/>
        </a:dk2>
        <a:lt2>
          <a:srgbClr val="5F5F5F"/>
        </a:lt2>
        <a:accent1>
          <a:srgbClr val="57453C"/>
        </a:accent1>
        <a:accent2>
          <a:srgbClr val="8F6049"/>
        </a:accent2>
        <a:accent3>
          <a:srgbClr val="FFFFFF"/>
        </a:accent3>
        <a:accent4>
          <a:srgbClr val="535353"/>
        </a:accent4>
        <a:accent5>
          <a:srgbClr val="B4B0AF"/>
        </a:accent5>
        <a:accent6>
          <a:srgbClr val="815641"/>
        </a:accent6>
        <a:hlink>
          <a:srgbClr val="474747"/>
        </a:hlink>
        <a:folHlink>
          <a:srgbClr val="9F9F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主题52</Template>
  <TotalTime>10</TotalTime>
  <Words>1653</Words>
  <Application>Microsoft Office PowerPoint</Application>
  <PresentationFormat>宽屏</PresentationFormat>
  <Paragraphs>128</Paragraphs>
  <Slides>27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Meiryo</vt:lpstr>
      <vt:lpstr>黑体</vt:lpstr>
      <vt:lpstr>华文新魏</vt:lpstr>
      <vt:lpstr>楷体</vt:lpstr>
      <vt:lpstr>宋体</vt:lpstr>
      <vt:lpstr>微软雅黑</vt:lpstr>
      <vt:lpstr>幼圆</vt:lpstr>
      <vt:lpstr>Arial</vt:lpstr>
      <vt:lpstr>Calibri</vt:lpstr>
      <vt:lpstr>Calibri Light</vt:lpstr>
      <vt:lpstr>Wingdings 2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73</cp:revision>
  <dcterms:created xsi:type="dcterms:W3CDTF">2018-11-05T02:27:59Z</dcterms:created>
  <dcterms:modified xsi:type="dcterms:W3CDTF">2022-02-16T08:46:06Z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2052-11.1.0.7932</vt:lpwstr>
  </property>
</Properties>
</file>