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8" r:id="rId3"/>
    <p:sldId id="293" r:id="rId4"/>
    <p:sldId id="274" r:id="rId5"/>
    <p:sldId id="277" r:id="rId6"/>
    <p:sldId id="294" r:id="rId7"/>
    <p:sldId id="263" r:id="rId8"/>
    <p:sldId id="278" r:id="rId9"/>
    <p:sldId id="280" r:id="rId10"/>
    <p:sldId id="279" r:id="rId11"/>
    <p:sldId id="295" r:id="rId12"/>
    <p:sldId id="267" r:id="rId13"/>
    <p:sldId id="281" r:id="rId14"/>
    <p:sldId id="282" r:id="rId15"/>
    <p:sldId id="283" r:id="rId16"/>
    <p:sldId id="284" r:id="rId17"/>
    <p:sldId id="286" r:id="rId18"/>
    <p:sldId id="287" r:id="rId19"/>
    <p:sldId id="285" r:id="rId20"/>
    <p:sldId id="288" r:id="rId21"/>
    <p:sldId id="296" r:id="rId22"/>
    <p:sldId id="270" r:id="rId23"/>
    <p:sldId id="289" r:id="rId24"/>
    <p:sldId id="290" r:id="rId25"/>
    <p:sldId id="292" r:id="rId26"/>
    <p:sldId id="291" r:id="rId27"/>
    <p:sldId id="297" r:id="rId28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03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56" y="102"/>
      </p:cViewPr>
      <p:guideLst>
        <p:guide orient="horz" pos="2160"/>
        <p:guide pos="384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9778E-B533-491B-A037-63CEC32982E9}" type="datetimeFigureOut">
              <a:rPr lang="zh-CN" altLang="en-US" smtClean="0"/>
              <a:t>2022/2/16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FD65D2-3D3F-4108-9C1E-21CB58C64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221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6980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730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1253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6893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73849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3269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392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615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142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192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4121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3384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2845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394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7249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146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95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704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93574" y="1136656"/>
            <a:ext cx="5250426" cy="210057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5400" b="1" dirty="0">
                <a:latin typeface="隶书" charset="0"/>
                <a:ea typeface="隶书" charset="0"/>
              </a:rPr>
              <a:t>《天下第一楼》</a:t>
            </a:r>
            <a:r>
              <a:rPr lang="zh-CN" altLang="en-US" sz="4500" b="1" dirty="0">
                <a:latin typeface="隶书" charset="0"/>
                <a:ea typeface="隶书" charset="0"/>
              </a:rPr>
              <a:t>（节选）</a:t>
            </a:r>
            <a:endParaRPr lang="en-US" altLang="zh-CN" b="1" dirty="0">
              <a:latin typeface="隶书" charset="0"/>
              <a:ea typeface="隶书" charset="0"/>
            </a:endParaRPr>
          </a:p>
          <a:p>
            <a:pPr algn="ctr"/>
            <a:r>
              <a:rPr lang="zh-CN" altLang="en-US" sz="3300" b="1" dirty="0">
                <a:latin typeface="楷体" pitchFamily="49" charset="-122"/>
                <a:ea typeface="楷体" pitchFamily="49" charset="-122"/>
              </a:rPr>
              <a:t>何冀平</a:t>
            </a:r>
          </a:p>
        </p:txBody>
      </p:sp>
      <p:sp>
        <p:nvSpPr>
          <p:cNvPr id="8" name="文本框 1"/>
          <p:cNvSpPr txBox="1"/>
          <p:nvPr/>
        </p:nvSpPr>
        <p:spPr>
          <a:xfrm>
            <a:off x="783" y="150024"/>
            <a:ext cx="4684735" cy="346249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txBody>
          <a:bodyPr vert="horz" wrap="square" lIns="68580" tIns="34290" rIns="68580" bIns="3429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部编语文九年级下册第五单元</a:t>
            </a:r>
          </a:p>
        </p:txBody>
      </p:sp>
      <p:pic>
        <p:nvPicPr>
          <p:cNvPr id="3074" name="Picture 2" descr="D:\图片修改后\九年级下册-PPT配图\九年级下册-阅读18-天下第一楼\剧照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9911" y="1041386"/>
            <a:ext cx="3653663" cy="24338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矩形 4"/>
          <p:cNvSpPr/>
          <p:nvPr/>
        </p:nvSpPr>
        <p:spPr>
          <a:xfrm>
            <a:off x="5988032" y="4119594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D:\图片修改后\九年级下册-PPT配图\九年级下册-阅读18-天下第一楼\20世纪上的北京风貌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8627" y="1215986"/>
            <a:ext cx="2959984" cy="2071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6225" y="1958405"/>
            <a:ext cx="211421" cy="651179"/>
          </a:xfrm>
          <a:prstGeom prst="rect">
            <a:avLst/>
          </a:prstGeom>
        </p:spPr>
      </p:pic>
      <p:sp>
        <p:nvSpPr>
          <p:cNvPr id="18" name="泪滴形 17"/>
          <p:cNvSpPr/>
          <p:nvPr/>
        </p:nvSpPr>
        <p:spPr>
          <a:xfrm rot="18871186">
            <a:off x="4537996" y="2658787"/>
            <a:ext cx="56955" cy="34289"/>
          </a:xfrm>
          <a:prstGeom prst="teardrop">
            <a:avLst>
              <a:gd name="adj" fmla="val 122223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330908" y="2038887"/>
            <a:ext cx="2839640" cy="8293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4"/>
          <p:cNvSpPr txBox="1"/>
          <p:nvPr/>
        </p:nvSpPr>
        <p:spPr>
          <a:xfrm>
            <a:off x="5153263" y="1924587"/>
            <a:ext cx="2966327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4500" b="1">
                <a:latin typeface="黑体" pitchFamily="49" charset="-122"/>
                <a:ea typeface="黑体" pitchFamily="49" charset="-122"/>
              </a:rPr>
              <a:t>赏读聚焦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7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7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666750" y="761763"/>
            <a:ext cx="8077200" cy="39472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300" b="1" dirty="0" err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请同学们赏读课文</a:t>
            </a:r>
            <a:r>
              <a:rPr lang="en-US" altLang="zh-CN" sz="33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33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思考：</a:t>
            </a:r>
          </a:p>
          <a:p>
            <a:pPr algn="just">
              <a:lnSpc>
                <a:spcPct val="150000"/>
              </a:lnSpc>
            </a:pPr>
            <a:r>
              <a:rPr lang="en-US" altLang="zh-CN" sz="2700" b="1" dirty="0">
                <a:latin typeface="楷体" pitchFamily="49" charset="-122"/>
                <a:ea typeface="楷体" pitchFamily="49" charset="-122"/>
              </a:rPr>
              <a:t>1.文中各色人等，你最喜欢作者刻画的哪一个？这个人有哪些特点？</a:t>
            </a:r>
          </a:p>
          <a:p>
            <a:pPr algn="just">
              <a:lnSpc>
                <a:spcPct val="150000"/>
              </a:lnSpc>
            </a:pPr>
            <a:r>
              <a:rPr lang="en-US" altLang="zh-CN" sz="2700" b="1" dirty="0">
                <a:latin typeface="楷体" pitchFamily="49" charset="-122"/>
                <a:ea typeface="楷体" pitchFamily="49" charset="-122"/>
              </a:rPr>
              <a:t>2.本文语言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>特别</a:t>
            </a:r>
            <a:r>
              <a:rPr lang="en-US" altLang="zh-CN" sz="2700" b="1" dirty="0" err="1">
                <a:latin typeface="楷体" pitchFamily="49" charset="-122"/>
                <a:ea typeface="楷体" pitchFamily="49" charset="-122"/>
              </a:rPr>
              <a:t>具有方言特色，甚至有些方言运用比较低俗，你如何看待这个问题？请结合文章做简要分析</a:t>
            </a:r>
            <a:r>
              <a:rPr lang="en-US" altLang="zh-CN" sz="27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11" name="文本框 4"/>
          <p:cNvSpPr txBox="1"/>
          <p:nvPr/>
        </p:nvSpPr>
        <p:spPr>
          <a:xfrm>
            <a:off x="692945" y="0"/>
            <a:ext cx="3614737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赏读聚焦</a:t>
            </a:r>
          </a:p>
        </p:txBody>
      </p:sp>
      <p:sp>
        <p:nvSpPr>
          <p:cNvPr id="4" name="AutoShape 4" descr="data:image/jpeg;base64,/9j/4AAQSkZJRgABAQAAAQABAAD/2wBDAAgGBgcGBQgHBwcJCQgKDBQNDAsLDBkSEw8UHRofHh0aHBwgJC4nICIsIxwcKDcpLDAxNDQ0Hyc5PTgyPC4zNDL/2wBDAQkJCQwLDBgNDRgyIRwhMjIyMjIyMjIyMjIyMjIyMjIyMjIyMjIyMjIyMjIyMjIyMjIyMjIyMjIyMjIyMjIyMjL/wAARCAI1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BKKW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BKKWigAooooAKKKKACiiigAooooAKKKKACiiigAooooAKKKKACiiigBKM0Gq1xdJAOeWPQCsa1aFGLnUdkhpN6Is5oz71jSX8zn5cKPaojczMOZH/ADr5+rxTg4O0bs2WHmzeyPWjPvWELqYD/WN+NSpqE6/eww9+KKXFODk7SugeHmbGaM1QTUYz99SvvVqOeOQfK4P417NDH4ev/DmmZShJbolpaaDTsiu1EhRRmigAooyKTI9aAFooozQAUUmaZJNHEu6SRVHqxxQBJSZrEvfFmjWQO+8V2H8MY3H9K5u++Ip5Wxs/o8p/oKAO/JqCW8t4f9bcQx/77gV5He+KtZv8iS8dEP8ADF8orHd3kOXdmPqxzSGe5x39pL/q7qB/92QVOGz3rwUEqcgkH1Fa+meJ9U0tx5dw0kQ6xyHIP9aAPZKWsLw94jt9egbaPLnj+/GT+o9RW7TEFFFFABRRRQAUUUUAFFFFABRRRQAUUUUAFFFFABRRRQAUUUUAJRS0UAFFFFABRRRQAUUUUAFFFFABRRRQAUUUUAFFFFABRRRQAUUUUANY4FYM0pllZiep4ref7prniMMfrXyHFtSSpQino2dOGSuwooor4A7QooooAKOR0ooqozcdUxNXHrPKn3ZGH41IL6cH7wP1FQUYrtpZniqXwVGiXTi90W/7Rmx0Un1pRqcvdFqnijFdSz/Hr/l4T7GHYvf2mcf6v9a5S5+IU0FxJCunodjFcmQ84/Ctz2ry6/8A+Qjcf9dG/nX0/DuZYnFzmq0r2OevTjG1jq3+I1+R8lnAv1JNVJfHusyAhTAn0T/GuXor605zYn8Va3OCG1CVQeyHb/Ks2a6uLg5mnlkPq7k1DRQAUUUUAFFFFABRRRQBt+E7mS28SWnlk4kfy2HqDXsIrxvwsu7xNYj/AKaZ/IV7IKYhaKKKACiiigAooooAKKKKACiiigAooooAKKKKACiiigAooooAKKKKACiiigAooooAKKKKACiiigAooooAKKKKACiiigAooooAKKKKAEbpXPyDErj/AGj/ADrfccVg3H/HxJ/vGvkeLY/uIPzOnDfExlFFFfn52hRRRQAUUUUAFFFFABRRRQAleXX/APyEbj/ro3869Rry6/8A+Qjcf9dG/nX2PCH8Sp6I5cT0K9FFFfeHIFFFFABRRRQAUUUUAFFFFAG54PXd4os/Zif0NewDpXkvghd3ie39lY/pXrQpiFooooAKKKKACiiigAooooAKKKKACiiigAooooAKKKKACiiigAooooAKKKKACiiigAooooAKKKKACiiigAooooAKKKKACiiigAooooARulYV2MXUn1rdbpWJejF0/vg/pXy/Favg0/NHRhvjIKKKK/OTuCiiigAooooAKKKKACiiigBK8uv/APkI3H/XRv516jXl1/8A8hG4/wCujfzr7HhD+JU9EcuJ6FeiiivvDkCiiigAooooAKKKKACiiigDp/Aa7vEqH0jY16tXlngD/kYj/wBcW/pXqdMQUUUUAFFFFABRRRQAUUUUAFFFFABRRRQAUUUUAFFFFABRRRQAUUUUAFFFFABRRRQAUUUUAFFFFABRRRQAUUUUAFFFFABRRRQAUUUUAIaxb/8A4+2+grabpWJeHddv7HA/KvmeKmvqaXmjfD/GQUUUV+bneFFFGaACiijNOzAKKKKQBRRRQAleXX//ACEbj/ro3869Rry6/wD+Qjcf9dG/nX2PCH8Sp6I5cT0K9FFFfeHIFFFFABRRRQAUUUUAFFFFAHTeBH2eJUH96Nh+ler1414Un8jxNZHONz7Pz4r2QUCFooopgFFFFABRRRQAUUUUAFFFFABRRRQAUUUUAFFFFABRRRQAlFLRQAUUUUAFFFFABRRRQAUUUUAFFFFABRRRQAUUUUAFFFFABRRRQA1qwJjunc/7RrcnbZEzegNYOc818bxdVtCnT9WdWGWrYUUU12VFLMcAc18JFOTsjsBmCjLHFSR29zMAY4tqnvJx+nWp7RbWM+dPPH5p5Clh8taK3du33Zoz9GFfbZdw9QcFPEyu30uck68r+6Z39mXOP9dFnsNp/wAaiksrqIElFcD+4cE/ga2w6sMqQR7UuRXsz4fy+cbRjb0Zl7aaOdDAnBDKw6qwwRTq17m0iuR8wwR0ZeorIkRoZjDJ97qCOjCvkc3yKeDXtKesDppVlLRhRSClr52xuJXl1/8A8hG4/wCujfzr1GvLr/8A5CNx/wBdG/nX2PCH8Sp6I5cT0K9FFXtIs4b7UEiuLhIIB80js2OPb3NfeHIGnaRfarMY7O3aTH3mxhV+prq7T4cyOubu/Cn+7Emf1NdJY6v4e063S1tr61jjQcAPWjFrOmTY8u+tmz0xIKAOTk+HFuR+71CUH/ajBFYmpeBdVslLwbLtB/zz4b8q9TV0ddyMrD1BzSkD1piPBXR42KupVhwVIwRSV634i8L2uswNIiiO8A+SQd/Y+teU3FvLa3ElvOhSWM7WU9jSAiooooGTWsxt7uGYdY3Vh+BzXucEqzQpIvR1DD8a8Gr2Lwpd/bPDlnITllXYfqDigRt0UUUwCiiigAooooAKKKKACiiigAooooAKKKKACiiigAooooAKKSigBaKKKACiiigAooooAKKKKACiiigAooooAKKKKACiiigAooooAp6g+LVh68VjjpWpqRPlovqazOgr854qq82MUOyO3Dr3QpMZGDg+xpaK+XTsdI3YPQflRsGMEAj6U6itPaz7i5UMEYU/LlD6oSD+lTJc3EfSYsPRxmmUV1UMxxVF3hNoTpxe6L0WpjGJoyvuDuFPvY0u7QvCwZ0+ZCPX0rOoRnjbdGxVvbofrX0GG4kdSDo4uN0+vUwlQs7xGo29FYdCM06mRqUTDEZyTxT6+WrKKm+XY6I3tqJXl1//AMhG4/66N/OvUa8uv/8AkI3H/XRv519Zwh/EqeiObE9CvRRRX3hyBR+X5UUUATwXt3asGt7maIjujkfyrfsfHOr2hAmZLpB2k4P5iuZooA9V0nxtpmoFY5ibWY/wyH5T9DWN8QNKQxw6rCBkny5SO47H+lcHV5NXvU02Ww80vbSDGx+dvOcj0oAo0UUUAFekfDq436Zc25PMcu4D2Irzeu2+HEu3ULyL+9GG/I//AF6BHo9FFFMAooooAKKKKACiiigAooooAKKKKACiiigAooooAKKKKACiiigAooooAKKKKACiiigAooooAKKKKACiiigAooooAKKKKACkPSlpKAM3VDzH+NZ/atHUx8sZ9yKzu1fmXEqax0m+yO7D/AFFFFfPHQFFFFABRRRQAUUUUAFFFFACV5df/wDIRuP+ujfzr1GvLr//AJCNx/10b+dfY8IfxKnojlxPQr0UUV94cgUUUUAFFFFABRRRQAUUUUAFdh8Ov+Q1cf8AXH+orj67n4bwk3N7P2Cqv5k/4UCPRKKKKYBRRRQAUUUUAFFFFABRRRQAUUUUAFFFFABRRRQAUUUUAFFFFABRRRQAUUUUAFFFFABRRRQAUUUUAFFFFABRRRQAUUUUAFJS0UAU9QTdasR1HNY+a6CVQ0bKe4xWC6lHKnscV8JxZhmpwrJaPQ7MNLRoSiiivjDqCiiigAooooAKKKKACiiigBK8uv8A/kI3H/XRv516jXl1/wD8hG4/66N/OvseEP4lT0Ry4noV6KKK+8OQKKKKACiiigAooooAKKKKACvUfANmYNB88jBnkLfgOK8xhiaeeOJBl3cKB7mvb9PtFsbC3tU6RIFoEW6KKKYBRRRQAUUUUAFFFFABRRRQAUUUUAFFFFABRRRQAUUUUAFFFFABRRRQAUUUUAFFFFABRRRQAUUUUAFFFFABRRRQAUUUUAFFFFACHpWRqMOyXzB0YfrWuarXcXmwMuORyK8rOMIsXhZQ6rVeqNKUuWSZjUUUV+Tyi07M9JO4UUUUgCiimsTwFALMQBk9ycVdOnKpJRjuxN2Vx1FSvZ3SDOxXH+w3P61AzFDiRHQ/7SkV3V8qxdD44MlVIvZjqKarq4BUhgfQ073rhcGnqiriV5df/wDIRuP+ujfzr1Hj1ry6/wD+Qjcf9dG/nX2HCK/e1L9kc2J2RXooor7o5AooooAKKKKACiiigAooooA6bwPpv23XBOy5jthv5/vdv8fwr1YVzHgfTfsegpMwxJcHzCfbt/n3rqKYgooooAKKKKACiiigAooooAKKKKACiiigAooooAKKKKACiiigBKKWigAooooAKKKKACiiigAooooAKKKKACiiigAooooAKKKKACiiigApCBg0tIelJoDBuU8u4de2cio6u6km2VH9RiqVfk+c4f6vjJwWx6VKV4oKKKK8o0Cmuu5SAcHqD6HtTqDWlKbhJSW6E1dWNiznFzbq/wDF0Yeh71Y2AnkZrDs5/s1z83+qkOD7N2NbqkGv1bK8bDG4aM+vX1POqQcHYry2FtKcvBGSe+MH86gbSbYkkB1Ps5rRorsnhaM/ign8iFJozP7IiAOJJvxasOfwBpc8ru092Gckkhx1/KuvopUcLRotunFK/Ybk3ued3vw5kRS1le7z2WUY/UVyeoaTf6XLsvLd4/RsZU/Q17eRUNzaQ3cLRTxLJGwwVYZzXQSeE0V13ifwc+mhr2wDPbZ+aPqU/wARXI0DCiiigAooooAKsWNq17fwWq5zK4Xiq9dN4FtBceI1kYZWGNn/AB6D+dAHqcESwQRxIMKihQPQVJSL0paYgooooAKKKKACiiigAooooAKKKKACiiigAooooAKKKKACiiigAooooAKKKKACiiigAooooAKKKKACiiigAooooAKKKKACiiigAooooAKKKKAKGpIWg3ehFZdbd0m+3dfasSvz7iyjy4iNRdV+R24Z6NBRRRXyR0hRRRQAjAMCDyDVzT7woRbyk/7Dk9fb61UppUEYNerlWZ1MDV5o6p7ozqU1NHRg5pQax7bUGgG2fc6Do+OR9RWnFcRzKGjYMp7g1+l4LMKGLhzUpfI8+UHHRk1FIDRmu4kWiiigBroHUqQMHrmvL/GPhr+zJ/ttquLSQ4ZR/A3+Br1Kq19Zw31pLbTpujkUqw9qAPC6Ku6tp0mlanNZycmNuG9VPIP5VSpDCiiigArv/hxb/Je3GO6pn9a4CvU/h/B5Xh3zMY82Vm/Acf0oA6oUUUUxBRRRQAUUUUAFFFFABRRRQAUUUUAFFFFABRRRQAUUUUAFFFFABRRRQAUUUUAFFFFABRRRQAUUUUAFFFFABRRRQAUUUUAFFFFABRRRQAUUUUAMYZUj1rBlUpMyHsa3zWVqMW1xKOh4NfM8TYR1sL7SK1ib4eVpWKdFAor84asd4UUUUgCiiigBDSBQrb0LI3qhxTqK1pVp03eDsxNJ7ki3l4gAE4Yf7Sc1y1x4/wBRguZIhb25CMVzzzg10leXX/8AyELj/ro386+54Zx+IxM5xqyvZHJXhGKVjq1+I2oDrZW5+hIqxF8SX4E2nD6pJ/iK4Sivr7nMel2/xE01z++guYvwDD9DWtaeK9GvMBL6NSe0ny/zrx6kxQI7n4hrbSNY3MLozuGUlSDleoNcPSAAdqWgYUUUUAHXpzXtegWpstDs7cjBWMZ+p5NeWeGNMbVNcgj2kxRsJJD7CvZFGBjtQIWiiimAUUUUAFFFFABRRRQAUUUUAFFFFABRRRQAUUUUAFFFFABRRRQAUUUUAFFFFABRRRQAUUUUAFFFFABRRRQAUUUUAFFFFABRRRQAUUUUAFJmlooAMVDPEssTI3epqaaipBTi4y2YIwJI2icq/UfrTc1sXNqs6+jDoayZImicq64Nfmmc5NUwc3OKvBnfRqqSs9xtFFFfPs3CkzS0UAFFFFACV5df/wDIRuP+ujfzr1GvLr//AJCNx/10b+dfY8IfxKnojlxPQr0UUV94cgUUUUAFFFFABT4onnlWKJS0jHCqByTUlnZXGoXK29rE0kjdAB0r07w14Uh0dBcTYluyOWxwnsP8aALHhbQF0TT8OAbmX5pGHb2roKQADoKWmIKKKKACiiigAooooAKKKKACiiigAooooAKKKKACiiigAooooAKKKKACiiigAooooAKKKKACiiigAooooAKSlooAKKKKACiiigAooooAKKKKACiiigAooooADUE0CTLtcZqekIzUVKcakeWaugu1sYlxavAc9V7GoOldAyArg8j0rNurHbl4un92vh834ddO9XDart/kdlKvfSRRoo5HUUV8dKLi7M6goooqQEry6/8A+Qjcf9dG/nXqNeXX/wDyEbj/AK6N/OvseEP4lT0Ry4noV6KKK+8OQKKKKACtPRtDvNbufLt0/dg/PIfuqK0/DnhG41dluLndDaepHzP9P8a9OsrG30+3S3toljjUYAAoApaJoNpolsI4Fy5+/Ierf/WrWHSiimIKKKKACiiigAooooAKKKKACiiigAooooAKKKKACiiigAooooAKKKKACiiigBKKWigAooooAKKKKACiiigAooooAKKKSgBaKKKACiiigAooooAKKKKACiiigAooooAKKKKAA00inUlKwFO5skm5X5X9ay3ieJirriugxUcsKSrhlyK+fzTIaOMvOn7s/wA/U2p1nHR7GDRVuawePJT5l/WqhBBwetfA4vLsRhZctWNjtjUjLYSvLr//AJCNx/10b+deo+1eXX//ACELj/ro386+k4RVqtT5GGJ6FeilAJIABJPQCuj0bwZqGplZJl+zW5/icfMfoK+6RyHPwQTXMyxQRtJIxwFUZNeheH/A8VvsudTAklHIi6qp9/Wug0jw9YaNHi2hHmEfNK3LGtYUxCKoVQoAAHQCnUUUAFFFFABRRRQAUUUUAFFFFABRRRQAUUUUAFFFFABSUtFABRRRQAUUUUAFFFFABRRRQAlFFFAC0UUUAFFFFABRRRQAUUUUAFFFFABRRRQAUUUUAFFFFABRRRQAUUUUAFFFFABRRRQAUUUUAFIRkUtFACbaie3jk++oNTUVE6cJq0ldBsVjYwH+AVTPhzSWcs1jASTkkr3rVoqKeHpU3eEUhtt7lG30jT7R98FnDG3qqDNXQMUtFbCEpa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pKWigAooooAKKKKACiiigAooooAKKKKACiiql9qdnpsSy311DbRs20PK4UE+nNAFuiqttqFreR+Za3EM6f3opAw/MVZzxQAtFcD4k+K2i+F/Ea6RfRTP8gZ5YSG2E9iOtdjpeqWes6fFfWE6z20oyjqetAF2iiigAooqGa4jt0Z5nVI16szYAoAmormda8feGtAcR3+qQLKf+WaHew+oGcVsaVq9lrVhFfafcJPbSjKuh/D86ALpNAIrG8Vapc6N4cvL6ziWa6jUCGNujOSAB+ZrH+HfjM+M9EkuJ4VgvbaUxTxqeM9iPY/0oA7KijrRQAUUVWvr6DTbKa8uXEcEKF5HP8IHU0AWCcVTu9VsbJtlxdRxvjO0nnHriuL8S/Ee0i+yab4eaPUNW1DAtwhyiBujN/hVy5W28D+Eb3VL+X7TfCMyT3En3ppT0A9Bk4A7CgDrLO/tdQgE9pcRzxHo8bBhVmvn/AOBUerXHiC/vVdxppQiUchGkJyMDpnrXv+aSBi0UUUwCiiigAooooAKKKKACiiigAooozQAUUUUAFFFFABRRRQAUUUUAJRS0UAFFFFABRRRQAUUUUAFFFFABRRSUALRRRQAUUUUAFFFFABRRRQAUUUUAIc44rzj4vwyap4YGj2ulXV/fTyK8PkxkiLaeWJ6DuPxr0ckEda4vxX8SdA8JXcdpevLNcNy0cADFB6tzxQB5D4J8CePNC8Uabepps9tAJl84mZMGPPOQD6V6J8SPiYfDdvNYaTG02obcPMUPlwZ9T3PtXf6Rq1lrWlwahYSiS2nXcjdPwxWf4nn8PQ6TPDr8trHaToQ4mIG76d8/Sge54H4N+HjePZJdRvvEEAkkO+WKNt85J7sD0r3zwl4Ws/COjLptjLNLEHLlpWyST1r5o8IeIdP8J+Ozqf799PhaVVEXLMpyFzkjjpXqkv7QGjLIvl6PflO7MyLj8M80kDPY6KxvDniGw8T6PDqenSF4JCRhhgqw6g+9bNMQVzfiHXdGtNQstC1RfMbVSYljK5UjH8XoO1dExr528dtq/i/4ttY6CzfarBAkbB9uwqMsc9jk4oGlcwviV4EtPCGoK1nqEc0Nw58u2Y5lT1z7e9evfC7S28G+C4m1m8jge9l8xUkcBU3DgZ9T1rxddFtNH8Z/YvHNzcYwHeS3k8zBPI3Hr+XNeyP4o8MeOfBus6TYPIxtLNmCTptYBR8rDnsQOaQG/wCKL1brUtI0yJw29nvZAp/5ZxDIP4sV/KuH+AgZ08QT/wAL3Cf+zH+tY3wUeS8j8RXFzLJM1vZJFCZGJ2Id5wM9Ogre+AA/4kWsN63aj/x2gD2EUtFRzBzGwQ7WI4PoaYh5NcH8Wbpf+EA1GCG+ignZQdhkAaRQeVH1Fee+PdY+J+nXktrJJKtkSdk9hDgOPcjJBrj/AA74B8UeNL8POtxFDn95dXm7A+meSaB2E+GniLRfCuvT6vq6zSPHEUt0jTJ3Hgn244/GtDx349vfH1xHp+l2939gU+YLfYGcsO/yjp9av+Mrbwx4Dsf7D0iGO91yUYnvZsOYR3wOgY/pT/A3i/wh4BtjI0d1qGqTqBNNDGAsY67VLEUhlvSfiD4h8NaDDpmk+C5YY4l+/LHIxZu7HAHNNtPjX4tg1CP+1NLtzbBh5iJbuj49iSea9R8MfEvw34quFtbS4eK7bpBOu1m+nY11zW0En34Y2+qg0CG2N1HfWEF3CSY5ow6kjHBGasUiqFUAAADoBS0xBRRRQAUUUUAFFFFABRRRQAUUUUAFFFFABRRRQAUUUUAFFFFABRRRQAUUUUAFFFFABRRRQAUUUUAFFFFABRRRQAUUUUAFFFFABRRRQAUh6GlpDQB84+Mvij4vtbm90CRorSSCV0aeFCJHXPHsOMdK8/1DRtRt9JtdZvtwS+dvKMhO6QDq3096+stU8HeH9au47vUdLt7m4TGJHXn8fX8a8e+Nyo/ijw9paKFhWLhVGAAWxj8hSGQ3/iLxF8PvBuk6PpenvF9ptxcPfMpf5n52qOgIzjmsjw/8OvEXjaR9Z127mtrQ5Zri5yXcDrtB6D36V7vpes2mq6rd6VbRJLBpscayS8FfMP8ACPoAPzryv4kfEHUNH1/WvDc9rFdafLHH5SljGyAqCRlcEjOaAMz4M+G7DUvFOryXNrFeWdomyJpkDLuLcHnjoDXtNx4U8LallJdG02Tb/dgUEfiK8C8M2njvXLBrHw7bf2Zpshy7xjylb3LnLN+dY/hyfX9L8eRWWjXr3N4tz5ZMbkpNg/NnPVfc0AfVenabZaVaLaWFtHb269I41wBVymRZ8td33sc/WnmmIyPEet2vh3Q7nU7uQJHCnBPduw/E4r5h8NN4l1nWtSl0aUwS3hJu7wnYI1Y5OX/hyf5V7R8ZtQk/4Ry10G1G661a5SJV77QQT+uKzvHXhJdA+D7WGkwhXhMUl0U+9Lj7xPrzzQM8hKaP4c8bkXrHXLO2+8VYATPj19M17D4c1jw94z8LazY+HNJg0vVWtGjaJY1DEEcfMByK8zstT8IeHPCoe2gkv/El1AR5kqgx2xORx2z36GvS/gRoljD4Wl1hF3XtzI0UjE/dVTwP60gKHwf0C/0jwz4nnvreSB5h5SpIpB+RXz+rVY/Z+b/iR6wv/T0v/oNesX6f8S26A7wv/I15N+z+pGkaz6faVH/jtAHsdL1pKWmIaUFebfGLxLq3hrw5bf2WfKN3IYpJx95BjjHuefyr0usfxF4Z0zxVp62OqwtLAsgkAVypBHuKAPjiVLiRPtUqyMsjEea2SGbuM9zXumieBfCmjfDhfEepWn2i4ksvPb7Q2QGI4AAwOpFS/GvRrDSvAenW9hax28MF2AiIMAZU15dd3vjXW9I07SpUvp9PMafZYkh+RlHAOQOfxpFXL3wk8PNrvjq1lLMkNiRcuy+oPA/E19UAYrgvhf4I/wCEP0I/agp1G7Iecg52gDhR9K76gkKKKKYBRRRQAUUUUAFFFFABRRRQAUUUUAFFFFABRRRQAUUUUAFFFFABRRRQAUUUUAFFFFABRRRQAUUUUAFFFFABRRRQAUUUUAFFFFABRRRQAUUUUAIelfP3x8sriLX9L1FQwieEoHH8LK2ev419BVkeIPDmmeJtO+w6pbLNBuDAZwVI7g9qAMH4YaB/YPgmzEgzcXY+1TMepZuRn6DFeU/HGwl0/wAcWWrKmYpoUwSOC6HGPyxX0PBCkECQxjaiKFUegHSsfxL4W03xXp32HVIfMjDh1ZThlI9D+lAHi3iH43TXuh/2fomnPaSPGEkuGYfKMc7QOn1p3wAsrWbW9Tu5cNdQxKseewYnJ/SvaLLwnoVhbLb22k2aRqMY8oHP1J61Z0/QtL0mSWTT7C2tnl++0UYXd9cUAaI6UN0pR0pGGRigDyvSN/jb4rXGrSwMlhoAa2hVuQ02SC39fyr0+WBLiB4pUDxupVlYcEHsaq6VpFno8U0dnFsWaZ55DnJZ2OSTWhQBxmmfDHwrp0QU6PbXDBiQ80e4gE5x+HSuo0/TbLS7YW9haw20IORHEgVc/QVbooAiuV320qf3kI/SvMPgbZtb+HtWkIwH1J1H0VQP516k43KR7Vi+FtBXw7o5slIJM8kxI9XYn+VAG3S0UUAFIelLSHmgDxb4/avb/wBmadpKyqbjzvPdAeVUKQCR+Neg/DqDyvh3oKsPmFohPHrzXnHx08MSXV7pWqWlu8k0p+yybFz3yufzIr2DQrP+zdA0+y7wW6Rn6hQKAL4AB6UtFFABRRRQAUUUUAFFFFABRRRQAUUUUAFFFFABRRRQAUUUUAFFFFABRRRQAUUUUAFFFFABRRRQAUUUUAFFFFABRRRQAUUUUAFFFFABRRRQAUUUUAFFFFABRRRQAUUUUAFFFFABRRRQAYooooAKKKKACiiigAooooAKKKKAGtGrjDAHnPNKBgUtFABRRRQAUUUUAFFFFABRRRQAUUUUAFFFFABRRRQAUUUUAFFFFABRRRQAUUUUAFFFFABRRRQAUUUUAFFFFABRRRQAUlLRQAUUUUAFFFFABRRRQAUUUUAFFFFABRRRQAUUUUAFFFFABRRRQAUUUUAFFFFABRRRQAUUUUAFFFFABRRRQAUUUUAFFFFABRRRQAUUUUAFFFFABRRRQAUUUUAFFFFABRRRQAUUUUAFFFFACUUtFABRRRQAUUUUAFFFFABRRRQAUUUlAC0UUUAFFFFABRRRQAUUUUAFFFFABRRRQAUUUUAFFFFABRRRQAUUUUAFFFFABRRRQAUUUUAFFFFABRRRQAUUUUAFFFFABRRRQAUUUUAFFFFABRRRQAUlLRQAUUUUAFFFFABSUtFABRRRQAlFLRQAUUUUAFFFFABRRRQAUUUUAFFFFABRRRQAUUUUAFFFFABRRRQAUUUmaAF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koAWiiigAooooAKKKKACiiigAopKKAFpDRRQAoooooAKKKKACiiigAooooAKKKKACiiigAooooAKKKKACiiigAooooAKKKKACiiigAooooAKKKKACiiigAooooAKKKKACiiigAooooAKKKKACiiigAooooAKKKKACiiigAooooAKKKKACiiigAooooAKKKKACiiigBKKKKAP/9k=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AutoShape 6" descr="data:image/jpeg;base64,/9j/4AAQSkZJRgABAQAAAQABAAD/2wBDAAgGBgcGBQgHBwcJCQgKDBQNDAsLDBkSEw8UHRofHh0aHBwgJC4nICIsIxwcKDcpLDAxNDQ0Hyc5PTgyPC4zNDL/2wBDAQkJCQwLDBgNDRgyIRwhMjIyMjIyMjIyMjIyMjIyMjIyMjIyMjIyMjIyMjIyMjIyMjIyMjIyMjIyMjIyMjIyMjL/wAARCAI1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BKKW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BKKWigAooooAKKKKACiiigAooooAKKKKACiiigAooooAKKKKACiiigBKM0Gq1xdJAOeWPQCsa1aFGLnUdkhpN6Is5oz71jSX8zn5cKPaojczMOZH/ADr5+rxTg4O0bs2WHmzeyPWjPvWELqYD/WN+NSpqE6/eww9+KKXFODk7SugeHmbGaM1QTUYz99SvvVqOeOQfK4P417NDH4ev/DmmZShJbolpaaDTsiu1EhRRmigAooyKTI9aAFooozQAUUmaZJNHEu6SRVHqxxQBJSZrEvfFmjWQO+8V2H8MY3H9K5u++Ip5Wxs/o8p/oKAO/JqCW8t4f9bcQx/77gV5He+KtZv8iS8dEP8ADF8orHd3kOXdmPqxzSGe5x39pL/q7qB/92QVOGz3rwUEqcgkH1Fa+meJ9U0tx5dw0kQ6xyHIP9aAPZKWsLw94jt9egbaPLnj+/GT+o9RW7TEFFFFABRRRQAUUUUAFFFFABRRRQAUUUUAFFFFABRRRQAUUUUAJRS0UAFFFFABRRRQAUUUUAFFFFABRRRQAUUUUAFFFFABRRRQAUUUUANY4FYM0pllZiep4ref7prniMMfrXyHFtSSpQino2dOGSuwooor4A7QooooAKOR0ooqozcdUxNXHrPKn3ZGH41IL6cH7wP1FQUYrtpZniqXwVGiXTi90W/7Rmx0Un1pRqcvdFqnijFdSz/Hr/l4T7GHYvf2mcf6v9a5S5+IU0FxJCunodjFcmQ84/Ctz2ry6/8A+Qjcf9dG/nX0/DuZYnFzmq0r2OevTjG1jq3+I1+R8lnAv1JNVJfHusyAhTAn0T/GuXor605zYn8Va3OCG1CVQeyHb/Ks2a6uLg5mnlkPq7k1DRQAUUUUAFFFFABRRRQBt+E7mS28SWnlk4kfy2HqDXsIrxvwsu7xNYj/AKaZ/IV7IKYhaKKKACiiigAooooAKKKKACiiigAooooAKKKKACiiigAooooAKKKKACiiigAooooAKKKKACiiigAooooAKKKKACiiigAooooAKKKKAEbpXPyDErj/AGj/ADrfccVg3H/HxJ/vGvkeLY/uIPzOnDfExlFFFfn52hRRRQAUUUUAFFFFABRRRQAleXX/APyEbj/ro3869Rry6/8A+Qjcf9dG/nX2PCH8Sp6I5cT0K9FFFfeHIFFFFABRRRQAUUUUAFFFFAG54PXd4os/Zif0NewDpXkvghd3ie39lY/pXrQpiFooooAKKKKACiiigAooooAKKKKACiiigAooooAKKKKACiiigAooooAKKKKACiiigAooooAKKKKACiiigAooooAKKKKACiiigAooooARulYV2MXUn1rdbpWJejF0/vg/pXy/Favg0/NHRhvjIKKKK/OTuCiiigAooooAKKKKACiiigBK8uv/APkI3H/XRv516jXl1/8A8hG4/wCujfzr7HhD+JU9EcuJ6FeiiivvDkCiiigAooooAKKKKACiiigDp/Aa7vEqH0jY16tXlngD/kYj/wBcW/pXqdMQUUUUAFFFFABRRRQAUUUUAFFFFABRRRQAUUUUAFFFFABRRRQAUUUUAFFFFABRRRQAUUUUAFFFFABRRRQAUUUUAFFFFABRRRQAUUUUAIaxb/8A4+2+grabpWJeHddv7HA/KvmeKmvqaXmjfD/GQUUUV+bneFFFGaACiijNOzAKKKKQBRRRQAleXX//ACEbj/ro3869Rry6/wD+Qjcf9dG/nX2PCH8Sp6I5cT0K9FFFfeHIFFFFABRRRQAUUUUAFFFFAHTeBH2eJUH96Nh+ler1414Un8jxNZHONz7Pz4r2QUCFooopgFFFFABRRRQAUUUUAFFFFABRRRQAUUUUAFFFFABRRRQAlFLRQAUUUUAFFFFABRRRQAUUUUAFFFFABRRRQAUUUUAFFFFABRRRQA1qwJjunc/7RrcnbZEzegNYOc818bxdVtCnT9WdWGWrYUUU12VFLMcAc18JFOTsjsBmCjLHFSR29zMAY4tqnvJx+nWp7RbWM+dPPH5p5Clh8taK3du33Zoz9GFfbZdw9QcFPEyu30uck68r+6Z39mXOP9dFnsNp/wAaiksrqIElFcD+4cE/ga2w6sMqQR7UuRXsz4fy+cbRjb0Zl7aaOdDAnBDKw6qwwRTq17m0iuR8wwR0ZeorIkRoZjDJ97qCOjCvkc3yKeDXtKesDppVlLRhRSClr52xuJXl1/8A8hG4/wCujfzr1GvLr/8A5CNx/wBdG/nX2PCH8Sp6I5cT0K9FFXtIs4b7UEiuLhIIB80js2OPb3NfeHIGnaRfarMY7O3aTH3mxhV+prq7T4cyOubu/Cn+7Emf1NdJY6v4e063S1tr61jjQcAPWjFrOmTY8u+tmz0xIKAOTk+HFuR+71CUH/ajBFYmpeBdVslLwbLtB/zz4b8q9TV0ddyMrD1BzSkD1piPBXR42KupVhwVIwRSV634i8L2uswNIiiO8A+SQd/Y+teU3FvLa3ElvOhSWM7WU9jSAiooooGTWsxt7uGYdY3Vh+BzXucEqzQpIvR1DD8a8Gr2Lwpd/bPDlnITllXYfqDigRt0UUUwCiiigAooooAKKKKACiiigAooooAKKKKACiiigAooooAKKSigBaKKKACiiigAooooAKKKKACiiigAooooAKKKKACiiigAooooAp6g+LVh68VjjpWpqRPlovqazOgr854qq82MUOyO3Dr3QpMZGDg+xpaK+XTsdI3YPQflRsGMEAj6U6itPaz7i5UMEYU/LlD6oSD+lTJc3EfSYsPRxmmUV1UMxxVF3hNoTpxe6L0WpjGJoyvuDuFPvY0u7QvCwZ0+ZCPX0rOoRnjbdGxVvbofrX0GG4kdSDo4uN0+vUwlQs7xGo29FYdCM06mRqUTDEZyTxT6+WrKKm+XY6I3tqJXl1//AMhG4/66N/OvUa8uv/8AkI3H/XRv519Zwh/EqeiObE9CvRRRX3hyBR+X5UUUATwXt3asGt7maIjujkfyrfsfHOr2hAmZLpB2k4P5iuZooA9V0nxtpmoFY5ibWY/wyH5T9DWN8QNKQxw6rCBkny5SO47H+lcHV5NXvU02Ww80vbSDGx+dvOcj0oAo0UUUAFekfDq436Zc25PMcu4D2Irzeu2+HEu3ULyL+9GG/I//AF6BHo9FFFMAooooAKKKKACiiigAooooAKKKKACiiigAooooAKKKKACiiigAooooAKKKKACiiigAooooAKKKKACiiigAooooAKKKKACkPSlpKAM3VDzH+NZ/atHUx8sZ9yKzu1fmXEqax0m+yO7D/AFFFFfPHQFFFFABRRRQAUUUUAFFFFACV5df/wDIRuP+ujfzr1GvLr//AJCNx/10b+dfY8IfxKnojlxPQr0UUV94cgUUUUAFFFFABRRRQAUUUUAFdh8Ov+Q1cf8AXH+orj67n4bwk3N7P2Cqv5k/4UCPRKKKKYBRRRQAUUUUAFFFFABRRRQAUUUUAFFFFABRRRQAUUUUAFFFFABRRRQAUUUUAFFFFABRRRQAUUUUAFFFFABRRRQAUUUUAFJS0UAU9QTdasR1HNY+a6CVQ0bKe4xWC6lHKnscV8JxZhmpwrJaPQ7MNLRoSiiivjDqCiiigAooooAKKKKACiiigBK8uv8A/kI3H/XRv516jXl1/wD8hG4/66N/OvseEP4lT0Ry4noV6KKK+8OQKKKKACiiigAooooAKKKKACvUfANmYNB88jBnkLfgOK8xhiaeeOJBl3cKB7mvb9PtFsbC3tU6RIFoEW6KKKYBRRRQAUUUUAFFFFABRRRQAUUUUAFFFFABRRRQAUUUUAFFFFABRRRQAUUUUAFFFFABRRRQAUUUUAFFFFABRRRQAUUUUAFFFFACHpWRqMOyXzB0YfrWuarXcXmwMuORyK8rOMIsXhZQ6rVeqNKUuWSZjUUUV+Tyi07M9JO4UUUUgCiimsTwFALMQBk9ycVdOnKpJRjuxN2Vx1FSvZ3SDOxXH+w3P61AzFDiRHQ/7SkV3V8qxdD44MlVIvZjqKarq4BUhgfQ073rhcGnqiriV5df/wDIRuP+ujfzr1Hj1ry6/wD+Qjcf9dG/nX2HCK/e1L9kc2J2RXooor7o5AooooAKKKKACiiigAooooA6bwPpv23XBOy5jthv5/vdv8fwr1YVzHgfTfsegpMwxJcHzCfbt/n3rqKYgooooAKKKKACiiigAooooAKKKKACiiigAooooAKKKKACiiigBKKWigAooooAKKKKACiiigAooooAKKKKACiiigAooooAKKKKACiiigApCBg0tIelJoDBuU8u4de2cio6u6km2VH9RiqVfk+c4f6vjJwWx6VKV4oKKKK8o0Cmuu5SAcHqD6HtTqDWlKbhJSW6E1dWNiznFzbq/wDF0Yeh71Y2AnkZrDs5/s1z83+qkOD7N2NbqkGv1bK8bDG4aM+vX1POqQcHYry2FtKcvBGSe+MH86gbSbYkkB1Ps5rRorsnhaM/ign8iFJozP7IiAOJJvxasOfwBpc8ru092Gckkhx1/KuvopUcLRotunFK/Ybk3ued3vw5kRS1le7z2WUY/UVyeoaTf6XLsvLd4/RsZU/Q17eRUNzaQ3cLRTxLJGwwVYZzXQSeE0V13ifwc+mhr2wDPbZ+aPqU/wARXI0DCiiigAooooAKsWNq17fwWq5zK4Xiq9dN4FtBceI1kYZWGNn/AB6D+dAHqcESwQRxIMKihQPQVJSL0paYgooooAKKKKACiiigAooooAKKKKACiiigAooooAKKKKACiiigAooooAKKKKACiiigAooooAKKKKACiiigAooooAKKKKACiiigAooooAKKKKAKGpIWg3ehFZdbd0m+3dfasSvz7iyjy4iNRdV+R24Z6NBRRRXyR0hRRRQAjAMCDyDVzT7woRbyk/7Dk9fb61UppUEYNerlWZ1MDV5o6p7ozqU1NHRg5pQax7bUGgG2fc6Do+OR9RWnFcRzKGjYMp7g1+l4LMKGLhzUpfI8+UHHRk1FIDRmu4kWiiigBroHUqQMHrmvL/GPhr+zJ/ttquLSQ4ZR/A3+Br1Kq19Zw31pLbTpujkUqw9qAPC6Ku6tp0mlanNZycmNuG9VPIP5VSpDCiiigArv/hxb/Je3GO6pn9a4CvU/h/B5Xh3zMY82Vm/Acf0oA6oUUUUxBRRRQAUUUUAFFFFABRRRQAUUUUAFFFFABRRRQAUUUUAFFFFABRRRQAUUUUAFFFFABRRRQAUUUUAFFFFABRRRQAUUUUAFFFFABRRRQAUUUUAMYZUj1rBlUpMyHsa3zWVqMW1xKOh4NfM8TYR1sL7SK1ib4eVpWKdFAor84asd4UUUUgCiiigBDSBQrb0LI3qhxTqK1pVp03eDsxNJ7ki3l4gAE4Yf7Sc1y1x4/wBRguZIhb25CMVzzzg10leXX/8AyELj/ro386+54Zx+IxM5xqyvZHJXhGKVjq1+I2oDrZW5+hIqxF8SX4E2nD6pJ/iK4Sivr7nMel2/xE01z++guYvwDD9DWtaeK9GvMBL6NSe0ny/zrx6kxQI7n4hrbSNY3MLozuGUlSDleoNcPSAAdqWgYUUUUAHXpzXtegWpstDs7cjBWMZ+p5NeWeGNMbVNcgj2kxRsJJD7CvZFGBjtQIWiiimAUUUUAFFFFABRRRQAUUUUAFFFFABRRRQAUUUUAFFFFABRRRQAUUUUAFFFFABRRRQAUUUUAFFFFABRRRQAUUUUAFFFFABRRRQAUUUUAFJmlooAMVDPEssTI3epqaaipBTi4y2YIwJI2icq/UfrTc1sXNqs6+jDoayZImicq64Nfmmc5NUwc3OKvBnfRqqSs9xtFFFfPs3CkzS0UAFFFFACV5df/wDIRuP+ujfzr1GvLr//AJCNx/10b+dfY8IfxKnojlxPQr0UUV94cgUUUUAFFFFABT4onnlWKJS0jHCqByTUlnZXGoXK29rE0kjdAB0r07w14Uh0dBcTYluyOWxwnsP8aALHhbQF0TT8OAbmX5pGHb2roKQADoKWmIKKKKACiiigAooooAKKKKACiiigAooooAKKKKACiiigAooooAKKKKACiiigAooooAKKKKACiiigAooooAKSlooAKKKKACiiigAooooAKKKKACiiigAooooADUE0CTLtcZqekIzUVKcakeWaugu1sYlxavAc9V7GoOldAyArg8j0rNurHbl4un92vh834ddO9XDart/kdlKvfSRRoo5HUUV8dKLi7M6goooqQEry6/8A+Qjcf9dG/nXqNeXX/wDyEbj/AK6N/OvseEP4lT0Ry4noV6KKK+8OQKKKKACtPRtDvNbufLt0/dg/PIfuqK0/DnhG41dluLndDaepHzP9P8a9OsrG30+3S3toljjUYAAoApaJoNpolsI4Fy5+/Ierf/WrWHSiimIKKKKACiiigAooooAKKKKACiiigAooooAKKKKACiiigAooooAKKKKACiiigBKKWigAooooAKKKKACiiigAooooAKKKSgBaKKKACiiigAooooAKKKKACiiigAooooAKKKKAA00inUlKwFO5skm5X5X9ay3ieJirriugxUcsKSrhlyK+fzTIaOMvOn7s/wA/U2p1nHR7GDRVuawePJT5l/WqhBBwetfA4vLsRhZctWNjtjUjLYSvLr//AJCNx/10b+deo+1eXX//ACELj/ro386+k4RVqtT5GGJ6FeilAJIABJPQCuj0bwZqGplZJl+zW5/icfMfoK+6RyHPwQTXMyxQRtJIxwFUZNeheH/A8VvsudTAklHIi6qp9/Wug0jw9YaNHi2hHmEfNK3LGtYUxCKoVQoAAHQCnUUUAFFFFABRRRQAUUUUAFFFFABRRRQAUUUUAFFFFABSUtFABRRRQAUUUUAFFFFABRRRQAlFFFAC0UUUAFFFFABRRRQAUUUUAFFFFABRRRQAUUUUAFFFFABRRRQAUUUUAFFFFABRRRQAUUUUAFIRkUtFACbaie3jk++oNTUVE6cJq0ldBsVjYwH+AVTPhzSWcs1jASTkkr3rVoqKeHpU3eEUhtt7lG30jT7R98FnDG3qqDNXQMUtFbCEpa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pKWigAooooAKKKKACiiigAooooAKKKKACiiql9qdnpsSy311DbRs20PK4UE+nNAFuiqttqFreR+Za3EM6f3opAw/MVZzxQAtFcD4k+K2i+F/Ea6RfRTP8gZ5YSG2E9iOtdjpeqWes6fFfWE6z20oyjqetAF2iiigAooqGa4jt0Z5nVI16szYAoAmormda8feGtAcR3+qQLKf+WaHew+oGcVsaVq9lrVhFfafcJPbSjKuh/D86ALpNAIrG8Vapc6N4cvL6ziWa6jUCGNujOSAB+ZrH+HfjM+M9EkuJ4VgvbaUxTxqeM9iPY/0oA7KijrRQAUUVWvr6DTbKa8uXEcEKF5HP8IHU0AWCcVTu9VsbJtlxdRxvjO0nnHriuL8S/Ee0i+yab4eaPUNW1DAtwhyiBujN/hVy5W28D+Eb3VL+X7TfCMyT3En3ppT0A9Bk4A7CgDrLO/tdQgE9pcRzxHo8bBhVmvn/AOBUerXHiC/vVdxppQiUchGkJyMDpnrXv+aSBi0UUUwCiiigAooooAKKKKACiiigAooozQAUUUUAFFFFABRRRQAUUUUAJRS0UAFFFFABRRRQAUUUUAFFFFABRRSUALRRRQAUUUUAFFFFABRRRQAUUUUAIc44rzj4vwyap4YGj2ulXV/fTyK8PkxkiLaeWJ6DuPxr0ckEda4vxX8SdA8JXcdpevLNcNy0cADFB6tzxQB5D4J8CePNC8Uabepps9tAJl84mZMGPPOQD6V6J8SPiYfDdvNYaTG02obcPMUPlwZ9T3PtXf6Rq1lrWlwahYSiS2nXcjdPwxWf4nn8PQ6TPDr8trHaToQ4mIG76d8/Sge54H4N+HjePZJdRvvEEAkkO+WKNt85J7sD0r3zwl4Ws/COjLptjLNLEHLlpWyST1r5o8IeIdP8J+Ozqf799PhaVVEXLMpyFzkjjpXqkv7QGjLIvl6PflO7MyLj8M80kDPY6KxvDniGw8T6PDqenSF4JCRhhgqw6g+9bNMQVzfiHXdGtNQstC1RfMbVSYljK5UjH8XoO1dExr528dtq/i/4ttY6CzfarBAkbB9uwqMsc9jk4oGlcwviV4EtPCGoK1nqEc0Nw58u2Y5lT1z7e9evfC7S28G+C4m1m8jge9l8xUkcBU3DgZ9T1rxddFtNH8Z/YvHNzcYwHeS3k8zBPI3Hr+XNeyP4o8MeOfBus6TYPIxtLNmCTptYBR8rDnsQOaQG/wCKL1brUtI0yJw29nvZAp/5ZxDIP4sV/KuH+AgZ08QT/wAL3Cf+zH+tY3wUeS8j8RXFzLJM1vZJFCZGJ2Id5wM9Ogre+AA/4kWsN63aj/x2gD2EUtFRzBzGwQ7WI4PoaYh5NcH8Wbpf+EA1GCG+ignZQdhkAaRQeVH1Fee+PdY+J+nXktrJJKtkSdk9hDgOPcjJBrj/AA74B8UeNL8POtxFDn95dXm7A+meSaB2E+GniLRfCuvT6vq6zSPHEUt0jTJ3Hgn244/GtDx349vfH1xHp+l2939gU+YLfYGcsO/yjp9av+Mrbwx4Dsf7D0iGO91yUYnvZsOYR3wOgY/pT/A3i/wh4BtjI0d1qGqTqBNNDGAsY67VLEUhlvSfiD4h8NaDDpmk+C5YY4l+/LHIxZu7HAHNNtPjX4tg1CP+1NLtzbBh5iJbuj49iSea9R8MfEvw34quFtbS4eK7bpBOu1m+nY11zW0En34Y2+qg0CG2N1HfWEF3CSY5ow6kjHBGasUiqFUAAADoBS0xBRRRQAUUUUAFFFFABRRRQAUUUUAFFFFABRRRQAUUUUAFFFFABRRRQAUUUUAFFFFABRRRQAUUUUAFFFFABRRRQAUUUUAFFFFABRRRQAUh6GlpDQB84+Mvij4vtbm90CRorSSCV0aeFCJHXPHsOMdK8/1DRtRt9JtdZvtwS+dvKMhO6QDq3096+stU8HeH9au47vUdLt7m4TGJHXn8fX8a8e+Nyo/ijw9paKFhWLhVGAAWxj8hSGQ3/iLxF8PvBuk6PpenvF9ptxcPfMpf5n52qOgIzjmsjw/8OvEXjaR9Z127mtrQ5Zri5yXcDrtB6D36V7vpes2mq6rd6VbRJLBpscayS8FfMP8ACPoAPzryv4kfEHUNH1/WvDc9rFdafLHH5SljGyAqCRlcEjOaAMz4M+G7DUvFOryXNrFeWdomyJpkDLuLcHnjoDXtNx4U8LallJdG02Tb/dgUEfiK8C8M2njvXLBrHw7bf2Zpshy7xjylb3LnLN+dY/hyfX9L8eRWWjXr3N4tz5ZMbkpNg/NnPVfc0AfVenabZaVaLaWFtHb269I41wBVymRZ8td33sc/WnmmIyPEet2vh3Q7nU7uQJHCnBPduw/E4r5h8NN4l1nWtSl0aUwS3hJu7wnYI1Y5OX/hyf5V7R8ZtQk/4Ry10G1G661a5SJV77QQT+uKzvHXhJdA+D7WGkwhXhMUl0U+9Lj7xPrzzQM8hKaP4c8bkXrHXLO2+8VYATPj19M17D4c1jw94z8LazY+HNJg0vVWtGjaJY1DEEcfMByK8zstT8IeHPCoe2gkv/El1AR5kqgx2xORx2z36GvS/gRoljD4Wl1hF3XtzI0UjE/dVTwP60gKHwf0C/0jwz4nnvreSB5h5SpIpB+RXz+rVY/Z+b/iR6wv/T0v/oNesX6f8S26A7wv/I15N+z+pGkaz6faVH/jtAHsdL1pKWmIaUFebfGLxLq3hrw5bf2WfKN3IYpJx95BjjHuefyr0usfxF4Z0zxVp62OqwtLAsgkAVypBHuKAPjiVLiRPtUqyMsjEea2SGbuM9zXumieBfCmjfDhfEepWn2i4ksvPb7Q2QGI4AAwOpFS/GvRrDSvAenW9hax28MF2AiIMAZU15dd3vjXW9I07SpUvp9PMafZYkh+RlHAOQOfxpFXL3wk8PNrvjq1lLMkNiRcuy+oPA/E19UAYrgvhf4I/wCEP0I/agp1G7Iecg52gDhR9K76gkKKKKYBRRRQAUUUUAFFFFABRRRQAUUUUAFFFFABRRRQAUUUUAFFFFABRRRQAUUUUAFFFFABRRRQAUUUUAFFFFABRRRQAUUUUAFFFFABRRRQAUUUUAIelfP3x8sriLX9L1FQwieEoHH8LK2ev419BVkeIPDmmeJtO+w6pbLNBuDAZwVI7g9qAMH4YaB/YPgmzEgzcXY+1TMepZuRn6DFeU/HGwl0/wAcWWrKmYpoUwSOC6HGPyxX0PBCkECQxjaiKFUegHSsfxL4W03xXp32HVIfMjDh1ZThlI9D+lAHi3iH43TXuh/2fomnPaSPGEkuGYfKMc7QOn1p3wAsrWbW9Tu5cNdQxKseewYnJ/SvaLLwnoVhbLb22k2aRqMY8oHP1J61Z0/QtL0mSWTT7C2tnl++0UYXd9cUAaI6UN0pR0pGGRigDyvSN/jb4rXGrSwMlhoAa2hVuQ02SC39fyr0+WBLiB4pUDxupVlYcEHsaq6VpFno8U0dnFsWaZ55DnJZ2OSTWhQBxmmfDHwrp0QU6PbXDBiQ80e4gE5x+HSuo0/TbLS7YW9haw20IORHEgVc/QVbooAiuV320qf3kI/SvMPgbZtb+HtWkIwH1J1H0VQP516k43KR7Vi+FtBXw7o5slIJM8kxI9XYn+VAG3S0UUAFIelLSHmgDxb4/avb/wBmadpKyqbjzvPdAeVUKQCR+Neg/DqDyvh3oKsPmFohPHrzXnHx08MSXV7pWqWlu8k0p+yybFz3yufzIr2DQrP+zdA0+y7wW6Rn6hQKAL4AB6UtFFABRRRQAUUUUAFFFFABRRRQAUUUUAFFFFABRRRQAUUUUAFFFFABRRRQAUUUUAFFFFABRRRQAUUUUAFFFFABRRRQAUUUUAFFFFABRRRQAUUUUAFFFFABRRRQAUUUUAFFFFABRRRQAYooooAKKKKACiiigAooooAKKKKAGtGrjDAHnPNKBgUtFABRRRQAUUUUAFFFFABRRRQAUUUUAFFFFABRRRQAUUUUAFFFFABRRRQAUUUUAFFFFABRRRQAUUUUAFFFFABRRRQAUlLRQAUUUUAFFFFABRRRQAUUUUAFFFFABRRRQAUUUUAFFFFABRRRQAUUUUAFFFFABRRRQAUUUUAFFFFABRRRQAUUUUAFFFFABRRRQAUUUUAFFFFABRRRQAUUUUAFFFFABRRRQAUUUUAFFFFACUUtFABRRRQAUUUUAFFFFABRRRQAUUUlAC0UUUAFFFFABRRRQAUUUUAFFFFABRRRQAUUUUAFFFFABRRRQAUUUUAFFFFABRRRQAUUUUAFFFFABRRRQAUUUUAFFFFABRRRQAUUUUAFFFFABRRRQAUlLRQAUUUUAFFFFABSUtFABRRRQAlFLRQAUUUUAFFFFABRRRQAUUUUAFFFFABRRRQAUUUUAFFFFABRRRQAUUUmaAF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koAWiiigAooooAKKKKACiiigAopKKAFpDRRQAoooooAKKKKACiiigAooooAKKKKACiiigAooooAKKKKACiiigAooooAKKKKACiiigAooooAKKKKACiiigAooooAKKKKACiiigAooooAKKKKACiiigAooooAKKKKACiiigAooooAKKKKACiiigAooooAKKKKACiiigBKKKKAP/9k=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128" name="Picture 8" descr="https://timgsa.baidu.com/timg?image&amp;quality=80&amp;size=b9999_10000&amp;sec=1557028547698&amp;di=5ee8b64aa5831a182244fb69956bce37&amp;imgtype=0&amp;src=http%3A%2F%2Fphoto.16pic.com%2F00%2F01%2F52%2F16pic_152864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32774" y="-184918"/>
            <a:ext cx="1096604" cy="124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 idx="4294967295"/>
          </p:nvPr>
        </p:nvSpPr>
        <p:spPr>
          <a:xfrm>
            <a:off x="592056" y="156994"/>
            <a:ext cx="6693218" cy="99441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sz="4500" b="1" u="sng">
                <a:latin typeface="楷体_GB2312" charset="0"/>
                <a:ea typeface="楷体_GB2312" charset="0"/>
              </a:rPr>
              <a:t>聚焦人物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42867" y="778794"/>
            <a:ext cx="8418671" cy="1165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b="1">
                <a:latin typeface="楷体" pitchFamily="49" charset="-122"/>
                <a:ea typeface="楷体" pitchFamily="49" charset="-122"/>
              </a:rPr>
              <a:t>   卢孟实：</a:t>
            </a:r>
            <a:r>
              <a:rPr lang="en-US" altLang="zh-CN" sz="2100" b="1" err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务实勤劳、精明能干、自尊自强、关心伙计、拒绝陈腐不变通、刚直却又不得不学着屈服于社会环境。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42867" y="1996976"/>
            <a:ext cx="8418671" cy="297773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800" b="1" dirty="0">
                <a:latin typeface="楷体" pitchFamily="49" charset="-122"/>
                <a:ea typeface="楷体" pitchFamily="49" charset="-122"/>
                <a:sym typeface="+mn-ea"/>
              </a:rPr>
              <a:t>    “</a:t>
            </a:r>
            <a:r>
              <a:rPr lang="en-US" altLang="zh-CN" sz="1800" b="1" dirty="0" err="1">
                <a:latin typeface="楷体" pitchFamily="49" charset="-122"/>
                <a:ea typeface="楷体" pitchFamily="49" charset="-122"/>
                <a:sym typeface="+mn-ea"/>
              </a:rPr>
              <a:t>咬牙跺脚地干</a:t>
            </a:r>
            <a:r>
              <a:rPr lang="en-US" altLang="zh-CN" sz="1800" b="1" dirty="0">
                <a:latin typeface="楷体" pitchFamily="49" charset="-122"/>
                <a:ea typeface="楷体" pitchFamily="49" charset="-122"/>
                <a:sym typeface="+mn-ea"/>
              </a:rPr>
              <a:t>”，</a:t>
            </a:r>
            <a:r>
              <a:rPr lang="en-US" altLang="zh-CN" sz="1800" b="1" dirty="0" err="1">
                <a:latin typeface="楷体" pitchFamily="49" charset="-122"/>
                <a:ea typeface="楷体" pitchFamily="49" charset="-122"/>
                <a:sym typeface="+mn-ea"/>
              </a:rPr>
              <a:t>侧面表现出他是一个务实勤劳的人</a:t>
            </a:r>
            <a:r>
              <a:rPr lang="en-US" altLang="zh-CN" sz="1800" b="1" dirty="0">
                <a:latin typeface="楷体" pitchFamily="49" charset="-122"/>
                <a:ea typeface="楷体" pitchFamily="49" charset="-122"/>
                <a:sym typeface="+mn-ea"/>
              </a:rPr>
              <a:t>。</a:t>
            </a:r>
            <a:r>
              <a:rPr lang="zh-CN" altLang="en-US" sz="1800" b="1" dirty="0">
                <a:latin typeface="楷体" pitchFamily="49" charset="-122"/>
                <a:ea typeface="楷体" pitchFamily="49" charset="-122"/>
                <a:sym typeface="+mn-ea"/>
              </a:rPr>
              <a:t>他</a:t>
            </a:r>
            <a:r>
              <a:rPr lang="en-US" altLang="zh-CN" sz="1800" b="1" dirty="0" err="1">
                <a:latin typeface="楷体" pitchFamily="49" charset="-122"/>
                <a:ea typeface="楷体" pitchFamily="49" charset="-122"/>
                <a:sym typeface="+mn-ea"/>
              </a:rPr>
              <a:t>不屑于与克五这样的游手好闲之辈打交道，且将事情安排得妥帖，这就说明</a:t>
            </a:r>
            <a:r>
              <a:rPr lang="zh-CN" altLang="en-US" sz="1800" b="1" dirty="0">
                <a:latin typeface="楷体" pitchFamily="49" charset="-122"/>
                <a:ea typeface="楷体" pitchFamily="49" charset="-122"/>
                <a:sym typeface="+mn-ea"/>
              </a:rPr>
              <a:t>他</a:t>
            </a:r>
            <a:r>
              <a:rPr lang="en-US" altLang="zh-CN" sz="1800" b="1" dirty="0">
                <a:latin typeface="楷体" pitchFamily="49" charset="-122"/>
                <a:ea typeface="楷体" pitchFamily="49" charset="-122"/>
                <a:sym typeface="+mn-ea"/>
              </a:rPr>
              <a:t>是个精明能干的人。训斥伙计，赏成顺，让成顺体面一点，又表现了一个劳动者的自尊，他不仅关心着自己的自尊，同时也关注着伙计们的自尊。</a:t>
            </a:r>
            <a:r>
              <a:rPr lang="zh-CN" altLang="en-US" sz="1800" b="1" dirty="0">
                <a:latin typeface="楷体" pitchFamily="49" charset="-122"/>
                <a:ea typeface="楷体" pitchFamily="49" charset="-122"/>
                <a:sym typeface="+mn-ea"/>
              </a:rPr>
              <a:t>在与</a:t>
            </a:r>
            <a:r>
              <a:rPr lang="en-US" altLang="zh-CN" sz="1800" b="1" dirty="0">
                <a:latin typeface="楷体" pitchFamily="49" charset="-122"/>
                <a:ea typeface="楷体" pitchFamily="49" charset="-122"/>
                <a:sym typeface="+mn-ea"/>
              </a:rPr>
              <a:t>罗大头的对话中，又体现了他是个不固执的人，对陈腐该改的规矩力图改之。不过，从他对待罗大头过程中，又能见其刚直的性格。这与后来东家二少爷出场时似有所矛盾，对待这位东家二少爷，</a:t>
            </a:r>
            <a:r>
              <a:rPr lang="zh-CN" altLang="en-US" sz="1800" b="1" dirty="0">
                <a:latin typeface="楷体" pitchFamily="49" charset="-122"/>
                <a:ea typeface="楷体" pitchFamily="49" charset="-122"/>
                <a:sym typeface="+mn-ea"/>
              </a:rPr>
              <a:t>他</a:t>
            </a:r>
            <a:r>
              <a:rPr lang="en-US" altLang="zh-CN" sz="1800" b="1" dirty="0" err="1">
                <a:latin typeface="楷体" pitchFamily="49" charset="-122"/>
                <a:ea typeface="楷体" pitchFamily="49" charset="-122"/>
                <a:sym typeface="+mn-ea"/>
              </a:rPr>
              <a:t>依然要陪着笑，这是这个时代阶级之分下朴实劳动人民的悲剧</a:t>
            </a:r>
            <a:r>
              <a:rPr lang="en-US" altLang="zh-CN" sz="1800" b="1" dirty="0">
                <a:latin typeface="楷体" pitchFamily="49" charset="-122"/>
                <a:ea typeface="楷体" pitchFamily="49" charset="-122"/>
                <a:sym typeface="+mn-ea"/>
              </a:rPr>
              <a:t>。</a:t>
            </a: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文本框 4"/>
          <p:cNvSpPr txBox="1"/>
          <p:nvPr/>
        </p:nvSpPr>
        <p:spPr>
          <a:xfrm>
            <a:off x="7200094" y="0"/>
            <a:ext cx="3614737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赏读聚焦</a:t>
            </a:r>
          </a:p>
        </p:txBody>
      </p:sp>
      <p:pic>
        <p:nvPicPr>
          <p:cNvPr id="14" name="Picture 8" descr="https://timgsa.baidu.com/timg?image&amp;quality=80&amp;size=b9999_10000&amp;sec=1557028547698&amp;di=5ee8b64aa5831a182244fb69956bce37&amp;imgtype=0&amp;src=http%3A%2F%2Fphoto.16pic.com%2F00%2F01%2F52%2F16pic_152864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68961" y="-142850"/>
            <a:ext cx="1096604" cy="124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40580" y="506927"/>
            <a:ext cx="8118158" cy="124649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700" b="1">
                <a:latin typeface="黑体" pitchFamily="49" charset="-122"/>
                <a:ea typeface="黑体" pitchFamily="49" charset="-122"/>
              </a:rPr>
              <a:t>    罗大头：</a:t>
            </a:r>
            <a:r>
              <a:rPr lang="en-US" altLang="zh-CN" sz="2400" b="1" err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恃才自傲，迂腐固执，心胸狭窄，容不得人，脾气火爆，同时又一身正气，真率，不屑与小人为伍。</a:t>
            </a:r>
            <a:endParaRPr lang="en-US" altLang="zh-CN" sz="24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14617" y="1771309"/>
            <a:ext cx="8691086" cy="29489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100" b="1">
                <a:latin typeface="楷体" pitchFamily="49" charset="-122"/>
                <a:ea typeface="楷体" pitchFamily="49" charset="-122"/>
                <a:sym typeface="+mn-ea"/>
              </a:rPr>
              <a:t>    </a:t>
            </a:r>
            <a:r>
              <a:rPr lang="zh-CN" altLang="en-US" sz="2100" b="1">
                <a:latin typeface="楷体" pitchFamily="49" charset="-122"/>
                <a:ea typeface="楷体" pitchFamily="49" charset="-122"/>
                <a:sym typeface="+mn-ea"/>
              </a:rPr>
              <a:t>他</a:t>
            </a:r>
            <a:r>
              <a:rPr lang="en-US" altLang="zh-CN" sz="2100" b="1">
                <a:latin typeface="楷体" pitchFamily="49" charset="-122"/>
                <a:ea typeface="楷体" pitchFamily="49" charset="-122"/>
                <a:sym typeface="+mn-ea"/>
              </a:rPr>
              <a:t>是福聚德的烤鸭师傅，从“别忘了你们当初怎么把我请回来的”一语中，可以看出</a:t>
            </a:r>
            <a:r>
              <a:rPr lang="zh-CN" altLang="en-US" sz="2100" b="1">
                <a:latin typeface="楷体" pitchFamily="49" charset="-122"/>
                <a:ea typeface="楷体" pitchFamily="49" charset="-122"/>
                <a:sym typeface="+mn-ea"/>
              </a:rPr>
              <a:t>他</a:t>
            </a:r>
            <a:r>
              <a:rPr lang="en-US" altLang="zh-CN" sz="2100" b="1">
                <a:latin typeface="楷体" pitchFamily="49" charset="-122"/>
                <a:ea typeface="楷体" pitchFamily="49" charset="-122"/>
                <a:sym typeface="+mn-ea"/>
              </a:rPr>
              <a:t>的技艺精湛，是店里的“顶梁柱”之一，但是他固执，不变通，如强调不到七十不传徒弟；自恃技艺精湛，心胸狭窄，容不得人，动辄就要撂杆子走人；脾气也十分火爆。不过，他的火爆脾气与他的性格之真是连贯的，他看重自身的价值与名誉，丝毫瞧不起克五那种混吃混喝、人品卑污的“爷”。</a:t>
            </a:r>
          </a:p>
        </p:txBody>
      </p:sp>
      <p:sp>
        <p:nvSpPr>
          <p:cNvPr id="9" name="文本框 4"/>
          <p:cNvSpPr txBox="1"/>
          <p:nvPr/>
        </p:nvSpPr>
        <p:spPr>
          <a:xfrm>
            <a:off x="7200094" y="0"/>
            <a:ext cx="3614737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赏读聚焦</a:t>
            </a:r>
          </a:p>
        </p:txBody>
      </p:sp>
      <p:pic>
        <p:nvPicPr>
          <p:cNvPr id="11" name="Picture 8" descr="https://timgsa.baidu.com/timg?image&amp;quality=80&amp;size=b9999_10000&amp;sec=1557028547698&amp;di=5ee8b64aa5831a182244fb69956bce37&amp;imgtype=0&amp;src=http%3A%2F%2Fphoto.16pic.com%2F00%2F01%2F52%2F16pic_152864_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68961" y="-142850"/>
            <a:ext cx="1096604" cy="124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4052180" y="1103921"/>
            <a:ext cx="4955282" cy="27432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其他人物形象——</a:t>
            </a:r>
          </a:p>
          <a:p>
            <a:pPr>
              <a:lnSpc>
                <a:spcPct val="150000"/>
              </a:lnSpc>
            </a:pPr>
            <a:r>
              <a:rPr lang="en-US" altLang="zh-CN" sz="2700" b="1">
                <a:latin typeface="楷体" pitchFamily="49" charset="-122"/>
                <a:ea typeface="楷体" pitchFamily="49" charset="-122"/>
              </a:rPr>
              <a:t>常贵：同情他人，老实厚道。</a:t>
            </a:r>
          </a:p>
          <a:p>
            <a:pPr>
              <a:lnSpc>
                <a:spcPct val="150000"/>
              </a:lnSpc>
            </a:pPr>
            <a:r>
              <a:rPr lang="en-US" altLang="zh-CN" sz="2700" b="1">
                <a:latin typeface="楷体" pitchFamily="49" charset="-122"/>
                <a:ea typeface="楷体" pitchFamily="49" charset="-122"/>
              </a:rPr>
              <a:t>福子：仗势欺人，谄媚姿态。</a:t>
            </a:r>
          </a:p>
          <a:p>
            <a:pPr>
              <a:lnSpc>
                <a:spcPct val="150000"/>
              </a:lnSpc>
            </a:pPr>
            <a:r>
              <a:rPr lang="en-US" altLang="zh-CN" sz="2700" b="1">
                <a:latin typeface="楷体" pitchFamily="49" charset="-122"/>
                <a:ea typeface="楷体" pitchFamily="49" charset="-122"/>
              </a:rPr>
              <a:t>唐茂盛：势利</a:t>
            </a:r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蛮横</a:t>
            </a:r>
            <a:r>
              <a:rPr lang="en-US" altLang="zh-CN" sz="2700" b="1">
                <a:latin typeface="楷体" pitchFamily="49" charset="-122"/>
                <a:ea typeface="楷体" pitchFamily="49" charset="-122"/>
              </a:rPr>
              <a:t>、霸道</a:t>
            </a:r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粗野</a:t>
            </a:r>
            <a:r>
              <a:rPr lang="en-US" altLang="zh-CN" sz="2700" b="1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8" name="文本框 4"/>
          <p:cNvSpPr txBox="1"/>
          <p:nvPr/>
        </p:nvSpPr>
        <p:spPr>
          <a:xfrm>
            <a:off x="7200094" y="0"/>
            <a:ext cx="3614737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赏读聚焦</a:t>
            </a:r>
          </a:p>
        </p:txBody>
      </p:sp>
      <p:pic>
        <p:nvPicPr>
          <p:cNvPr id="2050" name="Picture 2" descr="D:\图片修改后\九年级下册-PPT配图\九年级下册-阅读18-天下第一楼\剧照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4206" y="1373175"/>
            <a:ext cx="3721939" cy="2395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8" descr="https://timgsa.baidu.com/timg?image&amp;quality=80&amp;size=b9999_10000&amp;sec=1557028547698&amp;di=5ee8b64aa5831a182244fb69956bce37&amp;imgtype=0&amp;src=http%3A%2F%2Fphoto.16pic.com%2F00%2F01%2F52%2F16pic_152864_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68961" y="-142850"/>
            <a:ext cx="1096604" cy="124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689334" y="1233795"/>
            <a:ext cx="8067199" cy="28117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    话剧要通过人物性格反映社会生活，因此，话剧中的对话是经过提炼加工的口语，必须具有个性化，自然，精练，富有表现力，通俗易懂，能为群众所接受。</a:t>
            </a:r>
          </a:p>
        </p:txBody>
      </p:sp>
      <p:sp>
        <p:nvSpPr>
          <p:cNvPr id="10" name="标题 9"/>
          <p:cNvSpPr>
            <a:spLocks noGrp="1"/>
          </p:cNvSpPr>
          <p:nvPr>
            <p:ph type="title" idx="4294967295"/>
          </p:nvPr>
        </p:nvSpPr>
        <p:spPr>
          <a:xfrm>
            <a:off x="780097" y="223361"/>
            <a:ext cx="6693218" cy="99441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sz="4500" b="1" u="sng">
                <a:latin typeface="楷体_GB2312" charset="0"/>
                <a:ea typeface="楷体_GB2312" charset="0"/>
              </a:rPr>
              <a:t>聚焦语言</a:t>
            </a:r>
          </a:p>
        </p:txBody>
      </p:sp>
      <p:sp>
        <p:nvSpPr>
          <p:cNvPr id="11" name="文本框 4"/>
          <p:cNvSpPr txBox="1"/>
          <p:nvPr/>
        </p:nvSpPr>
        <p:spPr>
          <a:xfrm>
            <a:off x="7200094" y="0"/>
            <a:ext cx="3614737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赏读聚焦</a:t>
            </a:r>
          </a:p>
        </p:txBody>
      </p:sp>
      <p:pic>
        <p:nvPicPr>
          <p:cNvPr id="14" name="Picture 8" descr="https://timgsa.baidu.com/timg?image&amp;quality=80&amp;size=b9999_10000&amp;sec=1557028547698&amp;di=5ee8b64aa5831a182244fb69956bce37&amp;imgtype=0&amp;src=http%3A%2F%2Fphoto.16pic.com%2F00%2F01%2F52%2F16pic_152864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68961" y="-142850"/>
            <a:ext cx="1096604" cy="124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23826" y="755865"/>
            <a:ext cx="8870156" cy="39090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b="1">
                <a:latin typeface="楷体_GB2312" charset="0"/>
                <a:ea typeface="楷体_GB2312" charset="0"/>
              </a:rPr>
              <a:t>        </a:t>
            </a:r>
            <a:r>
              <a:rPr lang="en-US" altLang="zh-CN" sz="2100" b="1">
                <a:latin typeface="楷体" pitchFamily="49" charset="-122"/>
                <a:ea typeface="楷体" pitchFamily="49" charset="-122"/>
              </a:rPr>
              <a:t>如王子西说：“</a:t>
            </a:r>
            <a:r>
              <a:rPr lang="en-US" altLang="zh-CN" sz="21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要不孟实这么咬牙跺脚地干，心里窝着口气</a:t>
            </a:r>
            <a:r>
              <a:rPr lang="en-US" altLang="zh-CN" sz="2100" b="1">
                <a:latin typeface="楷体" pitchFamily="49" charset="-122"/>
                <a:ea typeface="楷体" pitchFamily="49" charset="-122"/>
              </a:rPr>
              <a:t>”，一个“</a:t>
            </a:r>
            <a:r>
              <a:rPr lang="en-US" altLang="zh-CN" sz="21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窝</a:t>
            </a:r>
            <a:r>
              <a:rPr lang="en-US" altLang="zh-CN" sz="2100" b="1">
                <a:latin typeface="楷体" pitchFamily="49" charset="-122"/>
                <a:ea typeface="楷体" pitchFamily="49" charset="-122"/>
              </a:rPr>
              <a:t>”字将方言特征凸显无疑；又如卢孟实骂小伙计时说“</a:t>
            </a:r>
            <a:r>
              <a:rPr lang="en-US" altLang="zh-CN" sz="21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瞎话！</a:t>
            </a:r>
            <a:r>
              <a:rPr lang="en-US" altLang="zh-CN" sz="2100" b="1">
                <a:latin typeface="楷体" pitchFamily="49" charset="-122"/>
                <a:ea typeface="楷体" pitchFamily="49" charset="-122"/>
              </a:rPr>
              <a:t>”“</a:t>
            </a:r>
            <a:r>
              <a:rPr lang="en-US" altLang="zh-CN" sz="21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下作的东西</a:t>
            </a:r>
            <a:r>
              <a:rPr lang="en-US" altLang="zh-CN" sz="2100" b="1">
                <a:latin typeface="楷体" pitchFamily="49" charset="-122"/>
                <a:ea typeface="楷体" pitchFamily="49" charset="-122"/>
              </a:rPr>
              <a:t>”，这里不仅方言味十足，且显得比较低俗。但是，呈现出这样的语言特征是比较必要的。</a:t>
            </a:r>
          </a:p>
          <a:p>
            <a:pPr>
              <a:lnSpc>
                <a:spcPct val="150000"/>
              </a:lnSpc>
            </a:pPr>
            <a:r>
              <a:rPr lang="en-US" altLang="zh-CN" sz="2100" b="1">
                <a:latin typeface="楷体" pitchFamily="49" charset="-122"/>
                <a:ea typeface="楷体" pitchFamily="49" charset="-122"/>
              </a:rPr>
              <a:t>    首先，作者选取的是北京的“福聚德”，倘若不用方言，便失了京味。</a:t>
            </a:r>
          </a:p>
          <a:p>
            <a:pPr>
              <a:lnSpc>
                <a:spcPct val="150000"/>
              </a:lnSpc>
            </a:pPr>
            <a:r>
              <a:rPr lang="en-US" altLang="zh-CN" sz="2100" b="1">
                <a:latin typeface="楷体" pitchFamily="49" charset="-122"/>
                <a:ea typeface="楷体" pitchFamily="49" charset="-122"/>
              </a:rPr>
              <a:t>    其次，话剧所表现的是真实，“福聚德”绝不是一个雅文化的聚集地，文中的语言正是当地真实的语言，还原场景语言最真实的特征，而也正是以方言表现其真实性，才将话剧中的诸多人物形象刻画得栩栩如生。</a:t>
            </a:r>
          </a:p>
        </p:txBody>
      </p:sp>
      <p:sp>
        <p:nvSpPr>
          <p:cNvPr id="8" name="文本框 4"/>
          <p:cNvSpPr txBox="1"/>
          <p:nvPr/>
        </p:nvSpPr>
        <p:spPr>
          <a:xfrm>
            <a:off x="7200094" y="0"/>
            <a:ext cx="3614737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赏读聚焦</a:t>
            </a:r>
          </a:p>
        </p:txBody>
      </p:sp>
      <p:pic>
        <p:nvPicPr>
          <p:cNvPr id="10" name="Picture 8" descr="https://timgsa.baidu.com/timg?image&amp;quality=80&amp;size=b9999_10000&amp;sec=1557028547698&amp;di=5ee8b64aa5831a182244fb69956bce37&amp;imgtype=0&amp;src=http%3A%2F%2Fphoto.16pic.com%2F00%2F01%2F52%2F16pic_152864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68961" y="-142850"/>
            <a:ext cx="1096604" cy="124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238864" y="1015057"/>
            <a:ext cx="6714204" cy="31162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b="1" dirty="0">
                <a:latin typeface="华文中宋" pitchFamily="2" charset="-122"/>
                <a:ea typeface="华文中宋" pitchFamily="2" charset="-122"/>
              </a:rPr>
              <a:t>       </a:t>
            </a:r>
            <a:r>
              <a:rPr lang="en-US" altLang="zh-CN" sz="3300" b="1" dirty="0" err="1">
                <a:latin typeface="楷体" pitchFamily="49" charset="-122"/>
                <a:ea typeface="楷体" pitchFamily="49" charset="-122"/>
              </a:rPr>
              <a:t>文中</a:t>
            </a:r>
            <a:r>
              <a:rPr lang="zh-CN" altLang="en-US" sz="3300" b="1" dirty="0">
                <a:latin typeface="楷体" pitchFamily="49" charset="-122"/>
                <a:ea typeface="楷体" pitchFamily="49" charset="-122"/>
              </a:rPr>
              <a:t>的语言</a:t>
            </a:r>
            <a:r>
              <a:rPr lang="en-US" altLang="zh-CN" sz="3300" b="1" dirty="0" err="1">
                <a:latin typeface="楷体" pitchFamily="49" charset="-122"/>
                <a:ea typeface="楷体" pitchFamily="49" charset="-122"/>
              </a:rPr>
              <a:t>简单明了，符合真实生活，但也有不少语言含义</a:t>
            </a:r>
            <a:r>
              <a:rPr lang="zh-CN" altLang="en-US" sz="3300" b="1" dirty="0">
                <a:latin typeface="楷体" pitchFamily="49" charset="-122"/>
                <a:ea typeface="楷体" pitchFamily="49" charset="-122"/>
              </a:rPr>
              <a:t>非常</a:t>
            </a:r>
            <a:r>
              <a:rPr lang="en-US" altLang="zh-CN" sz="3300" b="1" dirty="0" err="1">
                <a:latin typeface="楷体" pitchFamily="49" charset="-122"/>
                <a:ea typeface="楷体" pitchFamily="49" charset="-122"/>
              </a:rPr>
              <a:t>深刻，请你</a:t>
            </a:r>
            <a:r>
              <a:rPr lang="zh-CN" altLang="en-US" sz="3300" b="1" dirty="0">
                <a:latin typeface="楷体" pitchFamily="49" charset="-122"/>
                <a:ea typeface="楷体" pitchFamily="49" charset="-122"/>
              </a:rPr>
              <a:t>从文中</a:t>
            </a:r>
            <a:r>
              <a:rPr lang="en-US" altLang="zh-CN" sz="3300" b="1" dirty="0" err="1">
                <a:latin typeface="楷体" pitchFamily="49" charset="-122"/>
                <a:ea typeface="楷体" pitchFamily="49" charset="-122"/>
              </a:rPr>
              <a:t>找出几句，并做简要赏析</a:t>
            </a:r>
            <a:r>
              <a:rPr lang="en-US" altLang="zh-CN" sz="33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8" name="文本框 4"/>
          <p:cNvSpPr txBox="1"/>
          <p:nvPr/>
        </p:nvSpPr>
        <p:spPr>
          <a:xfrm>
            <a:off x="7200094" y="0"/>
            <a:ext cx="3614737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赏读聚焦</a:t>
            </a:r>
          </a:p>
        </p:txBody>
      </p:sp>
      <p:pic>
        <p:nvPicPr>
          <p:cNvPr id="10" name="Picture 8" descr="https://timgsa.baidu.com/timg?image&amp;quality=80&amp;size=b9999_10000&amp;sec=1557028547698&amp;di=5ee8b64aa5831a182244fb69956bce37&amp;imgtype=0&amp;src=http%3A%2F%2Fphoto.16pic.com%2F00%2F01%2F52%2F16pic_152864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68961" y="-142850"/>
            <a:ext cx="1096604" cy="124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285750" y="616984"/>
            <a:ext cx="8532019" cy="13157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b="1" dirty="0">
                <a:latin typeface="楷体" pitchFamily="49" charset="-122"/>
                <a:ea typeface="楷体" pitchFamily="49" charset="-122"/>
              </a:rPr>
              <a:t>   </a:t>
            </a:r>
            <a:r>
              <a:rPr lang="en-US" altLang="zh-CN" sz="2400" b="1" dirty="0" err="1">
                <a:latin typeface="楷体" pitchFamily="49" charset="-122"/>
                <a:ea typeface="楷体" pitchFamily="49" charset="-122"/>
              </a:rPr>
              <a:t>克五：烟太多我就闻不出来了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。(</a:t>
            </a:r>
            <a:r>
              <a:rPr lang="en-US" altLang="zh-CN" sz="2400" b="1" dirty="0" err="1">
                <a:latin typeface="楷体" pitchFamily="49" charset="-122"/>
                <a:ea typeface="楷体" pitchFamily="49" charset="-122"/>
              </a:rPr>
              <a:t>嬉笑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)</a:t>
            </a:r>
            <a:r>
              <a:rPr lang="en-US" altLang="zh-CN" sz="2400" b="1" dirty="0" err="1">
                <a:latin typeface="楷体" pitchFamily="49" charset="-122"/>
                <a:ea typeface="楷体" pitchFamily="49" charset="-122"/>
              </a:rPr>
              <a:t>得了，给俩鸭脖子还不行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？！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85751" y="1880506"/>
            <a:ext cx="8463731" cy="283923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    赏析：“烟太多我就闻不出来了”，烟多为什么会闻不出来呢？这明显是个反讽的句子。作者看似在这里只是说克五一人，事实上是讽刺了一大批欺软怕硬的人，他们占着自己有一丁点地位就欺压朴实善良的民众，而面对恶势力，却又谄媚地陪着笑脸。</a:t>
            </a:r>
          </a:p>
        </p:txBody>
      </p:sp>
      <p:sp>
        <p:nvSpPr>
          <p:cNvPr id="9" name="文本框 4"/>
          <p:cNvSpPr txBox="1"/>
          <p:nvPr/>
        </p:nvSpPr>
        <p:spPr>
          <a:xfrm>
            <a:off x="7200094" y="0"/>
            <a:ext cx="3614737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赏读聚焦</a:t>
            </a:r>
          </a:p>
        </p:txBody>
      </p:sp>
      <p:pic>
        <p:nvPicPr>
          <p:cNvPr id="11" name="Picture 8" descr="https://timgsa.baidu.com/timg?image&amp;quality=80&amp;size=b9999_10000&amp;sec=1557028547698&amp;di=5ee8b64aa5831a182244fb69956bce37&amp;imgtype=0&amp;src=http%3A%2F%2Fphoto.16pic.com%2F00%2F01%2F52%2F16pic_152864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68961" y="-142850"/>
            <a:ext cx="1096604" cy="124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539776" y="661228"/>
            <a:ext cx="8076970" cy="13157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b="1">
                <a:latin typeface="楷体" pitchFamily="49" charset="-122"/>
                <a:ea typeface="楷体" pitchFamily="49" charset="-122"/>
              </a:rPr>
              <a:t>   </a:t>
            </a:r>
            <a:r>
              <a:rPr lang="en-US" altLang="zh-CN" sz="2400" b="1" err="1">
                <a:latin typeface="楷体" pitchFamily="49" charset="-122"/>
                <a:ea typeface="楷体" pitchFamily="49" charset="-122"/>
              </a:rPr>
              <a:t>披红挂绿，骑马坐轿子，怎么红火怎么办。让那些不开眼的看看，福聚德的伙计也是体面的。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39776" y="2232837"/>
            <a:ext cx="8076970" cy="17145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C00000"/>
                </a:solidFill>
                <a:latin typeface="楷体_GB2312" charset="0"/>
                <a:ea typeface="楷体_GB2312" charset="0"/>
              </a:rPr>
              <a:t>       </a:t>
            </a:r>
            <a:r>
              <a:rPr lang="zh-CN" altLang="en-US" sz="24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赏析：</a:t>
            </a:r>
            <a:r>
              <a:rPr lang="en-US" altLang="zh-CN" sz="24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卢孟实骂小伙计，是想伙计们能争口气，即使社会地位低下也要维护自己的尊严。而让成顺将喜事办得有面子，也是为了维护尊严，体现出了劳动人民的傲骨。</a:t>
            </a:r>
          </a:p>
        </p:txBody>
      </p:sp>
      <p:sp>
        <p:nvSpPr>
          <p:cNvPr id="9" name="文本框 4"/>
          <p:cNvSpPr txBox="1"/>
          <p:nvPr/>
        </p:nvSpPr>
        <p:spPr>
          <a:xfrm>
            <a:off x="7200094" y="0"/>
            <a:ext cx="3614737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赏读聚焦</a:t>
            </a:r>
          </a:p>
        </p:txBody>
      </p:sp>
      <p:pic>
        <p:nvPicPr>
          <p:cNvPr id="11" name="Picture 8" descr="https://timgsa.baidu.com/timg?image&amp;quality=80&amp;size=b9999_10000&amp;sec=1557028547698&amp;di=5ee8b64aa5831a182244fb69956bce37&amp;imgtype=0&amp;src=http%3A%2F%2Fphoto.16pic.com%2F00%2F01%2F52%2F16pic_152864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68961" y="-142850"/>
            <a:ext cx="1096604" cy="124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4"/>
          <p:cNvSpPr txBox="1"/>
          <p:nvPr/>
        </p:nvSpPr>
        <p:spPr>
          <a:xfrm>
            <a:off x="5011403" y="1444951"/>
            <a:ext cx="3159917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一、速读感知 </a:t>
            </a:r>
          </a:p>
        </p:txBody>
      </p:sp>
      <p:sp>
        <p:nvSpPr>
          <p:cNvPr id="10" name="标题 7"/>
          <p:cNvSpPr>
            <a:spLocks noGrp="1"/>
          </p:cNvSpPr>
          <p:nvPr>
            <p:ph type="title" idx="4294967295"/>
          </p:nvPr>
        </p:nvSpPr>
        <p:spPr>
          <a:xfrm>
            <a:off x="5001640" y="2420073"/>
            <a:ext cx="3387947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itchFamily="49" charset="-122"/>
                <a:ea typeface="黑体" pitchFamily="49" charset="-122"/>
                <a:cs typeface="+mn-cs"/>
              </a:rPr>
              <a:t>二、赏读聚焦</a:t>
            </a:r>
          </a:p>
        </p:txBody>
      </p:sp>
      <p:sp>
        <p:nvSpPr>
          <p:cNvPr id="11" name="标题 2"/>
          <p:cNvSpPr txBox="1"/>
          <p:nvPr/>
        </p:nvSpPr>
        <p:spPr>
          <a:xfrm>
            <a:off x="4994257" y="3099206"/>
            <a:ext cx="3387947" cy="99441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三、演读探究</a:t>
            </a:r>
          </a:p>
        </p:txBody>
      </p:sp>
      <p:sp>
        <p:nvSpPr>
          <p:cNvPr id="12" name="文本框 4"/>
          <p:cNvSpPr txBox="1"/>
          <p:nvPr/>
        </p:nvSpPr>
        <p:spPr>
          <a:xfrm>
            <a:off x="5998859" y="520668"/>
            <a:ext cx="137874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目 录</a:t>
            </a:r>
          </a:p>
        </p:txBody>
      </p:sp>
      <p:pic>
        <p:nvPicPr>
          <p:cNvPr id="16" name="Picture 2" descr="D:\图片修改后\九年级下册-PPT配图\九年级下册-阅读18-天下第一楼\20世纪上的北京风貌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143915"/>
            <a:ext cx="4683324" cy="26343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D:\图片修改后\九年级下册-PPT配图\九年级下册-阅读18-天下第一楼\20世纪上的北京风貌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8627" y="1215986"/>
            <a:ext cx="2959984" cy="2071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6225" y="1958405"/>
            <a:ext cx="211421" cy="651179"/>
          </a:xfrm>
          <a:prstGeom prst="rect">
            <a:avLst/>
          </a:prstGeom>
        </p:spPr>
      </p:pic>
      <p:sp>
        <p:nvSpPr>
          <p:cNvPr id="18" name="泪滴形 17"/>
          <p:cNvSpPr/>
          <p:nvPr/>
        </p:nvSpPr>
        <p:spPr>
          <a:xfrm rot="18871186">
            <a:off x="4537996" y="2658787"/>
            <a:ext cx="56955" cy="34289"/>
          </a:xfrm>
          <a:prstGeom prst="teardrop">
            <a:avLst>
              <a:gd name="adj" fmla="val 122223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4"/>
          <p:cNvSpPr txBox="1"/>
          <p:nvPr/>
        </p:nvSpPr>
        <p:spPr>
          <a:xfrm>
            <a:off x="5153263" y="1924587"/>
            <a:ext cx="2966327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4500" b="1">
                <a:latin typeface="黑体" pitchFamily="49" charset="-122"/>
                <a:ea typeface="黑体" pitchFamily="49" charset="-122"/>
              </a:rPr>
              <a:t>演读探究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7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7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0" y="812245"/>
            <a:ext cx="8984933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en-US" altLang="zh-CN" sz="30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请同学们结合</a:t>
            </a:r>
            <a:r>
              <a:rPr lang="zh-CN" altLang="en-US" sz="30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赏读所得</a:t>
            </a:r>
            <a:r>
              <a:rPr lang="en-US" altLang="zh-CN" sz="30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，代入角色进行表演朗读</a:t>
            </a:r>
            <a:r>
              <a:rPr lang="en-US" altLang="zh-CN" sz="30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3300" b="1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59381" y="1837134"/>
            <a:ext cx="7924800" cy="23544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300" b="1">
                <a:latin typeface="楷体" pitchFamily="49" charset="-122"/>
                <a:ea typeface="楷体" pitchFamily="49" charset="-122"/>
                <a:sym typeface="+mn-ea"/>
              </a:rPr>
              <a:t>    组织话剧表演。以小组为单位</a:t>
            </a:r>
            <a:r>
              <a:rPr lang="zh-CN" altLang="en-US" sz="3300" b="1">
                <a:latin typeface="楷体" pitchFamily="49" charset="-122"/>
                <a:ea typeface="楷体" pitchFamily="49" charset="-122"/>
                <a:sym typeface="+mn-ea"/>
              </a:rPr>
              <a:t>，</a:t>
            </a:r>
            <a:r>
              <a:rPr lang="en-US" altLang="zh-CN" sz="3300" b="1" err="1">
                <a:latin typeface="楷体" pitchFamily="49" charset="-122"/>
                <a:ea typeface="楷体" pitchFamily="49" charset="-122"/>
                <a:sym typeface="+mn-ea"/>
              </a:rPr>
              <a:t>挑选自己最欣赏的片段进行现场表演</a:t>
            </a:r>
            <a:r>
              <a:rPr lang="zh-CN" altLang="en-US" sz="3300" b="1">
                <a:latin typeface="楷体" pitchFamily="49" charset="-122"/>
                <a:ea typeface="楷体" pitchFamily="49" charset="-122"/>
                <a:sym typeface="+mn-ea"/>
              </a:rPr>
              <a:t>，</a:t>
            </a:r>
            <a:r>
              <a:rPr lang="en-US" altLang="zh-CN" sz="3300" b="1" err="1">
                <a:latin typeface="楷体" pitchFamily="49" charset="-122"/>
                <a:ea typeface="楷体" pitchFamily="49" charset="-122"/>
                <a:sym typeface="+mn-ea"/>
              </a:rPr>
              <a:t>评选出优胜者，并说说本文的主旨所在。</a:t>
            </a:r>
            <a:endParaRPr lang="zh-CN" altLang="en-US" sz="3300" b="1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8" name="Picture 8" descr="https://timgsa.baidu.com/timg?image&amp;quality=80&amp;size=b9999_10000&amp;sec=1557028547698&amp;di=5ee8b64aa5831a182244fb69956bce37&amp;imgtype=0&amp;src=http%3A%2F%2Fphoto.16pic.com%2F00%2F01%2F52%2F16pic_152864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32774" y="-184918"/>
            <a:ext cx="1096604" cy="124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文本框 4"/>
          <p:cNvSpPr txBox="1"/>
          <p:nvPr/>
        </p:nvSpPr>
        <p:spPr>
          <a:xfrm>
            <a:off x="660798" y="-5568"/>
            <a:ext cx="3175397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演读探究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165735" y="79058"/>
            <a:ext cx="8691563" cy="48691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000" b="1" dirty="0">
                <a:latin typeface="楷体_GB2312" charset="0"/>
                <a:ea typeface="楷体_GB2312" charset="0"/>
                <a:sym typeface="+mn-ea"/>
              </a:rPr>
              <a:t> </a:t>
            </a:r>
            <a:r>
              <a:rPr lang="en-US" altLang="zh-CN" sz="3000" b="1" dirty="0" err="1">
                <a:solidFill>
                  <a:srgbClr val="C00000"/>
                </a:solidFill>
                <a:latin typeface="楷体_GB2312" charset="0"/>
                <a:ea typeface="楷体_GB2312" charset="0"/>
                <a:sym typeface="+mn-ea"/>
              </a:rPr>
              <a:t>背景资料</a:t>
            </a:r>
            <a:r>
              <a:rPr lang="en-US" altLang="zh-CN" sz="3000" b="1" dirty="0">
                <a:solidFill>
                  <a:srgbClr val="C00000"/>
                </a:solidFill>
                <a:latin typeface="楷体_GB2312" charset="0"/>
                <a:ea typeface="楷体_GB2312" charset="0"/>
                <a:sym typeface="+mn-ea"/>
              </a:rPr>
              <a:t>：</a:t>
            </a:r>
          </a:p>
          <a:p>
            <a:pPr algn="just">
              <a:lnSpc>
                <a:spcPct val="150000"/>
              </a:lnSpc>
            </a:pPr>
            <a:r>
              <a:rPr lang="en-US" altLang="zh-CN" sz="1800" b="1" dirty="0">
                <a:latin typeface="楷体_GB2312" charset="0"/>
                <a:ea typeface="楷体_GB2312" charset="0"/>
                <a:sym typeface="+mn-ea"/>
              </a:rPr>
              <a:t>   </a:t>
            </a:r>
            <a:r>
              <a:rPr lang="en-US" altLang="zh-CN" sz="1800" b="1" dirty="0">
                <a:latin typeface="仿宋_GB2312" charset="0"/>
                <a:ea typeface="仿宋_GB2312" charset="0"/>
                <a:sym typeface="+mn-ea"/>
              </a:rPr>
              <a:t>     </a:t>
            </a:r>
            <a:r>
              <a:rPr lang="en-US" altLang="zh-CN" sz="1800" b="1" dirty="0">
                <a:latin typeface="楷体" pitchFamily="49" charset="-122"/>
                <a:ea typeface="楷体" pitchFamily="49" charset="-122"/>
                <a:sym typeface="+mn-ea"/>
              </a:rPr>
              <a:t>名噪京师的烤鸭老字号“福聚德”创业于清同治年间。传业至民国初年，老掌柜唐德源因年迈多病而退居内室，店业全仗二掌柜王子西协助两位少掌柜惨淡经营。怎奈两位少爷与鸭子无缘，大少爷迷戏玩票，二少爷崇尚武林，闹得店铺入不敷出，王子西几次向老掌柜推荐他的换帖兄弟卢孟实来操持店业。生性聪慧的卢孟实立誓要干出一番事业来，以泄人间不平。面对势如垒卵的“福聚德”，他绞尽了脑汁，结果在不长的时间  里竟使这三间老屋翻盖起了二层楼。卢孟实之所以能使“福聚德”东山再起，除了靠他本人的精明干练，还得助于与他相好的青楼妓女玉雏姑娘，更靠技艺超群的厨师罗大头和善于迎来送往的堂头常贵。光阴荏苒，十年一晃而过，“福聚德”名噪京华。然而，事违人愿，就在福聚德发展正盛时，却又遭到了东家、官府等内外逼压，最终走向没落。  </a:t>
            </a:r>
          </a:p>
        </p:txBody>
      </p:sp>
      <p:pic>
        <p:nvPicPr>
          <p:cNvPr id="7" name="Picture 8" descr="https://timgsa.baidu.com/timg?image&amp;quality=80&amp;size=b9999_10000&amp;sec=1557028547698&amp;di=5ee8b64aa5831a182244fb69956bce37&amp;imgtype=0&amp;src=http%3A%2F%2Fphoto.16pic.com%2F00%2F01%2F52%2F16pic_152864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50214" y="-152770"/>
            <a:ext cx="1096604" cy="124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4"/>
          <p:cNvSpPr txBox="1"/>
          <p:nvPr/>
        </p:nvSpPr>
        <p:spPr>
          <a:xfrm>
            <a:off x="5943786" y="26580"/>
            <a:ext cx="3175397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演读探究 </a:t>
            </a:r>
          </a:p>
        </p:txBody>
      </p:sp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445095" y="33041"/>
            <a:ext cx="8116345" cy="477823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6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+mn-ea"/>
              </a:rPr>
              <a:t>主旨探究：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+mn-ea"/>
              </a:rPr>
              <a:t>   </a:t>
            </a:r>
            <a:r>
              <a:rPr lang="en-US" altLang="zh-CN" sz="3300" b="1" dirty="0">
                <a:latin typeface="楷体" pitchFamily="49" charset="-122"/>
                <a:ea typeface="楷体" pitchFamily="49" charset="-122"/>
                <a:sym typeface="+mn-ea"/>
              </a:rPr>
              <a:t>本文通过叙写装潢一新的福聚德开业当天发生的各种矛盾冲突，形象地描绘了卢孟实想干事业却处处受阻的无奈现实，控诉、批判了游手好闲的败家子习气和黑暗腐朽的社会势力。</a:t>
            </a:r>
            <a:endParaRPr lang="en-US" altLang="zh-CN" sz="2100" b="1" dirty="0">
              <a:latin typeface="楷体" pitchFamily="49" charset="-122"/>
              <a:ea typeface="楷体" pitchFamily="49" charset="-122"/>
              <a:sym typeface="+mn-ea"/>
            </a:endParaRPr>
          </a:p>
        </p:txBody>
      </p:sp>
      <p:pic>
        <p:nvPicPr>
          <p:cNvPr id="7" name="Picture 8" descr="https://timgsa.baidu.com/timg?image&amp;quality=80&amp;size=b9999_10000&amp;sec=1557028547698&amp;di=5ee8b64aa5831a182244fb69956bce37&amp;imgtype=0&amp;src=http%3A%2F%2Fphoto.16pic.com%2F00%2F01%2F52%2F16pic_152864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50214" y="-152770"/>
            <a:ext cx="1096604" cy="124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4"/>
          <p:cNvSpPr txBox="1"/>
          <p:nvPr/>
        </p:nvSpPr>
        <p:spPr>
          <a:xfrm>
            <a:off x="5943786" y="26580"/>
            <a:ext cx="3175397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演读探究 </a:t>
            </a:r>
          </a:p>
        </p:txBody>
      </p:sp>
    </p:spTree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9592" y="0"/>
            <a:ext cx="588968" cy="1814020"/>
          </a:xfrm>
          <a:prstGeom prst="rect">
            <a:avLst/>
          </a:prstGeom>
        </p:spPr>
      </p:pic>
      <p:sp>
        <p:nvSpPr>
          <p:cNvPr id="15" name="泪滴形 14"/>
          <p:cNvSpPr/>
          <p:nvPr/>
        </p:nvSpPr>
        <p:spPr>
          <a:xfrm rot="18871186">
            <a:off x="7933559" y="1752056"/>
            <a:ext cx="269994" cy="269994"/>
          </a:xfrm>
          <a:prstGeom prst="teardrop">
            <a:avLst>
              <a:gd name="adj" fmla="val 122223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316081" y="0"/>
            <a:ext cx="1504950" cy="2209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03672" y="668994"/>
            <a:ext cx="7586352" cy="30816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100" b="1" u="sng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作业：</a:t>
            </a:r>
          </a:p>
          <a:p>
            <a:pPr algn="just">
              <a:lnSpc>
                <a:spcPct val="150000"/>
              </a:lnSpc>
            </a:pPr>
            <a:r>
              <a:rPr lang="zh-CN" altLang="en-US" sz="3000" b="1" dirty="0">
                <a:latin typeface="楷体" pitchFamily="49" charset="-122"/>
                <a:ea typeface="楷体" pitchFamily="49" charset="-122"/>
              </a:rPr>
              <a:t>    选取初中阶段所学课文中你认为合适的一篇，试着依照本文的形式改写成一出课本剧，300字左右即可。</a:t>
            </a:r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76927" y="0"/>
            <a:ext cx="2812733" cy="110799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500" b="1">
                <a:latin typeface="楷体" pitchFamily="49" charset="-122"/>
                <a:ea typeface="楷体" pitchFamily="49" charset="-122"/>
              </a:rPr>
              <a:t>推荐阅读：</a:t>
            </a:r>
            <a:endParaRPr lang="en-US" altLang="zh-CN" sz="1800" b="1" u="sng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27" name="Picture 3" descr="D:\图片修改后\九年级下册-PPT配图\九年级下册-阅读18-天下第一楼\剧照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7175" y="1107996"/>
            <a:ext cx="3771902" cy="25146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文本框 4"/>
          <p:cNvSpPr txBox="1"/>
          <p:nvPr/>
        </p:nvSpPr>
        <p:spPr>
          <a:xfrm>
            <a:off x="4971098" y="1776674"/>
            <a:ext cx="3226356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3600" b="1">
                <a:latin typeface="黑体" pitchFamily="49" charset="-122"/>
                <a:ea typeface="黑体" pitchFamily="49" charset="-122"/>
              </a:rPr>
              <a:t>天下第一楼</a:t>
            </a:r>
            <a:endParaRPr lang="en-US" altLang="zh-CN" sz="3600" b="1">
              <a:latin typeface="黑体" pitchFamily="49" charset="-122"/>
              <a:ea typeface="黑体" pitchFamily="49" charset="-122"/>
            </a:endParaRPr>
          </a:p>
          <a:p>
            <a:pPr algn="dist"/>
            <a:r>
              <a:rPr lang="zh-CN" altLang="en-US" sz="3600" b="1">
                <a:latin typeface="黑体" pitchFamily="49" charset="-122"/>
                <a:ea typeface="黑体" pitchFamily="49" charset="-122"/>
              </a:rPr>
              <a:t>（全剧）</a:t>
            </a:r>
          </a:p>
        </p:txBody>
      </p:sp>
      <p:pic>
        <p:nvPicPr>
          <p:cNvPr id="1028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8048625" y="7962900"/>
            <a:ext cx="228600" cy="161925"/>
          </a:xfrm>
          <a:prstGeom prst="cube">
            <a:avLst/>
          </a:prstGeom>
        </p:spPr>
      </p:pic>
    </p:spTree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605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图片修改后\九年级下册-PPT配图\九年级下册-阅读18-天下第一楼\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95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"/>
            <a:ext cx="3014662" cy="513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9592" y="0"/>
            <a:ext cx="588968" cy="1814020"/>
          </a:xfrm>
          <a:prstGeom prst="rect">
            <a:avLst/>
          </a:prstGeom>
        </p:spPr>
      </p:pic>
      <p:sp>
        <p:nvSpPr>
          <p:cNvPr id="15" name="泪滴形 14"/>
          <p:cNvSpPr/>
          <p:nvPr/>
        </p:nvSpPr>
        <p:spPr>
          <a:xfrm rot="18871186">
            <a:off x="7933559" y="1752056"/>
            <a:ext cx="269994" cy="269994"/>
          </a:xfrm>
          <a:prstGeom prst="teardrop">
            <a:avLst>
              <a:gd name="adj" fmla="val 122223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316081" y="0"/>
            <a:ext cx="1504950" cy="2209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885950" y="817122"/>
            <a:ext cx="6846094" cy="31854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>   “中华老字号”一般指的是那些历史悠久，拥有世代传承的产品、技艺或服务，具有鲜明的中华民族传统文化背景和深厚的文化底蕴，取得社会广泛认同，形成良好信誉的品牌。你知道哪些“老字号”呢？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196687" y="170597"/>
            <a:ext cx="15490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FFFFFF"/>
                </a:solidFill>
              </a:rPr>
              <a:t>https://www.ypppt.com/</a:t>
            </a:r>
            <a:endParaRPr lang="zh-CN" altLang="en-US" sz="1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9592" y="0"/>
            <a:ext cx="588968" cy="1814020"/>
          </a:xfrm>
          <a:prstGeom prst="rect">
            <a:avLst/>
          </a:prstGeom>
        </p:spPr>
      </p:pic>
      <p:sp>
        <p:nvSpPr>
          <p:cNvPr id="15" name="泪滴形 14"/>
          <p:cNvSpPr/>
          <p:nvPr/>
        </p:nvSpPr>
        <p:spPr>
          <a:xfrm rot="18871186">
            <a:off x="7933559" y="1752056"/>
            <a:ext cx="269994" cy="269994"/>
          </a:xfrm>
          <a:prstGeom prst="teardrop">
            <a:avLst>
              <a:gd name="adj" fmla="val 122223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316081" y="0"/>
            <a:ext cx="1504950" cy="2209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28677" name="图片 7" descr="同仁堂图标"/>
          <p:cNvPicPr>
            <a:picLocks noGrp="1" noChangeAspect="1"/>
          </p:cNvPicPr>
          <p:nvPr>
            <p:ph sz="half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3287" y="879872"/>
            <a:ext cx="2128838" cy="3263741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28678" name="图片 8"/>
          <p:cNvPicPr>
            <a:picLocks noGrp="1" noChangeAspect="1"/>
          </p:cNvPicPr>
          <p:nvPr>
            <p:ph sz="half"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899" y="979171"/>
            <a:ext cx="1824038" cy="2408396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28679" name="图片 9" descr="24d9ea8e1b8e20cc939fa3eff18a7f4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3133" y="1235631"/>
            <a:ext cx="2645093" cy="2355533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16608" y="1924587"/>
            <a:ext cx="2839640" cy="8293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4"/>
          <p:cNvSpPr txBox="1"/>
          <p:nvPr/>
        </p:nvSpPr>
        <p:spPr>
          <a:xfrm>
            <a:off x="5153263" y="1924587"/>
            <a:ext cx="2966327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4500" b="1">
                <a:latin typeface="黑体" pitchFamily="49" charset="-122"/>
                <a:ea typeface="黑体" pitchFamily="49" charset="-122"/>
              </a:rPr>
              <a:t>速读感知 </a:t>
            </a:r>
          </a:p>
        </p:txBody>
      </p:sp>
      <p:pic>
        <p:nvPicPr>
          <p:cNvPr id="2050" name="Picture 2" descr="D:\图片修改后\九年级下册-PPT配图\九年级下册-阅读18-天下第一楼\20世纪上的北京风貌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39380" y="1215986"/>
            <a:ext cx="2959984" cy="2071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6225" y="1958405"/>
            <a:ext cx="211421" cy="651179"/>
          </a:xfrm>
          <a:prstGeom prst="rect">
            <a:avLst/>
          </a:prstGeom>
        </p:spPr>
      </p:pic>
      <p:sp>
        <p:nvSpPr>
          <p:cNvPr id="19" name="泪滴形 18"/>
          <p:cNvSpPr/>
          <p:nvPr/>
        </p:nvSpPr>
        <p:spPr>
          <a:xfrm rot="18871186">
            <a:off x="4537996" y="2658787"/>
            <a:ext cx="56955" cy="34289"/>
          </a:xfrm>
          <a:prstGeom prst="teardrop">
            <a:avLst>
              <a:gd name="adj" fmla="val 122223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7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图片修改后\九年级下册-PPT配图\九年级下册-阅读18-天下第一楼\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95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6129337" y="12145"/>
            <a:ext cx="3014662" cy="513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文本框 17"/>
          <p:cNvSpPr txBox="1"/>
          <p:nvPr/>
        </p:nvSpPr>
        <p:spPr>
          <a:xfrm>
            <a:off x="161925" y="897611"/>
            <a:ext cx="8143875" cy="33604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+mn-ea"/>
              </a:rPr>
              <a:t>    请同学们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用欣赏的态度速读剧本，在课本上做 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好旁批和圈点。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思考：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1.文中呈现了哪些主要情节，你能用自己的话概括一下吗？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2.本文的戏剧冲突是围绕什么展开的？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3.结合课文内容，简要说说你对福聚德的衰落原因的认识。</a:t>
            </a:r>
          </a:p>
        </p:txBody>
      </p:sp>
      <p:sp>
        <p:nvSpPr>
          <p:cNvPr id="7" name="文本框 4"/>
          <p:cNvSpPr txBox="1"/>
          <p:nvPr/>
        </p:nvSpPr>
        <p:spPr>
          <a:xfrm>
            <a:off x="660798" y="-5568"/>
            <a:ext cx="3175397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速读感知 </a:t>
            </a:r>
          </a:p>
        </p:txBody>
      </p:sp>
      <p:pic>
        <p:nvPicPr>
          <p:cNvPr id="9" name="Picture 8" descr="https://timgsa.baidu.com/timg?image&amp;quality=80&amp;size=b9999_10000&amp;sec=1557028547698&amp;di=5ee8b64aa5831a182244fb69956bce37&amp;imgtype=0&amp;src=http%3A%2F%2Fphoto.16pic.com%2F00%2F01%2F52%2F16pic_152864_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32774" y="-184918"/>
            <a:ext cx="1096604" cy="124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190499" y="647068"/>
            <a:ext cx="8178404" cy="39472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300" b="1" dirty="0" err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课文主要展示的情节</a:t>
            </a:r>
            <a:r>
              <a:rPr lang="en-US" altLang="zh-CN" sz="33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：</a:t>
            </a:r>
          </a:p>
          <a:p>
            <a:pPr>
              <a:lnSpc>
                <a:spcPct val="150000"/>
              </a:lnSpc>
            </a:pPr>
            <a:r>
              <a:rPr lang="en-US" altLang="zh-CN" sz="2700" b="1" dirty="0" err="1">
                <a:latin typeface="楷体" pitchFamily="49" charset="-122"/>
                <a:ea typeface="楷体" pitchFamily="49" charset="-122"/>
              </a:rPr>
              <a:t>唐茂昌强行要钱，王子西勉强应对</a:t>
            </a:r>
            <a:r>
              <a:rPr lang="en-US" altLang="zh-CN" sz="2700" b="1" dirty="0">
                <a:latin typeface="楷体" pitchFamily="49" charset="-122"/>
                <a:ea typeface="楷体" pitchFamily="49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700" b="1" dirty="0" err="1">
                <a:latin typeface="楷体" pitchFamily="49" charset="-122"/>
                <a:ea typeface="楷体" pitchFamily="49" charset="-122"/>
              </a:rPr>
              <a:t>克五以罗大头藏烟土为要挟骗吃喝，遭卢孟实赶出</a:t>
            </a:r>
            <a:r>
              <a:rPr lang="en-US" altLang="zh-CN" sz="2700" b="1" dirty="0">
                <a:latin typeface="楷体" pitchFamily="49" charset="-122"/>
                <a:ea typeface="楷体" pitchFamily="49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700" b="1" dirty="0" err="1">
                <a:latin typeface="楷体" pitchFamily="49" charset="-122"/>
                <a:ea typeface="楷体" pitchFamily="49" charset="-122"/>
              </a:rPr>
              <a:t>卢孟实处罚不成器小伙计，厚赏成顺</a:t>
            </a:r>
            <a:r>
              <a:rPr lang="en-US" altLang="zh-CN" sz="2700" b="1" dirty="0">
                <a:latin typeface="楷体" pitchFamily="49" charset="-122"/>
                <a:ea typeface="楷体" pitchFamily="49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700" b="1" dirty="0" err="1">
                <a:latin typeface="楷体" pitchFamily="49" charset="-122"/>
                <a:ea typeface="楷体" pitchFamily="49" charset="-122"/>
              </a:rPr>
              <a:t>罗大头自恃烤鸭技艺自大，侮辱卢孟实并撂挑子离开</a:t>
            </a:r>
            <a:r>
              <a:rPr lang="en-US" altLang="zh-CN" sz="2700" b="1" dirty="0">
                <a:latin typeface="楷体" pitchFamily="49" charset="-122"/>
                <a:ea typeface="楷体" pitchFamily="49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700" b="1" dirty="0" err="1">
                <a:latin typeface="楷体" pitchFamily="49" charset="-122"/>
                <a:ea typeface="楷体" pitchFamily="49" charset="-122"/>
              </a:rPr>
              <a:t>唐茂盛借机要钱，挖走堂头常贵</a:t>
            </a:r>
            <a:r>
              <a:rPr lang="en-US" altLang="zh-CN" sz="2700" b="1" dirty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7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60798" y="-5568"/>
            <a:ext cx="3175397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速读感知 </a:t>
            </a:r>
          </a:p>
        </p:txBody>
      </p:sp>
      <p:pic>
        <p:nvPicPr>
          <p:cNvPr id="7" name="Picture 2" descr="D:\图片修改后\九年级下册-PPT配图\九年级下册-阅读18-天下第一楼\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95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6129337" y="12145"/>
            <a:ext cx="3014662" cy="513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timgsa.baidu.com/timg?image&amp;quality=80&amp;size=b9999_10000&amp;sec=1557028547698&amp;di=5ee8b64aa5831a182244fb69956bce37&amp;imgtype=0&amp;src=http%3A%2F%2Fphoto.16pic.com%2F00%2F01%2F52%2F16pic_152864_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32774" y="-184918"/>
            <a:ext cx="1096604" cy="124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图片修改后\九年级下册-PPT配图\九年级下册-阅读18-天下第一楼\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95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6129337" y="12145"/>
            <a:ext cx="3014662" cy="513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文本框 17"/>
          <p:cNvSpPr txBox="1"/>
          <p:nvPr/>
        </p:nvSpPr>
        <p:spPr>
          <a:xfrm>
            <a:off x="80249" y="659130"/>
            <a:ext cx="8143875" cy="6172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楷体_GB2312" charset="0"/>
                <a:ea typeface="楷体_GB2312" charset="0"/>
              </a:rPr>
              <a:t>   </a:t>
            </a:r>
            <a:r>
              <a:rPr lang="en-US" altLang="zh-CN" sz="2400" b="1" dirty="0" err="1">
                <a:solidFill>
                  <a:srgbClr val="C00000"/>
                </a:solidFill>
                <a:latin typeface="楷体_GB2312" charset="0"/>
                <a:ea typeface="楷体_GB2312" charset="0"/>
              </a:rPr>
              <a:t>本文戏剧冲突是围绕“福聚德”的即将衰落展开的</a:t>
            </a:r>
            <a:r>
              <a:rPr lang="en-US" altLang="zh-CN" sz="2400" b="1" dirty="0">
                <a:solidFill>
                  <a:srgbClr val="C00000"/>
                </a:solidFill>
                <a:latin typeface="楷体_GB2312" charset="0"/>
                <a:ea typeface="楷体_GB2312" charset="0"/>
              </a:rPr>
              <a:t>。</a:t>
            </a:r>
            <a:endParaRPr lang="en-US" altLang="zh-CN" sz="1800" b="1" dirty="0">
              <a:latin typeface="楷体_GB2312" charset="0"/>
              <a:ea typeface="楷体_GB231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0020" y="1382315"/>
            <a:ext cx="8025765" cy="346248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    修鼎新的一句话</a:t>
            </a:r>
            <a:r>
              <a:rPr lang="zh-CN" altLang="en-US" sz="21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“一个人干，八个人拆”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是对上述情节</a:t>
            </a:r>
            <a:endParaRPr lang="en-US" altLang="zh-CN" sz="21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最好的概括。从全文来看，唐茂昌与唐茂盛是只知出不知入的</a:t>
            </a:r>
            <a:endParaRPr lang="en-US" altLang="zh-CN" sz="21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二世祖，成心要钱挥霍，且二少爷直接挖走店里的得力助手，这比坐吃山空的后果更加严重；罗大头是烤鸭一把手，克五又知道他藏着烟土，这无疑是罗大头将要出事的信号。且罗大头自恃烤鸭技艺离去，这对于“福聚德”无疑是有打击力的；此外，连小伙计都不成器。种种迹象，几乎都指向“福聚德”即将衰落。</a:t>
            </a:r>
          </a:p>
        </p:txBody>
      </p:sp>
      <p:sp>
        <p:nvSpPr>
          <p:cNvPr id="6" name="文本框 4"/>
          <p:cNvSpPr txBox="1"/>
          <p:nvPr/>
        </p:nvSpPr>
        <p:spPr>
          <a:xfrm>
            <a:off x="660798" y="-5568"/>
            <a:ext cx="3175397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速读感知 </a:t>
            </a:r>
          </a:p>
        </p:txBody>
      </p:sp>
      <p:pic>
        <p:nvPicPr>
          <p:cNvPr id="9" name="Picture 8" descr="https://timgsa.baidu.com/timg?image&amp;quality=80&amp;size=b9999_10000&amp;sec=1557028547698&amp;di=5ee8b64aa5831a182244fb69956bce37&amp;imgtype=0&amp;src=http%3A%2F%2Fphoto.16pic.com%2F00%2F01%2F52%2F16pic_152864_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32774" y="-184918"/>
            <a:ext cx="1096604" cy="124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图片修改后\九年级下册-PPT配图\九年级下册-阅读18-天下第一楼\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95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6129337" y="12145"/>
            <a:ext cx="3014662" cy="513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文本框 17"/>
          <p:cNvSpPr txBox="1"/>
          <p:nvPr/>
        </p:nvSpPr>
        <p:spPr>
          <a:xfrm>
            <a:off x="167879" y="811529"/>
            <a:ext cx="7468788" cy="380873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7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en-US" altLang="zh-CN" sz="2700" b="1" dirty="0" err="1">
                <a:latin typeface="楷体" pitchFamily="49" charset="-122"/>
                <a:ea typeface="楷体" pitchFamily="49" charset="-122"/>
              </a:rPr>
              <a:t>本文情节结构紧凑，戏剧冲突尖锐，用</a:t>
            </a:r>
            <a:endParaRPr lang="en-US" altLang="zh-CN" sz="2700" b="1" dirty="0"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700" b="1" dirty="0">
                <a:latin typeface="楷体" pitchFamily="49" charset="-122"/>
                <a:ea typeface="楷体" pitchFamily="49" charset="-122"/>
              </a:rPr>
              <a:t>极具特色的语言展现“福聚德”的即将衰落，究其根本原因就是勤劳务实的人与东家少爷、克五这样混吃混喝的人的矛盾，是平民与欺压平民的官僚之间的矛盾。这矛盾，才是“福聚德”真正衰落的原因。  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60798" y="-5568"/>
            <a:ext cx="3175397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速读感知 </a:t>
            </a:r>
          </a:p>
        </p:txBody>
      </p:sp>
      <p:pic>
        <p:nvPicPr>
          <p:cNvPr id="8" name="Picture 8" descr="https://timgsa.baidu.com/timg?image&amp;quality=80&amp;size=b9999_10000&amp;sec=1557028547698&amp;di=5ee8b64aa5831a182244fb69956bce37&amp;imgtype=0&amp;src=http%3A%2F%2Fphoto.16pic.com%2F00%2F01%2F52%2F16pic_152864_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32774" y="-184918"/>
            <a:ext cx="1096604" cy="124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963</Words>
  <Application>Microsoft Office PowerPoint</Application>
  <PresentationFormat>全屏显示(16:9)</PresentationFormat>
  <Paragraphs>95</Paragraphs>
  <Slides>26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Meiryo</vt:lpstr>
      <vt:lpstr>仿宋_GB2312</vt:lpstr>
      <vt:lpstr>黑体</vt:lpstr>
      <vt:lpstr>华文新魏</vt:lpstr>
      <vt:lpstr>华文中宋</vt:lpstr>
      <vt:lpstr>楷体</vt:lpstr>
      <vt:lpstr>楷体_GB2312</vt:lpstr>
      <vt:lpstr>隶书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二、赏读聚焦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聚焦人物</vt:lpstr>
      <vt:lpstr>PowerPoint 演示文稿</vt:lpstr>
      <vt:lpstr>PowerPoint 演示文稿</vt:lpstr>
      <vt:lpstr>聚焦语言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cp:lastPrinted>2021-04-11T15:52:32Z</cp:lastPrinted>
  <dcterms:created xsi:type="dcterms:W3CDTF">2021-04-11T15:52:32Z</dcterms:created>
  <dcterms:modified xsi:type="dcterms:W3CDTF">2022-02-16T02:25:11Z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