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52" r:id="rId1"/>
    <p:sldMasterId id="2147484664" r:id="rId2"/>
  </p:sldMasterIdLst>
  <p:notesMasterIdLst>
    <p:notesMasterId r:id="rId33"/>
  </p:notesMasterIdLst>
  <p:sldIdLst>
    <p:sldId id="256" r:id="rId3"/>
    <p:sldId id="271" r:id="rId4"/>
    <p:sldId id="307" r:id="rId5"/>
    <p:sldId id="314" r:id="rId6"/>
    <p:sldId id="474" r:id="rId7"/>
    <p:sldId id="490" r:id="rId8"/>
    <p:sldId id="491" r:id="rId9"/>
    <p:sldId id="432" r:id="rId10"/>
    <p:sldId id="492" r:id="rId11"/>
    <p:sldId id="434" r:id="rId12"/>
    <p:sldId id="475" r:id="rId13"/>
    <p:sldId id="493" r:id="rId14"/>
    <p:sldId id="494" r:id="rId15"/>
    <p:sldId id="476" r:id="rId16"/>
    <p:sldId id="435" r:id="rId17"/>
    <p:sldId id="436" r:id="rId18"/>
    <p:sldId id="353" r:id="rId19"/>
    <p:sldId id="458" r:id="rId20"/>
    <p:sldId id="426" r:id="rId21"/>
    <p:sldId id="460" r:id="rId22"/>
    <p:sldId id="459" r:id="rId23"/>
    <p:sldId id="392" r:id="rId24"/>
    <p:sldId id="495" r:id="rId25"/>
    <p:sldId id="496" r:id="rId26"/>
    <p:sldId id="497" r:id="rId27"/>
    <p:sldId id="498" r:id="rId28"/>
    <p:sldId id="499" r:id="rId29"/>
    <p:sldId id="500" r:id="rId30"/>
    <p:sldId id="501" r:id="rId31"/>
    <p:sldId id="502" r:id="rId3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9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FF0000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40" y="114"/>
      </p:cViewPr>
      <p:guideLst>
        <p:guide orient="horz" pos="2159"/>
        <p:guide pos="3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0" name="幻灯片图像占位符 5325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ABB1AA9-939E-4163-BCCA-C6BA6513FA0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1022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07381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B1AA9-939E-4163-BCCA-C6BA6513FA0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203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B1AA9-939E-4163-BCCA-C6BA6513FA0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565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2091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40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6624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42876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42876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8857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657313"/>
      </p:ext>
    </p:extLst>
  </p:cSld>
  <p:clrMapOvr>
    <a:masterClrMapping/>
  </p:clrMapOvr>
  <p:transition>
    <p:fade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740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529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71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429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2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85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66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165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986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095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48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32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511273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1441450"/>
            <a:ext cx="5369983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1450"/>
            <a:ext cx="5369984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210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6758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76402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96124"/>
      </p:ext>
    </p:extLst>
  </p:cSld>
  <p:clrMapOvr>
    <a:masterClrMapping/>
  </p:clrMapOvr>
  <p:transition>
    <p:fade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17086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547864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12192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42875"/>
            <a:ext cx="1094316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441450"/>
            <a:ext cx="1094316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3" r:id="rId1"/>
    <p:sldLayoutId id="2147484654" r:id="rId2"/>
    <p:sldLayoutId id="2147484655" r:id="rId3"/>
    <p:sldLayoutId id="2147484656" r:id="rId4"/>
    <p:sldLayoutId id="2147484657" r:id="rId5"/>
    <p:sldLayoutId id="2147484658" r:id="rId6"/>
    <p:sldLayoutId id="2147484659" r:id="rId7"/>
    <p:sldLayoutId id="2147484660" r:id="rId8"/>
    <p:sldLayoutId id="2147484661" r:id="rId9"/>
    <p:sldLayoutId id="2147484662" r:id="rId10"/>
    <p:sldLayoutId id="2147484663" r:id="rId11"/>
    <p:sldLayoutId id="2147484650" r:id="rId12"/>
  </p:sldLayoutIdLst>
  <p:transition>
    <p:fade/>
  </p:transition>
  <p:txStyles>
    <p:titleStyle>
      <a:lvl1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2pPr>
      <a:lvl3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3pPr>
      <a:lvl4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4pPr>
      <a:lvl5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5pPr>
      <a:lvl6pPr marL="4572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6pPr>
      <a:lvl7pPr marL="9144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7pPr>
      <a:lvl8pPr marL="13716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8pPr>
      <a:lvl9pPr marL="18288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9pPr>
    </p:titleStyle>
    <p:bodyStyle>
      <a:lvl1pPr marL="182563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288" indent="-17621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8416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5" r:id="rId1"/>
    <p:sldLayoutId id="2147484666" r:id="rId2"/>
    <p:sldLayoutId id="2147484667" r:id="rId3"/>
    <p:sldLayoutId id="2147484668" r:id="rId4"/>
    <p:sldLayoutId id="2147484669" r:id="rId5"/>
    <p:sldLayoutId id="2147484670" r:id="rId6"/>
    <p:sldLayoutId id="2147484671" r:id="rId7"/>
    <p:sldLayoutId id="2147484672" r:id="rId8"/>
    <p:sldLayoutId id="2147484673" r:id="rId9"/>
    <p:sldLayoutId id="2147484674" r:id="rId10"/>
    <p:sldLayoutId id="2147484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3359715" y="3058603"/>
            <a:ext cx="55832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4" name="标题 1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524000" y="1815359"/>
            <a:ext cx="91440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zh-CN" altLang="en-US" sz="6600" dirty="0">
                <a:latin typeface="微软雅黑" pitchFamily="34" charset="-122"/>
                <a:ea typeface="微软雅黑" pitchFamily="34" charset="-122"/>
              </a:rPr>
              <a:t>天下第一楼</a:t>
            </a:r>
            <a:endParaRPr lang="en-US" altLang="zh-CN" sz="6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5506" y="5554099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ChangeArrowheads="1"/>
          </p:cNvSpPr>
          <p:nvPr/>
        </p:nvSpPr>
        <p:spPr bwMode="auto">
          <a:xfrm>
            <a:off x="1981200" y="969685"/>
            <a:ext cx="8140700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上述情节也正是本文的戏剧冲突，说说这些戏剧冲突是围绕什么展开的。</a:t>
            </a:r>
          </a:p>
        </p:txBody>
      </p:sp>
      <p:sp>
        <p:nvSpPr>
          <p:cNvPr id="66563" name="文本框 1"/>
          <p:cNvSpPr txBox="1"/>
          <p:nvPr/>
        </p:nvSpPr>
        <p:spPr>
          <a:xfrm>
            <a:off x="2495551" y="2593696"/>
            <a:ext cx="5999163" cy="584200"/>
          </a:xfrm>
          <a:prstGeom prst="rect">
            <a:avLst/>
          </a:prstGeom>
          <a:solidFill>
            <a:schemeClr val="accent6">
              <a:lumMod val="20000"/>
              <a:lumOff val="80000"/>
              <a:alpha val="71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altLang="zh-CN" sz="3200" b="1" noProof="1">
                <a:latin typeface="宋体" panose="02010600030101010101" pitchFamily="2" charset="-122"/>
              </a:rPr>
              <a:t>围绕“福聚德”的即将衰落展开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159001" y="3511272"/>
            <a:ext cx="79089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文中哪句话最能概括情节？</a:t>
            </a:r>
          </a:p>
        </p:txBody>
      </p: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2422526" y="4452659"/>
            <a:ext cx="6405563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800" b="1" dirty="0">
                <a:latin typeface="宋体" panose="02010600030101010101" pitchFamily="2" charset="-122"/>
              </a:rPr>
              <a:t>“一个人干，八个人拆”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  <p:bldP spid="4" grpId="0"/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3"/>
          <p:cNvSpPr>
            <a:spLocks noChangeArrowheads="1"/>
          </p:cNvSpPr>
          <p:nvPr/>
        </p:nvSpPr>
        <p:spPr bwMode="auto">
          <a:xfrm>
            <a:off x="2147888" y="1198563"/>
            <a:ext cx="7550150" cy="127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20000"/>
              </a:lnSpc>
            </a:pPr>
            <a:r>
              <a:rPr lang="zh-CN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结合课文内容，说说你对福聚的衰落原因的认识。</a:t>
            </a: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2232025" y="2454386"/>
            <a:ext cx="7767638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000" b="1" dirty="0">
                <a:latin typeface="宋体" pitchFamily="2" charset="-122"/>
              </a:rPr>
              <a:t>从全文来看，唐茂昌与唐茂盛是只知出不知入的二世祖，成心要钱挥霍，且二少爷直接挖走店里的得力助手，这比坐吃山空的后果更加严重；罗大头是烤鸭一把手，克五又知道他藏着土烟，这无疑是罗大头将要出事的信号。</a:t>
            </a:r>
          </a:p>
        </p:txBody>
      </p:sp>
      <p:grpSp>
        <p:nvGrpSpPr>
          <p:cNvPr id="16387" name="Group 19"/>
          <p:cNvGrpSpPr>
            <a:grpSpLocks/>
          </p:cNvGrpSpPr>
          <p:nvPr/>
        </p:nvGrpSpPr>
        <p:grpSpPr bwMode="auto">
          <a:xfrm>
            <a:off x="1720850" y="455614"/>
            <a:ext cx="2319338" cy="700087"/>
            <a:chOff x="138" y="461"/>
            <a:chExt cx="1461" cy="441"/>
          </a:xfrm>
        </p:grpSpPr>
        <p:pic>
          <p:nvPicPr>
            <p:cNvPr id="1638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细读感悟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2"/>
          <p:cNvSpPr txBox="1">
            <a:spLocks noChangeArrowheads="1"/>
          </p:cNvSpPr>
          <p:nvPr/>
        </p:nvSpPr>
        <p:spPr bwMode="auto">
          <a:xfrm>
            <a:off x="2027238" y="590550"/>
            <a:ext cx="7893050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且罗大头自恃烤鸭技艺离去，这对于“福聚德”无疑是有打击力的；此外，连小伙计都不成器；种种迹象，几乎都指向“福聚德”即将衰落。</a:t>
            </a:r>
          </a:p>
        </p:txBody>
      </p:sp>
      <p:pic>
        <p:nvPicPr>
          <p:cNvPr id="132099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603" b="4655"/>
          <a:stretch>
            <a:fillRect/>
          </a:stretch>
        </p:blipFill>
        <p:spPr bwMode="auto">
          <a:xfrm>
            <a:off x="2549913" y="3401120"/>
            <a:ext cx="6746488" cy="2806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2"/>
          <p:cNvSpPr txBox="1">
            <a:spLocks noChangeArrowheads="1"/>
          </p:cNvSpPr>
          <p:nvPr/>
        </p:nvSpPr>
        <p:spPr bwMode="auto">
          <a:xfrm>
            <a:off x="2389189" y="1303339"/>
            <a:ext cx="688498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究其根本原因，可以说，这是勤劳务实的人与东家少爷、克五这样混吃混喝的人的矛盾，是平民与欺压平民的官僚之间的矛盾。这矛盾，才是“福聚德”真正衰落的原因。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ChangeArrowheads="1"/>
          </p:cNvSpPr>
          <p:nvPr/>
        </p:nvSpPr>
        <p:spPr bwMode="auto">
          <a:xfrm>
            <a:off x="1997075" y="1211263"/>
            <a:ext cx="80772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本文语言十分具有方言特色，甚至有些方言运用比较低俗，你如何看待这个问题？请结合文章简要分析。</a:t>
            </a:r>
          </a:p>
        </p:txBody>
      </p:sp>
      <p:sp>
        <p:nvSpPr>
          <p:cNvPr id="66563" name="文本框 1"/>
          <p:cNvSpPr txBox="1">
            <a:spLocks noChangeArrowheads="1"/>
          </p:cNvSpPr>
          <p:nvPr/>
        </p:nvSpPr>
        <p:spPr bwMode="auto">
          <a:xfrm>
            <a:off x="2081213" y="3214688"/>
            <a:ext cx="7827962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如王子西说：“要不孟实这么咬牙跺脚地干，心里窝着口气。”一个窝字将方言特征凸显无疑；</a:t>
            </a:r>
          </a:p>
        </p:txBody>
      </p:sp>
      <p:grpSp>
        <p:nvGrpSpPr>
          <p:cNvPr id="19459" name="Group 19"/>
          <p:cNvGrpSpPr>
            <a:grpSpLocks/>
          </p:cNvGrpSpPr>
          <p:nvPr/>
        </p:nvGrpSpPr>
        <p:grpSpPr bwMode="auto">
          <a:xfrm>
            <a:off x="1598614" y="455614"/>
            <a:ext cx="2319337" cy="700087"/>
            <a:chOff x="138" y="461"/>
            <a:chExt cx="1461" cy="441"/>
          </a:xfrm>
        </p:grpSpPr>
        <p:pic>
          <p:nvPicPr>
            <p:cNvPr id="19460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艺术特色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2"/>
          <p:cNvSpPr txBox="1">
            <a:spLocks noChangeArrowheads="1"/>
          </p:cNvSpPr>
          <p:nvPr/>
        </p:nvSpPr>
        <p:spPr bwMode="auto">
          <a:xfrm>
            <a:off x="1947863" y="1216025"/>
            <a:ext cx="8285162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00CCFF"/>
              </a:buClr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又如卢孟实骂小伙计时说“瞎话”“下作的东西”，这里不仅方言味十足，且显得比较低俗。但是，呈现出这样的语言特征是比较必要的。首先，作者选取的是北京的“福聚德”，倘若不用方言，便失了京味。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6147"/>
          <p:cNvSpPr txBox="1">
            <a:spLocks noChangeArrowheads="1"/>
          </p:cNvSpPr>
          <p:nvPr/>
        </p:nvSpPr>
        <p:spPr bwMode="auto">
          <a:xfrm>
            <a:off x="2170113" y="1055689"/>
            <a:ext cx="7708900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itchFamily="49" charset="-122"/>
              </a:rPr>
              <a:t>    </a:t>
            </a:r>
            <a:r>
              <a:rPr lang="zh-CN" altLang="zh-CN" sz="3200" b="1" dirty="0">
                <a:latin typeface="楷体" pitchFamily="49" charset="-122"/>
              </a:rPr>
              <a:t>其次，话剧所表现的是真实，“福聚德”绝不是一个雅文化的聚集地，文中的语言正是当地文化真实的语言，还原场景语言最真实的特征。而且也正是以方言表现其真实性，才将话剧中的诸多人物形象刻画得栩栩如生。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5"/>
          <p:cNvSpPr>
            <a:spLocks noChangeArrowheads="1"/>
          </p:cNvSpPr>
          <p:nvPr/>
        </p:nvSpPr>
        <p:spPr bwMode="auto">
          <a:xfrm>
            <a:off x="2068513" y="819150"/>
            <a:ext cx="79883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文中用语简单明了，符合真实生活，但也有不少语言含义深刻，请你找出几句，并简要分析。</a:t>
            </a:r>
          </a:p>
        </p:txBody>
      </p:sp>
      <p:sp>
        <p:nvSpPr>
          <p:cNvPr id="66563" name="文本框 1"/>
          <p:cNvSpPr txBox="1"/>
          <p:nvPr/>
        </p:nvSpPr>
        <p:spPr>
          <a:xfrm>
            <a:off x="2598739" y="2970213"/>
            <a:ext cx="6943725" cy="1568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3200" b="1" noProof="1">
                <a:latin typeface="宋体" panose="02010600030101010101" pitchFamily="2" charset="-122"/>
                <a:ea typeface="楷体" panose="02010609060101010101" pitchFamily="49" charset="-122"/>
              </a:rPr>
              <a:t>    1.克五：烟太多我就闻不出来了。（嬉笑）得了，给俩鸭脖子还不行？！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2373314" y="957264"/>
            <a:ext cx="7502525" cy="491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“烟太多我就闻不出来了”，烟多为什么会闻不出来呢？这明显是个反讽的句子。作者看似在这里只是说克五一人，事实上是讽刺了一大批欺软怕硬的人。他们占着自己有一丁点地位就欺压朴实善良的民众，而面对恶势力，却又谄媚地陪着笑脸。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文本框 6147"/>
          <p:cNvSpPr txBox="1"/>
          <p:nvPr/>
        </p:nvSpPr>
        <p:spPr>
          <a:xfrm>
            <a:off x="2008189" y="611189"/>
            <a:ext cx="7678737" cy="18637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00CCFF"/>
              </a:buClr>
              <a:buFont typeface="Wingdings" panose="05000000000000000000" pitchFamily="2" charset="2"/>
              <a:buNone/>
              <a:defRPr/>
            </a:pPr>
            <a:r>
              <a:rPr lang="zh-CN" altLang="zh-CN" sz="3200" b="1" noProof="1">
                <a:latin typeface="宋体" panose="02010600030101010101" pitchFamily="2" charset="-122"/>
                <a:ea typeface="楷体" panose="02010609060101010101" pitchFamily="49" charset="-122"/>
              </a:rPr>
              <a:t>    2.披红挂绿，骑马坐轿子，怎么红火怎么办。让那些不开眼的看看，福聚德的伙计也是体面的。</a:t>
            </a:r>
          </a:p>
        </p:txBody>
      </p:sp>
      <p:sp>
        <p:nvSpPr>
          <p:cNvPr id="2" name="文本框 6147"/>
          <p:cNvSpPr txBox="1">
            <a:spLocks noChangeArrowheads="1"/>
          </p:cNvSpPr>
          <p:nvPr/>
        </p:nvSpPr>
        <p:spPr bwMode="auto">
          <a:xfrm>
            <a:off x="2162175" y="2693988"/>
            <a:ext cx="74691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卢孟实骂小伙计，是想伙计们能争口气，即使社会地位低下也要维护自己的尊严。而让成顺将喜事办得有面子，也是为了维护尊严，体现出了劳动人民的傲骨。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4"/>
          <p:cNvSpPr txBox="1">
            <a:spLocks noChangeArrowheads="1"/>
          </p:cNvSpPr>
          <p:nvPr/>
        </p:nvSpPr>
        <p:spPr bwMode="auto">
          <a:xfrm>
            <a:off x="2046289" y="1608138"/>
            <a:ext cx="7947025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1.能够梳理主要情节，把握文本戏剧冲突。</a:t>
            </a: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学会</a:t>
            </a:r>
            <a:r>
              <a:rPr lang="en-US" altLang="zh-CN" sz="3200" b="1" dirty="0" err="1">
                <a:latin typeface="黑体" pitchFamily="49" charset="-122"/>
                <a:ea typeface="黑体" pitchFamily="49" charset="-122"/>
              </a:rPr>
              <a:t>揣摩有深意的台词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，分析人物形象。</a:t>
            </a:r>
            <a:endParaRPr lang="en-US" altLang="zh-CN" sz="32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40000"/>
              </a:lnSpc>
              <a:spcBef>
                <a:spcPts val="1200"/>
              </a:spcBef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结合</a:t>
            </a:r>
            <a:r>
              <a:rPr lang="en-US" altLang="zh-CN" sz="3200" b="1" dirty="0" err="1">
                <a:latin typeface="黑体" pitchFamily="49" charset="-122"/>
                <a:ea typeface="黑体" pitchFamily="49" charset="-122"/>
              </a:rPr>
              <a:t>故事背景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能够</a:t>
            </a:r>
            <a:r>
              <a:rPr lang="en-US" altLang="zh-CN" sz="3200" b="1" dirty="0" err="1">
                <a:latin typeface="黑体" pitchFamily="49" charset="-122"/>
                <a:ea typeface="黑体" pitchFamily="49" charset="-122"/>
              </a:rPr>
              <a:t>深入理解主题</a:t>
            </a:r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grpSp>
        <p:nvGrpSpPr>
          <p:cNvPr id="6146" name="Group 19"/>
          <p:cNvGrpSpPr>
            <a:grpSpLocks/>
          </p:cNvGrpSpPr>
          <p:nvPr/>
        </p:nvGrpSpPr>
        <p:grpSpPr bwMode="auto">
          <a:xfrm>
            <a:off x="1670050" y="243134"/>
            <a:ext cx="2319338" cy="700088"/>
            <a:chOff x="138" y="461"/>
            <a:chExt cx="1461" cy="441"/>
          </a:xfrm>
        </p:grpSpPr>
        <p:pic>
          <p:nvPicPr>
            <p:cNvPr id="6147" name="Picture 18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</p:grpSp>
      <p:sp>
        <p:nvSpPr>
          <p:cNvPr id="6149" name="AutoShape 14" descr="u=659003504,3790867401&amp;fm=214&amp;gp=0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188388" y="5734975"/>
            <a:ext cx="2237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ChangeArrowheads="1"/>
          </p:cNvSpPr>
          <p:nvPr/>
        </p:nvSpPr>
        <p:spPr bwMode="auto">
          <a:xfrm>
            <a:off x="2084389" y="1258889"/>
            <a:ext cx="771683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本文人物出场极多，但是许多人都给我们留下了十分鲜明的印象，这得益于作者对人物的个性化刻画。请你认真阅读文章，挑选出几个你喜欢的人物，分析其人物形象。</a:t>
            </a:r>
          </a:p>
        </p:txBody>
      </p:sp>
      <p:grpSp>
        <p:nvGrpSpPr>
          <p:cNvPr id="25602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25603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4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人物形象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文本框 6147"/>
          <p:cNvSpPr txBox="1">
            <a:spLocks noChangeArrowheads="1"/>
          </p:cNvSpPr>
          <p:nvPr/>
        </p:nvSpPr>
        <p:spPr bwMode="auto">
          <a:xfrm>
            <a:off x="2006600" y="1735139"/>
            <a:ext cx="80073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719138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①卢孟实在未出场时就通过王子西等人的评价，“咬牙跺脚地干”，侧面表现出他是一个务实勤劳的人。</a:t>
            </a:r>
            <a:endParaRPr lang="en-US" altLang="zh-CN" sz="3200" b="1" dirty="0">
              <a:latin typeface="宋体" pitchFamily="2" charset="-122"/>
            </a:endParaRPr>
          </a:p>
          <a:p>
            <a:pPr>
              <a:lnSpc>
                <a:spcPct val="12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②卢孟实一经出场，便不屑与克五这样的游手好闲之</a:t>
            </a:r>
            <a:r>
              <a:rPr lang="zh-CN" altLang="en-US" sz="3200" b="1" dirty="0">
                <a:latin typeface="宋体" pitchFamily="2" charset="-122"/>
              </a:rPr>
              <a:t>人</a:t>
            </a:r>
            <a:r>
              <a:rPr lang="zh-CN" altLang="zh-CN" sz="3200" b="1" dirty="0">
                <a:latin typeface="宋体" pitchFamily="2" charset="-122"/>
              </a:rPr>
              <a:t>打交道，且将事物安排得妥帖，这就说明了他是个精明能干的人。</a:t>
            </a:r>
          </a:p>
        </p:txBody>
      </p:sp>
      <p:sp>
        <p:nvSpPr>
          <p:cNvPr id="2" name=" 2"/>
          <p:cNvSpPr/>
          <p:nvPr/>
        </p:nvSpPr>
        <p:spPr>
          <a:xfrm>
            <a:off x="1922463" y="800101"/>
            <a:ext cx="2513012" cy="6445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noProof="1">
                <a:solidFill>
                  <a:srgbClr val="FFFF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卢孟实形象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1857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>
                                            <p:txEl>
                                              <p:charRg st="50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1857">
                                            <p:txEl>
                                              <p:charRg st="50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文本框 2"/>
          <p:cNvSpPr txBox="1">
            <a:spLocks noChangeArrowheads="1"/>
          </p:cNvSpPr>
          <p:nvPr/>
        </p:nvSpPr>
        <p:spPr bwMode="auto">
          <a:xfrm>
            <a:off x="1912938" y="1204470"/>
            <a:ext cx="7907337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9138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itchFamily="2" charset="-122"/>
              </a:rPr>
              <a:t>   </a:t>
            </a:r>
            <a:r>
              <a:rPr lang="zh-CN" altLang="en-US" sz="3000" b="1" dirty="0">
                <a:latin typeface="宋体" pitchFamily="2" charset="-122"/>
              </a:rPr>
              <a:t>③</a:t>
            </a:r>
            <a:r>
              <a:rPr lang="zh-CN" altLang="zh-CN" sz="3000" b="1" dirty="0">
                <a:latin typeface="宋体" pitchFamily="2" charset="-122"/>
              </a:rPr>
              <a:t>训斥伙计，赏成顺，让成顺体面一点，又表现了一个劳动者的自尊，他不仅关心着自己的自尊，同时也关注着伙计们的自尊。</a:t>
            </a:r>
            <a:r>
              <a:rPr lang="en-US" altLang="zh-CN" sz="3000" b="1" dirty="0">
                <a:latin typeface="宋体" pitchFamily="2" charset="-122"/>
              </a:rPr>
              <a:t>    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000" b="1" dirty="0">
                <a:latin typeface="宋体" pitchFamily="2" charset="-122"/>
              </a:rPr>
              <a:t>   </a:t>
            </a:r>
            <a:r>
              <a:rPr lang="zh-CN" altLang="zh-CN" sz="3000" b="1" dirty="0">
                <a:latin typeface="宋体" pitchFamily="2" charset="-122"/>
              </a:rPr>
              <a:t>④而与罗大头的对话中，又体现了他是个不固执的人，对陈腐该改的规矩力图改之。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文本框 2"/>
          <p:cNvSpPr txBox="1">
            <a:spLocks noChangeArrowheads="1"/>
          </p:cNvSpPr>
          <p:nvPr/>
        </p:nvSpPr>
        <p:spPr bwMode="auto">
          <a:xfrm>
            <a:off x="2301875" y="1204914"/>
            <a:ext cx="71374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en-US" sz="3200" b="1" dirty="0">
                <a:latin typeface="宋体" pitchFamily="2" charset="-122"/>
              </a:rPr>
              <a:t>⑤</a:t>
            </a:r>
            <a:r>
              <a:rPr lang="zh-CN" altLang="zh-CN" sz="3200" b="1" dirty="0">
                <a:latin typeface="宋体" pitchFamily="2" charset="-122"/>
              </a:rPr>
              <a:t>不过，从他对待罗大头过程中，又能见其刚直的性格。这与后来东家二少爷出场时似有所矛盾，对待这位东家二少爷，卢孟实依然要陪着笑，这是这个时代阶级之分下朴实劳动人民的悲剧。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文本框 6"/>
          <p:cNvSpPr txBox="1">
            <a:spLocks noChangeArrowheads="1"/>
          </p:cNvSpPr>
          <p:nvPr/>
        </p:nvSpPr>
        <p:spPr bwMode="auto">
          <a:xfrm>
            <a:off x="2243138" y="1303338"/>
            <a:ext cx="7529512" cy="30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总结：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 dirty="0">
                <a:latin typeface="宋体" pitchFamily="2" charset="-122"/>
              </a:rPr>
              <a:t>卢孟实是一个务实勤劳、精明能干、自尊自强、关心伙计、拒绝陈腐不变通、刚直却又不得不学着屈服于社会环境的人。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文本框 6147"/>
          <p:cNvSpPr txBox="1">
            <a:spLocks noChangeArrowheads="1"/>
          </p:cNvSpPr>
          <p:nvPr/>
        </p:nvSpPr>
        <p:spPr bwMode="auto">
          <a:xfrm>
            <a:off x="2120901" y="1846263"/>
            <a:ext cx="718502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①罗大头是福聚德的烤鸭师傅，从“别忘了你们当初是怎么把我请回来的”一语中，可以看出罗大头的技艺精湛，是店里的“顶梁柱”之一。</a:t>
            </a:r>
          </a:p>
        </p:txBody>
      </p:sp>
      <p:sp>
        <p:nvSpPr>
          <p:cNvPr id="2" name=" 2"/>
          <p:cNvSpPr/>
          <p:nvPr/>
        </p:nvSpPr>
        <p:spPr>
          <a:xfrm>
            <a:off x="1905001" y="796926"/>
            <a:ext cx="2511425" cy="6445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noProof="1">
                <a:solidFill>
                  <a:srgbClr val="FFFF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罗大头形象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文本框 2"/>
          <p:cNvSpPr txBox="1">
            <a:spLocks noChangeArrowheads="1"/>
          </p:cNvSpPr>
          <p:nvPr/>
        </p:nvSpPr>
        <p:spPr bwMode="auto">
          <a:xfrm>
            <a:off x="1944689" y="1066800"/>
            <a:ext cx="8091487" cy="454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9138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itchFamily="2" charset="-122"/>
              </a:rPr>
              <a:t> </a:t>
            </a:r>
            <a:r>
              <a:rPr lang="zh-CN" altLang="zh-CN" sz="3000" b="1" dirty="0">
                <a:latin typeface="宋体" pitchFamily="2" charset="-122"/>
              </a:rPr>
              <a:t>②但是他固执，不变通，如强调不到七十不传人；自恃技艺精湛，心胸狭窄，容不得人，动辄要撩杆子走人。</a:t>
            </a:r>
            <a:endParaRPr lang="en-US" altLang="zh-CN" sz="3000" b="1" dirty="0">
              <a:latin typeface="宋体" pitchFamily="2" charset="-122"/>
            </a:endParaRPr>
          </a:p>
          <a:p>
            <a:pPr>
              <a:lnSpc>
                <a:spcPct val="130000"/>
              </a:lnSpc>
              <a:spcBef>
                <a:spcPts val="1800"/>
              </a:spcBef>
            </a:pPr>
            <a:r>
              <a:rPr lang="en-US" altLang="zh-CN" sz="3000" b="1" dirty="0">
                <a:latin typeface="宋体" pitchFamily="2" charset="-122"/>
              </a:rPr>
              <a:t> </a:t>
            </a:r>
            <a:r>
              <a:rPr lang="zh-CN" altLang="zh-CN" sz="3000" b="1" dirty="0">
                <a:latin typeface="宋体" pitchFamily="2" charset="-122"/>
              </a:rPr>
              <a:t>③脾气也十分火爆。不过，他的火爆脾气与他的性格之真是连贯的，他看重自身的价值与名誉，丝毫瞧不起克五那种混吃混喝、人品卑污的“爷”。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文本框 6"/>
          <p:cNvSpPr txBox="1">
            <a:spLocks noChangeArrowheads="1"/>
          </p:cNvSpPr>
          <p:nvPr/>
        </p:nvSpPr>
        <p:spPr bwMode="auto">
          <a:xfrm>
            <a:off x="2081214" y="1208089"/>
            <a:ext cx="7519987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总结：</a:t>
            </a: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3200" b="1" dirty="0">
                <a:latin typeface="宋体" pitchFamily="2" charset="-122"/>
              </a:rPr>
              <a:t>罗大头是一个恃才自傲，迂腐固执，心胸狭窄，容不得人，脾气火爆，同时又一身正气，真率，不懈与小人为伍的人。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文本框 6147"/>
          <p:cNvSpPr txBox="1">
            <a:spLocks noChangeArrowheads="1"/>
          </p:cNvSpPr>
          <p:nvPr/>
        </p:nvSpPr>
        <p:spPr bwMode="auto">
          <a:xfrm>
            <a:off x="2873375" y="2184401"/>
            <a:ext cx="6446838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Clr>
                <a:srgbClr val="00CCFF"/>
              </a:buClr>
              <a:buFont typeface="Wingdings" pitchFamily="2" charset="2"/>
              <a:buChar char="Ø"/>
            </a:pPr>
            <a:r>
              <a:rPr lang="zh-CN" altLang="zh-CN" sz="3200" b="1">
                <a:latin typeface="宋体" pitchFamily="2" charset="-122"/>
              </a:rPr>
              <a:t>常贵：同情他人，老实厚道。</a:t>
            </a: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itchFamily="2" charset="2"/>
              <a:buChar char="Ø"/>
            </a:pPr>
            <a:r>
              <a:rPr lang="zh-CN" altLang="zh-CN" sz="3200" b="1">
                <a:latin typeface="宋体" pitchFamily="2" charset="-122"/>
              </a:rPr>
              <a:t>福子：仗势欺人，谄媚姿态。</a:t>
            </a: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itchFamily="2" charset="2"/>
              <a:buChar char="Ø"/>
            </a:pPr>
            <a:r>
              <a:rPr lang="zh-CN" altLang="zh-CN" sz="3200" b="1">
                <a:latin typeface="宋体" pitchFamily="2" charset="-122"/>
              </a:rPr>
              <a:t>唐茂盛：势力。</a:t>
            </a: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itchFamily="2" charset="2"/>
              <a:buChar char="Ø"/>
            </a:pPr>
            <a:r>
              <a:rPr lang="en-US" altLang="zh-CN" sz="3200" b="1">
                <a:latin typeface="宋体" pitchFamily="2" charset="-122"/>
              </a:rPr>
              <a:t>……</a:t>
            </a:r>
          </a:p>
        </p:txBody>
      </p:sp>
      <p:sp>
        <p:nvSpPr>
          <p:cNvPr id="2" name=" 2"/>
          <p:cNvSpPr/>
          <p:nvPr/>
        </p:nvSpPr>
        <p:spPr>
          <a:xfrm>
            <a:off x="1914525" y="1035051"/>
            <a:ext cx="3119438" cy="6445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noProof="1">
                <a:solidFill>
                  <a:srgbClr val="FFFF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其他人物形象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3481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1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拓展延伸</a:t>
              </a:r>
            </a:p>
          </p:txBody>
        </p:sp>
      </p:grpSp>
      <p:sp>
        <p:nvSpPr>
          <p:cNvPr id="121857" name="文本框 6147"/>
          <p:cNvSpPr txBox="1">
            <a:spLocks noChangeArrowheads="1"/>
          </p:cNvSpPr>
          <p:nvPr/>
        </p:nvSpPr>
        <p:spPr bwMode="auto">
          <a:xfrm>
            <a:off x="2400300" y="1635126"/>
            <a:ext cx="6381750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47675" indent="-447675">
              <a:lnSpc>
                <a:spcPct val="150000"/>
              </a:lnSpc>
              <a:buClr>
                <a:srgbClr val="00CCFF"/>
              </a:buClr>
              <a:defRPr/>
            </a:pPr>
            <a:r>
              <a:rPr lang="zh-CN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1.请同学们结合分析的人物形象，代入角色进行朗读。</a:t>
            </a:r>
          </a:p>
          <a:p>
            <a:pPr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  <a:buNone/>
              <a:defRPr/>
            </a:pPr>
            <a:r>
              <a:rPr lang="zh-CN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2.组织话剧表演活动。</a:t>
            </a:r>
            <a:r>
              <a:rPr lang="en-US" altLang="zh-CN" sz="32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zh-CN" sz="32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3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8194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5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新课导入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25664" y="1193800"/>
            <a:ext cx="7405687" cy="258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720090">
              <a:lnSpc>
                <a:spcPct val="120000"/>
              </a:lnSpc>
              <a:defRPr/>
            </a:pPr>
            <a:r>
              <a:rPr lang="zh-CN" altLang="en-US" sz="3000" b="1" dirty="0">
                <a:latin typeface="宋体" panose="02010600030101010101" pitchFamily="2" charset="-122"/>
              </a:rPr>
              <a:t>同学们，如果我们想创办文明班级，但是今天有人惹是生非。明天有人打架闹事，后天又有人考试作弊，我们还能打造文明班级吗？</a:t>
            </a:r>
            <a:endParaRPr lang="en-US" altLang="zh-CN" sz="3000" b="1" dirty="0">
              <a:latin typeface="宋体" panose="02010600030101010101" pitchFamily="2" charset="-122"/>
            </a:endParaRPr>
          </a:p>
          <a:p>
            <a:pPr>
              <a:defRPr/>
            </a:pPr>
            <a:endParaRPr lang="zh-CN" altLang="en-US" b="1" dirty="0"/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2192338" y="3341688"/>
            <a:ext cx="7383462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9138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000" b="1" dirty="0">
                <a:latin typeface="宋体" pitchFamily="2" charset="-122"/>
              </a:rPr>
              <a:t>（不能打造文明班级）这说明一个道理，即当一个集体想要有所成就时，要是处处有人拉后腿，便奠定了这个集体的失败。今天我们将走进“福聚德”更加深刻的感受该道理！</a:t>
            </a: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78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8119169" y="276515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grpSp>
        <p:nvGrpSpPr>
          <p:cNvPr id="9217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9218" name="Picture 18" descr="未标题-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1968500" y="1544639"/>
            <a:ext cx="5030788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20000"/>
              </a:lnSpc>
            </a:pPr>
            <a:r>
              <a:rPr lang="zh-CN" altLang="zh-CN" sz="3000" b="1" dirty="0">
                <a:latin typeface="宋体" pitchFamily="2" charset="-122"/>
              </a:rPr>
              <a:t>【何冀平】中国剧作家，中国文学艺术界联合会第十届全委会委员。1988年，何冀平创作的《天下第一楼》演出后轰动京城，演出场次仅次于《茶馆》，被誉为当代现实主义经典。</a:t>
            </a:r>
          </a:p>
        </p:txBody>
      </p:sp>
      <p:pic>
        <p:nvPicPr>
          <p:cNvPr id="12288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7556" y="1293542"/>
            <a:ext cx="2687986" cy="3901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242494" y="228254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0241" name="Rectangle 5"/>
          <p:cNvSpPr>
            <a:spLocks noChangeArrowheads="1"/>
          </p:cNvSpPr>
          <p:nvPr/>
        </p:nvSpPr>
        <p:spPr bwMode="auto">
          <a:xfrm>
            <a:off x="1909764" y="1338263"/>
            <a:ext cx="8239125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b="1" dirty="0">
                <a:latin typeface="宋体" pitchFamily="2" charset="-122"/>
              </a:rPr>
              <a:t>    </a:t>
            </a:r>
            <a:r>
              <a:rPr lang="zh-CN" altLang="zh-CN" sz="3000" b="1" dirty="0">
                <a:latin typeface="宋体" pitchFamily="2" charset="-122"/>
              </a:rPr>
              <a:t>名噪京师的烤鸭老字号“福聚德”创业于清同治年间。传至民国初年，老掌柜唐德源因年迈多病而退居内室，店业全仗二掌柜王子西协助两位少掌柜惨淡经营。怎奈两位少爷与鸭子无缘，大少爷迷戏玩票，二少爷崇尚武林，闹得店铺入不敷出，王子西几次向老掌柜推荐他的换帖兄弟卢孟实来操持店业。</a:t>
            </a:r>
          </a:p>
        </p:txBody>
      </p:sp>
      <p:grpSp>
        <p:nvGrpSpPr>
          <p:cNvPr id="10242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10243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4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背景介绍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5"/>
          <p:cNvSpPr>
            <a:spLocks noChangeArrowheads="1"/>
          </p:cNvSpPr>
          <p:nvPr/>
        </p:nvSpPr>
        <p:spPr bwMode="auto">
          <a:xfrm>
            <a:off x="2054225" y="730251"/>
            <a:ext cx="808355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3000" b="1" dirty="0">
                <a:latin typeface="宋体" pitchFamily="2" charset="-122"/>
              </a:rPr>
              <a:t>    </a:t>
            </a:r>
            <a:r>
              <a:rPr lang="zh-CN" altLang="zh-CN" sz="3000" b="1" dirty="0">
                <a:latin typeface="宋体" pitchFamily="2" charset="-122"/>
              </a:rPr>
              <a:t>生性聪慧的卢孟实立誓要干出一番事业来，以泄人间不平。面对势如垒卵的“福聚德”，他绞尽了脑汁，结果在不长的时间里竟使这三间老屋翻盖起了二层楼。卢孟实之所以能使“福聚德”东山再起，除了靠他本人的精明干练，还得助于与他相好的青楼妓女玉雏姑娘，更靠技艺超群的厨师罗大头和善于迎来送往的堂头常贵。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5"/>
          <p:cNvSpPr>
            <a:spLocks noChangeArrowheads="1"/>
          </p:cNvSpPr>
          <p:nvPr/>
        </p:nvSpPr>
        <p:spPr bwMode="auto">
          <a:xfrm>
            <a:off x="2089150" y="787401"/>
            <a:ext cx="8013700" cy="245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光阴荏苒，十年一晃而过，“福聚德”名噪京华。然而，事违人愿，</a:t>
            </a:r>
            <a:r>
              <a:rPr lang="en-US" altLang="zh-CN" sz="3200" b="1" dirty="0">
                <a:latin typeface="宋体" pitchFamily="2" charset="-122"/>
              </a:rPr>
              <a:t>“</a:t>
            </a:r>
            <a:r>
              <a:rPr lang="zh-CN" altLang="zh-CN" sz="3200" b="1" dirty="0">
                <a:latin typeface="宋体" pitchFamily="2" charset="-122"/>
              </a:rPr>
              <a:t>福聚德</a:t>
            </a:r>
            <a:r>
              <a:rPr lang="en-US" altLang="zh-CN" sz="3200" b="1" dirty="0">
                <a:latin typeface="宋体" pitchFamily="2" charset="-122"/>
              </a:rPr>
              <a:t>”</a:t>
            </a:r>
            <a:r>
              <a:rPr lang="zh-CN" altLang="zh-CN" sz="3200" b="1" dirty="0">
                <a:latin typeface="宋体" pitchFamily="2" charset="-122"/>
              </a:rPr>
              <a:t>发展正盛时，却又遭到了东家、官府等内外逼压，最终走向没落。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4314" y="3345367"/>
            <a:ext cx="5138140" cy="2762049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19"/>
          <p:cNvGrpSpPr>
            <a:grpSpLocks/>
          </p:cNvGrpSpPr>
          <p:nvPr/>
        </p:nvGrpSpPr>
        <p:grpSpPr bwMode="auto">
          <a:xfrm>
            <a:off x="1625600" y="419100"/>
            <a:ext cx="2319338" cy="700088"/>
            <a:chOff x="138" y="461"/>
            <a:chExt cx="1461" cy="441"/>
          </a:xfrm>
        </p:grpSpPr>
        <p:pic>
          <p:nvPicPr>
            <p:cNvPr id="13314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5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整体感知</a:t>
              </a:r>
            </a:p>
          </p:txBody>
        </p:sp>
      </p:grp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338388" y="1200151"/>
            <a:ext cx="7281862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快速阅读全文，梳理出主要情节，并用自己的话概括。</a:t>
            </a:r>
          </a:p>
        </p:txBody>
      </p:sp>
      <p:sp>
        <p:nvSpPr>
          <p:cNvPr id="66563" name="文本框 1"/>
          <p:cNvSpPr txBox="1">
            <a:spLocks noChangeArrowheads="1"/>
          </p:cNvSpPr>
          <p:nvPr/>
        </p:nvSpPr>
        <p:spPr bwMode="auto">
          <a:xfrm>
            <a:off x="2089150" y="2735263"/>
            <a:ext cx="7950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宋体" pitchFamily="2" charset="-122"/>
              </a:rPr>
              <a:t>（一）</a:t>
            </a:r>
            <a:r>
              <a:rPr lang="zh-CN" altLang="zh-CN" sz="3200" b="1" dirty="0">
                <a:latin typeface="宋体" pitchFamily="2" charset="-122"/>
              </a:rPr>
              <a:t>唐茂昌强行要钱，王子西勉强应对。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22488" y="3797301"/>
            <a:ext cx="7950200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60463" indent="-11604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itchFamily="2" charset="-122"/>
              </a:rPr>
              <a:t>（二）</a:t>
            </a:r>
            <a:r>
              <a:rPr lang="zh-CN" altLang="zh-CN" sz="3200" b="1" dirty="0">
                <a:latin typeface="宋体" pitchFamily="2" charset="-122"/>
              </a:rPr>
              <a:t>克五以罗大头藏烟土为要挟骗吃喝，遭卢孟实赶出。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6563" grpId="0" bldLvl="0" animBg="1"/>
      <p:bldP spid="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文本框 1"/>
          <p:cNvSpPr txBox="1">
            <a:spLocks noChangeArrowheads="1"/>
          </p:cNvSpPr>
          <p:nvPr/>
        </p:nvSpPr>
        <p:spPr bwMode="auto">
          <a:xfrm>
            <a:off x="1966913" y="1052513"/>
            <a:ext cx="7950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宋体" pitchFamily="2" charset="-122"/>
              </a:rPr>
              <a:t>（三）</a:t>
            </a:r>
            <a:r>
              <a:rPr lang="zh-CN" altLang="zh-CN" sz="3200" b="1" dirty="0">
                <a:latin typeface="宋体" pitchFamily="2" charset="-122"/>
              </a:rPr>
              <a:t>卢孟实处罚不成器小伙计，厚赏成顺。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11351" y="2198688"/>
            <a:ext cx="83994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60463" indent="-11604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itchFamily="2" charset="-122"/>
              </a:rPr>
              <a:t>（四）</a:t>
            </a:r>
            <a:r>
              <a:rPr lang="zh-CN" altLang="zh-CN" sz="3200" b="1" dirty="0">
                <a:latin typeface="宋体" pitchFamily="2" charset="-122"/>
              </a:rPr>
              <a:t>罗大头自恃烤鸭技艺自大，侮辱卢孟实并撂挑子离开。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011363" y="4178301"/>
            <a:ext cx="79502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latin typeface="宋体" pitchFamily="2" charset="-122"/>
              </a:rPr>
              <a:t>（五）</a:t>
            </a:r>
            <a:r>
              <a:rPr lang="zh-CN" altLang="zh-CN" sz="3200" b="1" dirty="0">
                <a:latin typeface="宋体" pitchFamily="2" charset="-122"/>
              </a:rPr>
              <a:t>唐茂盛借机要钱，挖走堂头常贵。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ldLvl="0" animBg="1"/>
      <p:bldP spid="2" grpId="0" bldLvl="0" animBg="1"/>
      <p:bldP spid="4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主题51</Template>
  <TotalTime>15</TotalTime>
  <Pages>0</Pages>
  <Words>1908</Words>
  <Characters>0</Characters>
  <Application>Microsoft Office PowerPoint</Application>
  <PresentationFormat>宽屏</PresentationFormat>
  <Lines>0</Lines>
  <Paragraphs>100</Paragraphs>
  <Slides>30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天下第一楼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248</cp:revision>
  <dcterms:created xsi:type="dcterms:W3CDTF">2016-01-14T05:53:56Z</dcterms:created>
  <dcterms:modified xsi:type="dcterms:W3CDTF">2022-02-16T01:16:43Z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2052-10.1.0.7669</vt:lpwstr>
  </property>
  <property fmtid="{D5CDD505-2E9C-101B-9397-08002B2CF9AE}" pid="3" name="KSORubyTemplateID">
    <vt:lpwstr>13</vt:lpwstr>
  </property>
</Properties>
</file>