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46"/>
  </p:notesMasterIdLst>
  <p:handoutMasterIdLst>
    <p:handoutMasterId r:id="rId47"/>
  </p:handoutMasterIdLst>
  <p:sldIdLst>
    <p:sldId id="256" r:id="rId3"/>
    <p:sldId id="257" r:id="rId4"/>
    <p:sldId id="309" r:id="rId5"/>
    <p:sldId id="258" r:id="rId6"/>
    <p:sldId id="632" r:id="rId7"/>
    <p:sldId id="340" r:id="rId8"/>
    <p:sldId id="286" r:id="rId9"/>
    <p:sldId id="634" r:id="rId10"/>
    <p:sldId id="635" r:id="rId11"/>
    <p:sldId id="342" r:id="rId12"/>
    <p:sldId id="633" r:id="rId13"/>
    <p:sldId id="269" r:id="rId14"/>
    <p:sldId id="387" r:id="rId15"/>
    <p:sldId id="388" r:id="rId16"/>
    <p:sldId id="561" r:id="rId17"/>
    <p:sldId id="288" r:id="rId18"/>
    <p:sldId id="608" r:id="rId19"/>
    <p:sldId id="547" r:id="rId20"/>
    <p:sldId id="541" r:id="rId21"/>
    <p:sldId id="576" r:id="rId22"/>
    <p:sldId id="638" r:id="rId23"/>
    <p:sldId id="640" r:id="rId24"/>
    <p:sldId id="610" r:id="rId25"/>
    <p:sldId id="639" r:id="rId26"/>
    <p:sldId id="641" r:id="rId27"/>
    <p:sldId id="611" r:id="rId28"/>
    <p:sldId id="612" r:id="rId29"/>
    <p:sldId id="637" r:id="rId30"/>
    <p:sldId id="613" r:id="rId31"/>
    <p:sldId id="580" r:id="rId32"/>
    <p:sldId id="669" r:id="rId33"/>
    <p:sldId id="670" r:id="rId34"/>
    <p:sldId id="671" r:id="rId35"/>
    <p:sldId id="672" r:id="rId36"/>
    <p:sldId id="614" r:id="rId37"/>
    <p:sldId id="615" r:id="rId38"/>
    <p:sldId id="306" r:id="rId39"/>
    <p:sldId id="343" r:id="rId40"/>
    <p:sldId id="621" r:id="rId41"/>
    <p:sldId id="616" r:id="rId42"/>
    <p:sldId id="619" r:id="rId43"/>
    <p:sldId id="620" r:id="rId44"/>
    <p:sldId id="673" r:id="rId45"/>
  </p:sldIdLst>
  <p:sldSz cx="9144000" cy="5143500" type="screen16x9"/>
  <p:notesSz cx="6858000" cy="9144000"/>
  <p:custDataLst>
    <p:tags r:id="rId4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3">
          <p15:clr>
            <a:srgbClr val="A4A3A4"/>
          </p15:clr>
        </p15:guide>
        <p15:guide id="2" pos="3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E1DCEF"/>
    <a:srgbClr val="EDDCDD"/>
    <a:srgbClr val="F25D80"/>
    <a:srgbClr val="F2F2F2"/>
    <a:srgbClr val="262626"/>
    <a:srgbClr val="EE9A7E"/>
    <a:srgbClr val="844BC5"/>
    <a:srgbClr val="D9D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834" y="102"/>
      </p:cViewPr>
      <p:guideLst>
        <p:guide orient="horz" pos="1973"/>
        <p:guide pos="30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7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471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7968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482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96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25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029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55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273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714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370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469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69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9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97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9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33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06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5422" y="10830"/>
            <a:ext cx="9108530" cy="4927499"/>
            <a:chOff x="143400" y="141685"/>
            <a:chExt cx="11905201" cy="6569998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96971" y="141685"/>
              <a:ext cx="11431025" cy="6569998"/>
              <a:chOff x="396971" y="124405"/>
              <a:chExt cx="11431025" cy="6569998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H="1">
                <a:off x="82558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86130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89702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93274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96846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100419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103991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107563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111135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14707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1827996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43263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46836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50408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53980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57552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>
                <a:off x="61124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64697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68269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>
                <a:off x="71841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75413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78985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7541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3969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1114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14686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18258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21830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25402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28975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32547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36119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39691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/>
            <p:cNvGrpSpPr/>
            <p:nvPr userDrawn="1"/>
          </p:nvGrpSpPr>
          <p:grpSpPr>
            <a:xfrm>
              <a:off x="143400" y="392638"/>
              <a:ext cx="11905201" cy="6072725"/>
              <a:chOff x="112931" y="411125"/>
              <a:chExt cx="11905201" cy="6072725"/>
            </a:xfrm>
          </p:grpSpPr>
          <p:cxnSp>
            <p:nvCxnSpPr>
              <p:cNvPr id="5" name="直接连接符 4"/>
              <p:cNvCxnSpPr/>
              <p:nvPr/>
            </p:nvCxnSpPr>
            <p:spPr>
              <a:xfrm rot="16200000" flipH="1">
                <a:off x="6065532" y="-19692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rot="16200000" flipH="1">
                <a:off x="6065531" y="-23265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rot="16200000" flipH="1">
                <a:off x="6065531" y="-26837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rot="16200000" flipH="1">
                <a:off x="6065531" y="-30409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rot="16200000" flipH="1">
                <a:off x="6065531" y="-33981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16200000" flipH="1">
                <a:off x="6065531" y="-37553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16200000" flipH="1">
                <a:off x="6065531" y="-41126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rot="16200000" flipH="1">
                <a:off x="6065531" y="-44698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16200000" flipH="1">
                <a:off x="6065531" y="-48270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rot="16200000" flipH="1">
                <a:off x="6065531" y="-51842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16200000" flipH="1">
                <a:off x="6065531" y="-5541475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16200000" flipH="1">
                <a:off x="6065532" y="5312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16200000" flipH="1">
                <a:off x="6065532" y="1740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16200000" flipH="1">
                <a:off x="6065532" y="-1831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16200000" flipH="1">
                <a:off x="6065532" y="-5404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16200000" flipH="1">
                <a:off x="6065532" y="-8976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16200000" flipH="1">
                <a:off x="6065532" y="-12548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H="1">
                <a:off x="6065532" y="-16120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6" name="图片 5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657" y="3970118"/>
            <a:ext cx="1452489" cy="1220826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612" y="3996701"/>
            <a:ext cx="1543269" cy="1219146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18" y="3858752"/>
            <a:ext cx="988332" cy="1384405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18" y="3932524"/>
            <a:ext cx="1238653" cy="1293623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9" y="3715729"/>
            <a:ext cx="1703878" cy="1692755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8520" y="3806366"/>
            <a:ext cx="1745812" cy="174353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591" flipH="1">
            <a:off x="-1004183" y="3442405"/>
            <a:ext cx="1926857" cy="1746215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2684">
            <a:off x="8107945" y="3465821"/>
            <a:ext cx="1699172" cy="169471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14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7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83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9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8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6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5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slide" Target="slid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71166" y="265267"/>
            <a:ext cx="30655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dirty="0">
                <a:cs typeface="+mn-ea"/>
                <a:sym typeface="+mn-lt"/>
              </a:rPr>
              <a:t>统编版 </a:t>
            </a:r>
            <a:r>
              <a:rPr lang="en-US" altLang="zh-CN" sz="1800" dirty="0">
                <a:cs typeface="+mn-ea"/>
                <a:sym typeface="+mn-lt"/>
              </a:rPr>
              <a:t>· </a:t>
            </a:r>
            <a:r>
              <a:rPr lang="zh-CN" altLang="en-US" sz="1800" dirty="0">
                <a:cs typeface="+mn-ea"/>
                <a:sym typeface="+mn-lt"/>
              </a:rPr>
              <a:t>语文 </a:t>
            </a:r>
            <a:r>
              <a:rPr lang="en-US" altLang="zh-CN" sz="1800" dirty="0">
                <a:cs typeface="+mn-ea"/>
                <a:sym typeface="+mn-lt"/>
              </a:rPr>
              <a:t>· </a:t>
            </a:r>
            <a:r>
              <a:rPr lang="zh-CN" altLang="en-US" sz="1800" dirty="0">
                <a:cs typeface="+mn-ea"/>
                <a:sym typeface="+mn-lt"/>
              </a:rPr>
              <a:t>九年级（下）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562491" y="1291562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buClrTx/>
              <a:buSzTx/>
              <a:buFontTx/>
            </a:pPr>
            <a:r>
              <a:rPr lang="en-US" altLang="zh-CN" sz="3600" b="1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zh-CN" altLang="en-US" sz="3600" b="1">
                <a:solidFill>
                  <a:schemeClr val="tx1"/>
                </a:solidFill>
                <a:cs typeface="+mn-ea"/>
                <a:sym typeface="+mn-lt"/>
              </a:rPr>
              <a:t> 15.*无言之美</a:t>
            </a:r>
          </a:p>
        </p:txBody>
      </p:sp>
      <p:sp>
        <p:nvSpPr>
          <p:cNvPr id="4" name="矩形 3"/>
          <p:cNvSpPr/>
          <p:nvPr/>
        </p:nvSpPr>
        <p:spPr>
          <a:xfrm>
            <a:off x="4333224" y="3427503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36994" y="498716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记词义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38" name="文本框 99"/>
          <p:cNvSpPr txBox="1">
            <a:spLocks noChangeArrowheads="1"/>
          </p:cNvSpPr>
          <p:nvPr/>
        </p:nvSpPr>
        <p:spPr bwMode="auto">
          <a:xfrm>
            <a:off x="1540669" y="200025"/>
            <a:ext cx="7214235" cy="43881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意蕴：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附丽：</a:t>
            </a:r>
            <a:endParaRPr lang="en-US" altLang="zh-CN" sz="2400" spc="225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尽致：</a:t>
            </a:r>
            <a:endParaRPr lang="en-US" altLang="zh-CN" sz="2400" spc="225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颦：</a:t>
            </a:r>
            <a:endParaRPr lang="en-US" altLang="zh-CN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爽：</a:t>
            </a:r>
            <a:endParaRPr lang="zh-CN" altLang="en-US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心旷神怡：</a:t>
            </a:r>
            <a:endParaRPr lang="en-US" altLang="zh-CN" sz="2400" spc="225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栩栩如生：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闲情逸致：</a:t>
            </a:r>
            <a:endParaRPr lang="zh-CN" altLang="en-US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rgbClr val="FF0000"/>
                </a:solidFill>
                <a:cs typeface="+mn-ea"/>
                <a:sym typeface="+mn-lt"/>
              </a:rPr>
              <a:t>瞬息万变：</a:t>
            </a:r>
            <a:endParaRPr lang="zh-CN" altLang="en-US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86501" y="259557"/>
            <a:ext cx="3137535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内在的意义；含义。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86501" y="772954"/>
            <a:ext cx="2137410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附着，依附。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86502" y="1237774"/>
            <a:ext cx="40276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详尽细致，达到极点。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86501" y="1711643"/>
            <a:ext cx="1137285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皱眉。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86502" y="2188845"/>
            <a:ext cx="2608421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有差别，不同。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25178" y="2671763"/>
            <a:ext cx="3914299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心情舒畅，精神愉快。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25178" y="3119914"/>
            <a:ext cx="5286851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好像活的一样，形容生动、逼真。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25177" y="4118610"/>
            <a:ext cx="5533073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形容极短的时间内变化快而多。瞬息，一眨眼一呼吸的短时间。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25178" y="3609023"/>
            <a:ext cx="252269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闲适的情致。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  <p:cond evt="onBegin" delay="0">
                          <p:tn val="34"/>
                        </p:cond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9" presetClass="entr" presetSubtype="0" accel="10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  <p:cond evt="onBegin" delay="0">
                          <p:tn val="70"/>
                        </p:cond>
                      </p:stCondLst>
                      <p:childTnLst>
                        <p:par>
                          <p:cTn id="7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9" presetClass="entr" presetSubtype="0" accel="10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  <p:cond evt="onBegin" delay="0">
                          <p:tn val="79"/>
                        </p:cond>
                      </p:stCondLst>
                      <p:childTnLst>
                        <p:par>
                          <p:cTn id="8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9" presetClass="entr" presetSubtype="0" accel="10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" grpId="1"/>
      <p:bldP spid="3" grpId="2"/>
      <p:bldP spid="5" grpId="3"/>
      <p:bldP spid="6" grpId="4"/>
      <p:bldP spid="7" grpId="5"/>
      <p:bldP spid="8" grpId="6"/>
      <p:bldP spid="9" grpId="7"/>
      <p:bldP spid="12" grpId="8"/>
      <p:bldP spid="13" grpId="9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38" name="文本框 99"/>
          <p:cNvSpPr txBox="1">
            <a:spLocks noChangeArrowheads="1"/>
          </p:cNvSpPr>
          <p:nvPr/>
        </p:nvSpPr>
        <p:spPr bwMode="auto">
          <a:xfrm>
            <a:off x="431482" y="869633"/>
            <a:ext cx="8421053" cy="3408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100">
                <a:solidFill>
                  <a:srgbClr val="FF0000"/>
                </a:solidFill>
                <a:cs typeface="+mn-ea"/>
                <a:sym typeface="+mn-lt"/>
              </a:rPr>
              <a:t>铢两悉称：</a:t>
            </a:r>
          </a:p>
          <a:p>
            <a:pPr>
              <a:lnSpc>
                <a:spcPts val="3000"/>
              </a:lnSpc>
            </a:pPr>
            <a:endParaRPr lang="zh-CN" altLang="en-US" sz="2100" spc="225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100" spc="225">
                <a:solidFill>
                  <a:srgbClr val="FF0000"/>
                </a:solidFill>
                <a:cs typeface="+mn-ea"/>
                <a:sym typeface="+mn-lt"/>
              </a:rPr>
              <a:t>美术：</a:t>
            </a:r>
          </a:p>
          <a:p>
            <a:pPr>
              <a:lnSpc>
                <a:spcPts val="3000"/>
              </a:lnSpc>
            </a:pPr>
            <a:endParaRPr lang="zh-CN" altLang="en-US" sz="2100">
              <a:cs typeface="+mn-ea"/>
              <a:sym typeface="+mn-lt"/>
            </a:endParaRPr>
          </a:p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spc="225">
                <a:solidFill>
                  <a:srgbClr val="FF0000"/>
                </a:solidFill>
                <a:cs typeface="+mn-ea"/>
                <a:sym typeface="+mn-lt"/>
              </a:rPr>
              <a:t>惟妙惟肖：</a:t>
            </a:r>
          </a:p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spc="225">
                <a:solidFill>
                  <a:srgbClr val="FF0000"/>
                </a:solidFill>
                <a:cs typeface="+mn-ea"/>
                <a:sym typeface="+mn-lt"/>
              </a:rPr>
              <a:t>有声有色：</a:t>
            </a:r>
            <a:endParaRPr lang="zh-CN" altLang="en-US" sz="2100"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100" spc="225">
                <a:solidFill>
                  <a:srgbClr val="FF0000"/>
                </a:solidFill>
                <a:cs typeface="+mn-ea"/>
                <a:sym typeface="+mn-lt"/>
              </a:rPr>
              <a:t>信手拈来：</a:t>
            </a:r>
          </a:p>
          <a:p>
            <a:pPr>
              <a:lnSpc>
                <a:spcPts val="3000"/>
              </a:lnSpc>
            </a:pPr>
            <a:endParaRPr lang="zh-CN" altLang="en-US" sz="2100" spc="225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ts val="3000"/>
              </a:lnSpc>
            </a:pPr>
            <a:r>
              <a:rPr lang="zh-CN" altLang="en-US" sz="2100" spc="225">
                <a:solidFill>
                  <a:srgbClr val="FF0000"/>
                </a:solidFill>
                <a:cs typeface="+mn-ea"/>
                <a:sym typeface="+mn-lt"/>
              </a:rPr>
              <a:t>轻描淡写：</a:t>
            </a:r>
            <a:endParaRPr lang="zh-CN" altLang="en-US" sz="2100" spc="225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75949" y="900113"/>
            <a:ext cx="6976586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cs typeface="+mn-ea"/>
                <a:sym typeface="+mn-lt"/>
              </a:rPr>
              <a:t>形容两方面轻重相当或优劣相等。铢两，比喻微小之处。铢，古代重量单位，二十四铢为一两。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75949" y="1680211"/>
            <a:ext cx="6976586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cs typeface="+mn-ea"/>
                <a:sym typeface="+mn-lt"/>
              </a:rPr>
              <a:t>文中指具有美学意义的活动及其产物，如绘画、雕塑、建筑、文学、音乐、舞蹈等。</a:t>
            </a:r>
            <a:endParaRPr lang="zh-CN" altLang="en-US" sz="21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994" y="498716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记词义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75949" y="2395061"/>
            <a:ext cx="517826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cs typeface="+mn-ea"/>
                <a:sym typeface="+mn-lt"/>
              </a:rPr>
              <a:t>形容描写或模仿得非常好，非常逼真。</a:t>
            </a:r>
            <a:endParaRPr lang="zh-CN" altLang="en-US" sz="21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75949" y="2741295"/>
            <a:ext cx="4099560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cs typeface="+mn-ea"/>
                <a:sym typeface="+mn-lt"/>
              </a:rPr>
              <a:t>形容说话或表演精彩生动。</a:t>
            </a:r>
            <a:endParaRPr lang="zh-CN" altLang="en-US" sz="21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75949" y="3053239"/>
            <a:ext cx="6976586" cy="8377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100">
                <a:cs typeface="+mn-ea"/>
                <a:sym typeface="+mn-lt"/>
              </a:rPr>
              <a:t>随手拿来。多形容写文章时词汇或材料丰富，不费思索，就能写出来。信手，随手；拈，用手指捏取东西。</a:t>
            </a:r>
            <a:endParaRPr lang="zh-CN" altLang="en-US" sz="21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75949" y="3833813"/>
            <a:ext cx="6976586" cy="42184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100">
                <a:cs typeface="+mn-ea"/>
                <a:sym typeface="+mn-lt"/>
              </a:rPr>
              <a:t>着力不多地描写或叙述；谈问题时把重要问题轻轻带过。</a:t>
            </a:r>
            <a:endParaRPr lang="zh-CN" altLang="en-US" sz="21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  <p:cond evt="onBegin" delay="0">
                          <p:tn val="34"/>
                        </p:cond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9" presetClass="entr" presetSubtype="0" accel="10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2" grpId="1"/>
      <p:bldP spid="2" grpId="2"/>
      <p:bldP spid="4" grpId="3"/>
      <p:bldP spid="5" grpId="4"/>
      <p:bldP spid="7" grpId="5"/>
      <p:bldP spid="8" grpId="6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75323" y="1007969"/>
            <a:ext cx="7652385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请同学们有感情地朗读课文，把握文意，用简洁的语言概括课文的主要内容。</a:t>
            </a:r>
          </a:p>
        </p:txBody>
      </p:sp>
      <p:sp>
        <p:nvSpPr>
          <p:cNvPr id="4" name="折角形 3"/>
          <p:cNvSpPr/>
          <p:nvPr/>
        </p:nvSpPr>
        <p:spPr>
          <a:xfrm>
            <a:off x="1388745" y="2748439"/>
            <a:ext cx="5987415" cy="1836896"/>
          </a:xfrm>
          <a:prstGeom prst="foldedCorner">
            <a:avLst/>
          </a:prstGeom>
          <a:solidFill>
            <a:srgbClr val="F4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  <a:buClr>
                <a:schemeClr val="folHlink"/>
              </a:buClr>
              <a:buSzPct val="60000"/>
            </a:pPr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1.注意积累生字词，结合注释和阅读提示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2.初步了解课文内容，找出表明作者观点的句子，并试着理清文章的论证思路。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88745" y="2184083"/>
            <a:ext cx="1426845" cy="437674"/>
          </a:xfrm>
          <a:prstGeom prst="rect">
            <a:avLst/>
          </a:prstGeom>
          <a:solidFill>
            <a:srgbClr val="CAE3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通读课文</a:t>
            </a:r>
          </a:p>
        </p:txBody>
      </p:sp>
      <p:sp>
        <p:nvSpPr>
          <p:cNvPr id="3" name="燕尾形 2"/>
          <p:cNvSpPr/>
          <p:nvPr/>
        </p:nvSpPr>
        <p:spPr>
          <a:xfrm>
            <a:off x="1025366" y="2229803"/>
            <a:ext cx="285750" cy="348615"/>
          </a:xfrm>
          <a:prstGeom prst="chevron">
            <a:avLst>
              <a:gd name="adj" fmla="val 42833"/>
            </a:avLst>
          </a:prstGeom>
          <a:solidFill>
            <a:srgbClr val="FFD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04119" y="36298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整体感知</a:t>
            </a:r>
          </a:p>
        </p:txBody>
      </p:sp>
      <p:pic>
        <p:nvPicPr>
          <p:cNvPr id="14" name="图片 1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528" y="0"/>
            <a:ext cx="847249" cy="847249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2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1" animBg="1"/>
      <p:bldP spid="6" grpId="2" animBg="1"/>
      <p:bldP spid="3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女2疑问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00875" y="2992756"/>
            <a:ext cx="1268730" cy="1793081"/>
          </a:xfrm>
          <a:prstGeom prst="rect">
            <a:avLst/>
          </a:prstGeom>
        </p:spPr>
      </p:pic>
      <p:sp>
        <p:nvSpPr>
          <p:cNvPr id="5" name="云形标注 4"/>
          <p:cNvSpPr/>
          <p:nvPr/>
        </p:nvSpPr>
        <p:spPr>
          <a:xfrm flipH="1">
            <a:off x="1449028" y="1614949"/>
            <a:ext cx="5787590" cy="1846913"/>
          </a:xfrm>
          <a:prstGeom prst="cloudCallout">
            <a:avLst>
              <a:gd name="adj1" fmla="val -42697"/>
              <a:gd name="adj2" fmla="val 6171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78832" y="1844040"/>
            <a:ext cx="4840129" cy="10969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>
                <a:cs typeface="+mn-ea"/>
                <a:sym typeface="+mn-lt"/>
              </a:rPr>
              <a:t>说说本文围绕“无言”这一话题，表明了作者怎样的观点。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04119" y="36298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整体感知</a:t>
            </a:r>
          </a:p>
        </p:txBody>
      </p:sp>
      <p:pic>
        <p:nvPicPr>
          <p:cNvPr id="14" name="图片 13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528" y="0"/>
            <a:ext cx="847249" cy="84724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  <p:sp>
        <p:nvSpPr>
          <p:cNvPr id="7173" name="文本框 7172"/>
          <p:cNvSpPr txBox="1"/>
          <p:nvPr/>
        </p:nvSpPr>
        <p:spPr>
          <a:xfrm>
            <a:off x="440531" y="1319689"/>
            <a:ext cx="5779770" cy="1518643"/>
          </a:xfrm>
          <a:prstGeom prst="wedgeRoundRectCallout">
            <a:avLst>
              <a:gd name="adj1" fmla="val 59599"/>
              <a:gd name="adj2" fmla="val 3296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3000" b="1">
                <a:cs typeface="+mn-ea"/>
                <a:sym typeface="+mn-lt"/>
              </a:rPr>
              <a:t>说出来的越少，留着不说的越多，所引起的美感就越大越深越真切。</a:t>
            </a:r>
          </a:p>
        </p:txBody>
      </p:sp>
      <p:pic>
        <p:nvPicPr>
          <p:cNvPr id="2" name="图片 1" descr="小孩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36582" y="2087880"/>
            <a:ext cx="1808321" cy="27127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04119" y="36298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划分层次</a:t>
            </a:r>
          </a:p>
        </p:txBody>
      </p:sp>
      <p:pic>
        <p:nvPicPr>
          <p:cNvPr id="14" name="图片 1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528" y="0"/>
            <a:ext cx="847249" cy="84724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1457" y="975837"/>
            <a:ext cx="2126933" cy="4958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30000"/>
              </a:lnSpc>
            </a:pPr>
            <a:r>
              <a:rPr kumimoji="1" lang="zh-CN" altLang="en-US" sz="2100">
                <a:cs typeface="+mn-ea"/>
                <a:sym typeface="+mn-lt"/>
              </a:rPr>
              <a:t>第</a:t>
            </a:r>
            <a:r>
              <a:rPr kumimoji="1" lang="en-US" altLang="zh-CN" sz="2100">
                <a:cs typeface="+mn-ea"/>
                <a:sym typeface="+mn-lt"/>
              </a:rPr>
              <a:t>1</a:t>
            </a:r>
            <a:r>
              <a:rPr kumimoji="1" lang="zh-CN" altLang="en-US" sz="2100">
                <a:cs typeface="+mn-ea"/>
                <a:sym typeface="+mn-lt"/>
              </a:rPr>
              <a:t>部分（</a:t>
            </a: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—2</a:t>
            </a:r>
            <a:r>
              <a:rPr kumimoji="1" lang="zh-CN" altLang="en-US" sz="2100">
                <a:cs typeface="+mn-ea"/>
                <a:sym typeface="+mn-lt"/>
              </a:rPr>
              <a:t>）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31457" y="1850232"/>
            <a:ext cx="2126933" cy="496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30000"/>
              </a:lnSpc>
            </a:pPr>
            <a:r>
              <a:rPr kumimoji="1" lang="zh-CN" altLang="en-US" sz="2100">
                <a:cs typeface="+mn-ea"/>
                <a:sym typeface="+mn-lt"/>
              </a:rPr>
              <a:t>第</a:t>
            </a:r>
            <a:r>
              <a:rPr kumimoji="1" lang="en-US" altLang="zh-CN" sz="2100">
                <a:cs typeface="+mn-ea"/>
                <a:sym typeface="+mn-lt"/>
              </a:rPr>
              <a:t>2</a:t>
            </a:r>
            <a:r>
              <a:rPr kumimoji="1" lang="zh-CN" altLang="en-US" sz="2100">
                <a:cs typeface="+mn-ea"/>
                <a:sym typeface="+mn-lt"/>
              </a:rPr>
              <a:t>部分（</a:t>
            </a:r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3—6</a:t>
            </a:r>
            <a:r>
              <a:rPr kumimoji="1" lang="zh-CN" altLang="en-US" sz="2100">
                <a:cs typeface="+mn-ea"/>
                <a:sym typeface="+mn-lt"/>
              </a:rPr>
              <a:t>）</a:t>
            </a:r>
          </a:p>
        </p:txBody>
      </p:sp>
      <p:sp>
        <p:nvSpPr>
          <p:cNvPr id="4" name="文本框 4"/>
          <p:cNvSpPr/>
          <p:nvPr/>
        </p:nvSpPr>
        <p:spPr>
          <a:xfrm>
            <a:off x="2678907" y="966312"/>
            <a:ext cx="6058376" cy="4958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2100">
                <a:cs typeface="+mn-ea"/>
                <a:sym typeface="+mn-lt"/>
              </a:rPr>
              <a:t>阐述要论述的问题：言不能完全达意。</a:t>
            </a:r>
          </a:p>
        </p:txBody>
      </p:sp>
      <p:sp>
        <p:nvSpPr>
          <p:cNvPr id="6" name="文本框 4"/>
          <p:cNvSpPr/>
          <p:nvPr/>
        </p:nvSpPr>
        <p:spPr>
          <a:xfrm>
            <a:off x="2678907" y="1618298"/>
            <a:ext cx="6058376" cy="9606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2100">
                <a:cs typeface="+mn-ea"/>
                <a:sym typeface="+mn-lt"/>
              </a:rPr>
              <a:t>提出问题</a:t>
            </a:r>
            <a:r>
              <a:rPr kumimoji="1" lang="en-US" altLang="zh-CN" sz="2100">
                <a:cs typeface="+mn-ea"/>
                <a:sym typeface="+mn-lt"/>
              </a:rPr>
              <a:t>——</a:t>
            </a:r>
            <a:r>
              <a:rPr kumimoji="1" lang="zh-CN" altLang="en-US" sz="2100">
                <a:cs typeface="+mn-ea"/>
                <a:sym typeface="+mn-lt"/>
              </a:rPr>
              <a:t>文学能不能、要不要言尽其意、尽善尽美。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31458" y="2957989"/>
            <a:ext cx="2226469" cy="4958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30000"/>
              </a:lnSpc>
            </a:pPr>
            <a:r>
              <a:rPr kumimoji="1" lang="zh-CN" altLang="en-US" sz="2100">
                <a:cs typeface="+mn-ea"/>
                <a:sym typeface="+mn-lt"/>
              </a:rPr>
              <a:t>第</a:t>
            </a:r>
            <a:r>
              <a:rPr kumimoji="1" lang="en-US" altLang="zh-CN" sz="2100">
                <a:cs typeface="+mn-ea"/>
                <a:sym typeface="+mn-lt"/>
              </a:rPr>
              <a:t>3</a:t>
            </a:r>
            <a:r>
              <a:rPr kumimoji="1" lang="zh-CN" altLang="en-US" sz="2100">
                <a:cs typeface="+mn-ea"/>
                <a:sym typeface="+mn-lt"/>
              </a:rPr>
              <a:t>部分（</a:t>
            </a:r>
            <a:r>
              <a:rPr lang="en-US" sz="2100" b="1">
                <a:solidFill>
                  <a:srgbClr val="FF0000"/>
                </a:solidFill>
                <a:cs typeface="+mn-ea"/>
                <a:sym typeface="+mn-lt"/>
              </a:rPr>
              <a:t>7</a:t>
            </a:r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—</a:t>
            </a:r>
            <a:r>
              <a:rPr lang="en-US" sz="2100" b="1">
                <a:solidFill>
                  <a:srgbClr val="FF0000"/>
                </a:solidFill>
                <a:cs typeface="+mn-ea"/>
                <a:sym typeface="+mn-lt"/>
              </a:rPr>
              <a:t>12</a:t>
            </a:r>
            <a:r>
              <a:rPr kumimoji="1" lang="zh-CN" altLang="en-US" sz="2100">
                <a:cs typeface="+mn-ea"/>
                <a:sym typeface="+mn-lt"/>
              </a:rPr>
              <a:t>）</a:t>
            </a:r>
          </a:p>
        </p:txBody>
      </p:sp>
      <p:sp>
        <p:nvSpPr>
          <p:cNvPr id="8" name="文本框 4"/>
          <p:cNvSpPr/>
          <p:nvPr/>
        </p:nvSpPr>
        <p:spPr>
          <a:xfrm>
            <a:off x="2678907" y="2725579"/>
            <a:ext cx="6058376" cy="96090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2100">
                <a:cs typeface="+mn-ea"/>
                <a:sym typeface="+mn-lt"/>
              </a:rPr>
              <a:t>分析问题</a:t>
            </a:r>
            <a:r>
              <a:rPr kumimoji="1" lang="en-US" altLang="zh-CN" sz="2100">
                <a:cs typeface="+mn-ea"/>
                <a:sym typeface="+mn-lt"/>
              </a:rPr>
              <a:t>——</a:t>
            </a:r>
            <a:r>
              <a:rPr kumimoji="1" lang="zh-CN" altLang="en-US" sz="2100">
                <a:cs typeface="+mn-ea"/>
                <a:sym typeface="+mn-lt"/>
              </a:rPr>
              <a:t>以图画、文学作品、音乐、雕刻为例，具体论证美术作品的无言之美。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31458" y="3896678"/>
            <a:ext cx="2027396" cy="495880"/>
          </a:xfrm>
          <a:prstGeom prst="roundRect">
            <a:avLst/>
          </a:prstGeom>
          <a:solidFill>
            <a:srgbClr val="FFD800"/>
          </a:solidFill>
          <a:ln w="19050">
            <a:noFill/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30000"/>
              </a:lnSpc>
            </a:pPr>
            <a:r>
              <a:rPr kumimoji="1" lang="zh-CN" altLang="en-US" sz="2100">
                <a:cs typeface="+mn-ea"/>
                <a:sym typeface="+mn-lt"/>
              </a:rPr>
              <a:t>第</a:t>
            </a:r>
            <a:r>
              <a:rPr kumimoji="1" lang="en-US" altLang="zh-CN" sz="2100">
                <a:cs typeface="+mn-ea"/>
                <a:sym typeface="+mn-lt"/>
              </a:rPr>
              <a:t>4</a:t>
            </a:r>
            <a:r>
              <a:rPr kumimoji="1" lang="zh-CN" altLang="en-US" sz="2100">
                <a:cs typeface="+mn-ea"/>
                <a:sym typeface="+mn-lt"/>
              </a:rPr>
              <a:t>部分（</a:t>
            </a:r>
            <a:r>
              <a:rPr lang="en-US" sz="2100" b="1">
                <a:solidFill>
                  <a:srgbClr val="FF0000"/>
                </a:solidFill>
                <a:cs typeface="+mn-ea"/>
                <a:sym typeface="+mn-lt"/>
              </a:rPr>
              <a:t>13</a:t>
            </a:r>
            <a:r>
              <a:rPr kumimoji="1" lang="zh-CN" altLang="en-US" sz="2100">
                <a:cs typeface="+mn-ea"/>
                <a:sym typeface="+mn-lt"/>
              </a:rPr>
              <a:t>）</a:t>
            </a:r>
          </a:p>
        </p:txBody>
      </p:sp>
      <p:sp>
        <p:nvSpPr>
          <p:cNvPr id="11" name="文本框 4"/>
          <p:cNvSpPr/>
          <p:nvPr/>
        </p:nvSpPr>
        <p:spPr>
          <a:xfrm>
            <a:off x="2678907" y="3896678"/>
            <a:ext cx="6058376" cy="495880"/>
          </a:xfrm>
          <a:prstGeom prst="roundRect">
            <a:avLst/>
          </a:prstGeom>
          <a:solidFill>
            <a:srgbClr val="FFD800"/>
          </a:solidFill>
          <a:ln w="19050">
            <a:noFill/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kumimoji="1" lang="zh-CN" altLang="en-US" sz="2100">
                <a:cs typeface="+mn-ea"/>
                <a:sym typeface="+mn-lt"/>
              </a:rPr>
              <a:t>得出结论</a:t>
            </a:r>
            <a:r>
              <a:rPr kumimoji="1" lang="en-US" altLang="zh-CN" sz="2100">
                <a:cs typeface="+mn-ea"/>
                <a:sym typeface="+mn-lt"/>
              </a:rPr>
              <a:t>——归纳以上实例</a:t>
            </a:r>
            <a:r>
              <a:rPr kumimoji="1" lang="zh-CN" altLang="en-US" sz="2100">
                <a:cs typeface="+mn-ea"/>
                <a:sym typeface="+mn-lt"/>
              </a:rPr>
              <a:t>，</a:t>
            </a:r>
            <a:r>
              <a:rPr kumimoji="1" lang="en-US" altLang="zh-CN" sz="2100">
                <a:cs typeface="+mn-ea"/>
                <a:sym typeface="+mn-lt"/>
              </a:rPr>
              <a:t>得出鲜明论断。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1" animBg="1"/>
      <p:bldP spid="4" grpId="2" animBg="1"/>
      <p:bldP spid="6" grpId="3" animBg="1"/>
      <p:bldP spid="7" grpId="4" animBg="1"/>
      <p:bldP spid="8" grpId="5" animBg="1"/>
      <p:bldP spid="9" grpId="6" animBg="1"/>
      <p:bldP spid="11" grpId="7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18610" y="381953"/>
            <a:ext cx="14325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整体探究</a:t>
            </a:r>
          </a:p>
        </p:txBody>
      </p:sp>
      <p:pic>
        <p:nvPicPr>
          <p:cNvPr id="7" name="图片 6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5203" y="0"/>
            <a:ext cx="723900" cy="77152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37285" y="903923"/>
            <a:ext cx="7166134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Clr>
                <a:srgbClr val="1B1BD3"/>
              </a:buClr>
            </a:pPr>
            <a:r>
              <a:rPr lang="zh-CN" altLang="en-US" sz="2700">
                <a:cs typeface="+mn-ea"/>
                <a:sym typeface="+mn-lt"/>
              </a:rPr>
              <a:t>文章开头引述孔子和子贡的对话，有什么作用？ </a:t>
            </a:r>
          </a:p>
        </p:txBody>
      </p:sp>
      <p:sp>
        <p:nvSpPr>
          <p:cNvPr id="17" name="流程图: 终止 16"/>
          <p:cNvSpPr>
            <a:spLocks noChangeArrowheads="1"/>
          </p:cNvSpPr>
          <p:nvPr/>
        </p:nvSpPr>
        <p:spPr bwMode="auto">
          <a:xfrm>
            <a:off x="764858" y="1630204"/>
            <a:ext cx="7538561" cy="1381869"/>
          </a:xfrm>
          <a:prstGeom prst="flowChartTerminator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b="1">
                <a:cs typeface="+mn-ea"/>
                <a:sym typeface="+mn-lt"/>
              </a:rPr>
              <a:t>首先，文章引述孔子和子贡的对话，</a:t>
            </a:r>
            <a:r>
              <a:rPr lang="zh-CN" altLang="en-US" sz="2400" b="1">
                <a:uFill>
                  <a:solidFill>
                    <a:srgbClr val="1B1BD3"/>
                  </a:solidFill>
                </a:uFill>
                <a:cs typeface="+mn-ea"/>
                <a:sym typeface="+mn-lt"/>
              </a:rPr>
              <a:t>引出“无言”这一话题</a:t>
            </a:r>
            <a:r>
              <a:rPr lang="zh-CN" altLang="en-US" sz="2400" b="1">
                <a:cs typeface="+mn-ea"/>
                <a:sym typeface="+mn-lt"/>
              </a:rPr>
              <a:t>，从而展开了对“无言之美”的论述；</a:t>
            </a:r>
          </a:p>
        </p:txBody>
      </p:sp>
      <p:sp>
        <p:nvSpPr>
          <p:cNvPr id="18" name="流程图: 终止 17"/>
          <p:cNvSpPr>
            <a:spLocks noChangeArrowheads="1"/>
          </p:cNvSpPr>
          <p:nvPr/>
        </p:nvSpPr>
        <p:spPr bwMode="auto">
          <a:xfrm>
            <a:off x="764858" y="3264218"/>
            <a:ext cx="7538561" cy="1494215"/>
          </a:xfrm>
          <a:prstGeom prst="flowChartTerminator">
            <a:avLst/>
          </a:prstGeom>
          <a:solidFill>
            <a:srgbClr val="EDDCDD"/>
          </a:solidFill>
          <a:ln w="19050">
            <a:solidFill>
              <a:srgbClr val="EE9A7E"/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4125"/>
              </a:lnSpc>
              <a:buClr>
                <a:srgbClr val="1B1BD3"/>
              </a:buClr>
              <a:buFont typeface="Wingdings"/>
            </a:pPr>
            <a:r>
              <a:rPr lang="zh-CN" altLang="en-US" sz="2400" b="1">
                <a:cs typeface="+mn-ea"/>
                <a:sym typeface="+mn-lt"/>
              </a:rPr>
              <a:t>其次，以这一事例为引入，故事性强，易于理解，也起到了激发读者阅读兴趣的作用。</a:t>
            </a:r>
          </a:p>
        </p:txBody>
      </p:sp>
      <p:sp>
        <p:nvSpPr>
          <p:cNvPr id="2" name="椭圆 1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1" animBg="1"/>
      <p:bldP spid="18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9614" y="2333149"/>
            <a:ext cx="7865745" cy="1404461"/>
            <a:chOff x="1930" y="5322"/>
            <a:chExt cx="16516" cy="2949"/>
          </a:xfrm>
        </p:grpSpPr>
        <p:pic>
          <p:nvPicPr>
            <p:cNvPr id="22" name="图片 21" descr="2222_副本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30" y="5322"/>
              <a:ext cx="16516" cy="2949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873" y="5512"/>
              <a:ext cx="13921" cy="22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ts val="4125"/>
                </a:lnSpc>
                <a:buClr>
                  <a:srgbClr val="1B1BD3"/>
                </a:buClr>
                <a:buFont typeface="Wingdings"/>
              </a:pPr>
              <a:r>
                <a:rPr kumimoji="1" lang="zh-CN" altLang="en-US" sz="2700" b="1">
                  <a:solidFill>
                    <a:schemeClr val="bg1"/>
                  </a:solidFill>
                  <a:cs typeface="+mn-ea"/>
                  <a:sym typeface="+mn-lt"/>
                </a:rPr>
                <a:t>作者认为要想明了“无言”的意蕴，应该从美术的观点去研究。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13460" y="724376"/>
            <a:ext cx="7042785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Clr>
                <a:srgbClr val="1B1BD3"/>
              </a:buClr>
            </a:pPr>
            <a:r>
              <a:rPr lang="zh-CN" altLang="en-US" sz="2700">
                <a:cs typeface="+mn-ea"/>
                <a:sym typeface="+mn-lt"/>
              </a:rPr>
              <a:t>作者认为“无言”的意蕴，应该从哪方面着手研究？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69394" y="498634"/>
            <a:ext cx="3851434" cy="55675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>
                <a:cs typeface="+mn-ea"/>
                <a:sym typeface="+mn-lt"/>
              </a:rPr>
              <a:t>概括言和意之间的关系。 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42098" y="1607821"/>
            <a:ext cx="6059805" cy="12378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❤</a:t>
            </a:r>
            <a:r>
              <a:rPr lang="zh-CN" altLang="en-US" sz="2700" b="1">
                <a:cs typeface="+mn-ea"/>
                <a:sym typeface="+mn-lt"/>
              </a:rPr>
              <a:t>言所以达意</a:t>
            </a:r>
          </a:p>
          <a:p>
            <a:pPr lvl="0" algn="l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❤</a:t>
            </a:r>
            <a:r>
              <a:rPr lang="zh-CN" altLang="en-US" sz="2700" b="1">
                <a:cs typeface="+mn-ea"/>
                <a:sym typeface="+mn-lt"/>
              </a:rPr>
              <a:t>意绝不是完全可以言达的</a:t>
            </a:r>
          </a:p>
        </p:txBody>
      </p:sp>
      <p:sp>
        <p:nvSpPr>
          <p:cNvPr id="2103" name="圆角矩形 2102"/>
          <p:cNvSpPr/>
          <p:nvPr/>
        </p:nvSpPr>
        <p:spPr>
          <a:xfrm>
            <a:off x="3052763" y="3574732"/>
            <a:ext cx="3051810" cy="55054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lIns="68580" tIns="34290" rIns="68580" bIns="34290"/>
          <a:lstStyle/>
          <a:p>
            <a:pPr algn="ctr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即“言不尽意”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1" animBg="1"/>
      <p:bldP spid="2103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9139" y="857726"/>
            <a:ext cx="7686199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Clr>
                <a:srgbClr val="1B1BD3"/>
              </a:buClr>
            </a:pPr>
            <a:r>
              <a:rPr lang="zh-CN" altLang="en-US" sz="2700">
                <a:cs typeface="+mn-ea"/>
                <a:sym typeface="+mn-lt"/>
              </a:rPr>
              <a:t>请概括说明“意决不是完全可以言达的”的理由。</a:t>
            </a:r>
          </a:p>
        </p:txBody>
      </p:sp>
      <p:sp>
        <p:nvSpPr>
          <p:cNvPr id="7" name="文本框 15364"/>
          <p:cNvSpPr txBox="1">
            <a:spLocks noChangeArrowheads="1"/>
          </p:cNvSpPr>
          <p:nvPr/>
        </p:nvSpPr>
        <p:spPr bwMode="auto">
          <a:xfrm>
            <a:off x="1125379" y="1684973"/>
            <a:ext cx="6892766" cy="265366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sz="2400" b="1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☆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“言”是“达意”的手段，它固定，有迹象，散碎，有限；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sz="2400" b="1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☆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“意”是“言达”的目的，它多变，无踪，混沌，无限；</a:t>
            </a:r>
          </a:p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 b="1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☆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“言”不可能完全“达意”，只能述其大概。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80061" y="1096328"/>
            <a:ext cx="8239601" cy="2284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1. </a:t>
            </a:r>
            <a:r>
              <a:rPr lang="zh-CN" altLang="zh-CN" sz="2400" dirty="0">
                <a:cs typeface="+mn-ea"/>
                <a:sym typeface="+mn-lt"/>
              </a:rPr>
              <a:t>了解作者作品。把握作者观点，了解艺术品“无言之美”的内涵。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cs typeface="+mn-ea"/>
                <a:sym typeface="+mn-lt"/>
              </a:rPr>
              <a:t>2. 学习文章结合具体实例阐述观点的写作手法。（</a:t>
            </a:r>
            <a:r>
              <a:rPr lang="zh-CN" altLang="zh-CN" sz="2400" dirty="0">
                <a:solidFill>
                  <a:srgbClr val="FF0000"/>
                </a:solidFill>
                <a:cs typeface="+mn-ea"/>
                <a:sym typeface="+mn-lt"/>
              </a:rPr>
              <a:t>重难点</a:t>
            </a:r>
            <a:r>
              <a:rPr lang="zh-CN" altLang="zh-CN" sz="2400" dirty="0">
                <a:cs typeface="+mn-ea"/>
                <a:sym typeface="+mn-lt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cs typeface="+mn-ea"/>
                <a:sym typeface="+mn-lt"/>
              </a:rPr>
              <a:t>3. 体会艺术品的含蓄美，培养审美情趣，提高审美能力。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学习目标</a:t>
            </a:r>
          </a:p>
        </p:txBody>
      </p:sp>
      <p:sp>
        <p:nvSpPr>
          <p:cNvPr id="2" name="椭圆 1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183467" y="216747"/>
            <a:ext cx="15849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9591" y="770573"/>
            <a:ext cx="8064818" cy="109690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buClr>
                <a:srgbClr val="1B1BD3"/>
              </a:buClr>
            </a:pPr>
            <a:r>
              <a:rPr lang="zh-CN" altLang="en-US" sz="2700">
                <a:cs typeface="+mn-ea"/>
                <a:sym typeface="+mn-lt"/>
              </a:rPr>
              <a:t>怎样理解“以言达意，好像用断续的虚线画实物，只能得其近似”这句话的含义？</a:t>
            </a:r>
          </a:p>
        </p:txBody>
      </p:sp>
      <p:sp>
        <p:nvSpPr>
          <p:cNvPr id="5" name="流程图: 文档 4"/>
          <p:cNvSpPr>
            <a:spLocks noChangeArrowheads="1"/>
          </p:cNvSpPr>
          <p:nvPr/>
        </p:nvSpPr>
        <p:spPr bwMode="auto">
          <a:xfrm>
            <a:off x="443389" y="2622233"/>
            <a:ext cx="8228648" cy="1380823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en-US" sz="2400" b="1">
                <a:cs typeface="+mn-ea"/>
                <a:sym typeface="+mn-lt"/>
              </a:rPr>
              <a:t>这句话使用了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比喻</a:t>
            </a:r>
            <a:r>
              <a:rPr lang="zh-CN" altLang="en-US" sz="2400" b="1">
                <a:cs typeface="+mn-ea"/>
                <a:sym typeface="+mn-lt"/>
              </a:rPr>
              <a:t>的修辞方法。把“言达意”比作“虚线画实物”，这说明“言是不能完全达意”的。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40067" y="636270"/>
            <a:ext cx="8064818" cy="9827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buClr>
                <a:srgbClr val="1B1BD3"/>
              </a:buClr>
            </a:pPr>
            <a:r>
              <a:rPr lang="zh-CN" altLang="en-US" sz="2400">
                <a:cs typeface="+mn-ea"/>
                <a:sym typeface="+mn-lt"/>
              </a:rPr>
              <a:t>作者是如何论述</a:t>
            </a:r>
            <a:r>
              <a:rPr lang="en-US" altLang="zh-CN" sz="2400">
                <a:cs typeface="+mn-ea"/>
                <a:sym typeface="+mn-lt"/>
              </a:rPr>
              <a:t>“所谓文学</a:t>
            </a:r>
            <a:r>
              <a:rPr lang="zh-CN" altLang="en-US" sz="2400">
                <a:cs typeface="+mn-ea"/>
                <a:sym typeface="+mn-lt"/>
              </a:rPr>
              <a:t>，</a:t>
            </a:r>
            <a:r>
              <a:rPr lang="en-US" altLang="zh-CN" sz="2400">
                <a:cs typeface="+mn-ea"/>
                <a:sym typeface="+mn-lt"/>
              </a:rPr>
              <a:t>就是以言达意的一种美术。”</a:t>
            </a:r>
            <a:r>
              <a:rPr lang="zh-CN" altLang="en-US" sz="2400">
                <a:cs typeface="+mn-ea"/>
                <a:sym typeface="+mn-lt"/>
              </a:rPr>
              <a:t>这句话的？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20554" y="1868698"/>
            <a:ext cx="1363980" cy="884611"/>
          </a:xfrm>
          <a:prstGeom prst="snipRoundRect">
            <a:avLst/>
          </a:prstGeom>
          <a:solidFill>
            <a:srgbClr val="EDDCDD"/>
          </a:solidFill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文学中的以言达意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928462" y="1868698"/>
            <a:ext cx="1606391" cy="884611"/>
          </a:xfrm>
          <a:prstGeom prst="snipRoundRect">
            <a:avLst/>
          </a:prstGeom>
          <a:solidFill>
            <a:srgbClr val="EDDCDD"/>
          </a:solidFill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意象和语言要尽善尽美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574030" y="1868698"/>
            <a:ext cx="2651760" cy="884611"/>
          </a:xfrm>
          <a:prstGeom prst="snipRoundRect">
            <a:avLst/>
          </a:prstGeom>
          <a:solidFill>
            <a:srgbClr val="EDDCDD"/>
          </a:solidFill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尽善尽美的条件：美术作品不能说谎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658202" y="3362797"/>
            <a:ext cx="4334351" cy="151638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ts val="38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我们所说的话，就恰是我们所想说的话；</a:t>
            </a:r>
            <a:endParaRPr lang="en-US" altLang="zh-CN" sz="21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fontAlgn="base" hangingPunct="1">
              <a:spcBef>
                <a:spcPts val="38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我们所想说的话，我们都吐肚子说出来了，毫无余蕴。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1028224" y="3511160"/>
            <a:ext cx="2661285" cy="57624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30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完全传达情意</a:t>
            </a:r>
          </a:p>
        </p:txBody>
      </p:sp>
      <p:sp>
        <p:nvSpPr>
          <p:cNvPr id="3" name="等腰三角形 2"/>
          <p:cNvSpPr/>
          <p:nvPr/>
        </p:nvSpPr>
        <p:spPr>
          <a:xfrm rot="5400000">
            <a:off x="2157413" y="2109788"/>
            <a:ext cx="402431" cy="402431"/>
          </a:xfrm>
          <a:prstGeom prst="triangle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5400000">
            <a:off x="4901089" y="2060734"/>
            <a:ext cx="402431" cy="402431"/>
          </a:xfrm>
          <a:prstGeom prst="triangle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6698933" y="2856548"/>
            <a:ext cx="402431" cy="402431"/>
          </a:xfrm>
          <a:prstGeom prst="triangle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5" nodeType="after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6" nodeType="after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8" nodeType="afterEffect"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 animBg="1"/>
      <p:bldP spid="11" grpId="3" animBg="1"/>
      <p:bldP spid="13" grpId="4" animBg="1"/>
      <p:bldP spid="14" grpId="7" animBg="1"/>
      <p:bldP spid="30" grpId="2"/>
      <p:bldP spid="3" grpId="5" animBg="1"/>
      <p:bldP spid="6" grpId="6" animBg="1"/>
      <p:bldP spid="5" grpId="8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66023" y="847249"/>
            <a:ext cx="4211955" cy="5564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buClr>
                <a:srgbClr val="1B1BD3"/>
              </a:buClr>
            </a:pPr>
            <a:r>
              <a:rPr lang="zh-CN" altLang="en-US" sz="2700">
                <a:cs typeface="+mn-ea"/>
                <a:sym typeface="+mn-lt"/>
              </a:rPr>
              <a:t>第</a:t>
            </a:r>
            <a:r>
              <a:rPr lang="en-US" altLang="zh-CN" sz="2700">
                <a:cs typeface="+mn-ea"/>
                <a:sym typeface="+mn-lt"/>
              </a:rPr>
              <a:t>6</a:t>
            </a:r>
            <a:r>
              <a:rPr lang="zh-CN" altLang="en-US" sz="2700">
                <a:cs typeface="+mn-ea"/>
                <a:sym typeface="+mn-lt"/>
              </a:rPr>
              <a:t>自然段的作用是什么？</a:t>
            </a:r>
            <a:endParaRPr lang="en-US" altLang="zh-CN" sz="2700">
              <a:cs typeface="+mn-ea"/>
              <a:sym typeface="+mn-lt"/>
            </a:endParaRP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831533" y="2073116"/>
            <a:ext cx="7480935" cy="12302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en-US" sz="2400" b="1">
                <a:cs typeface="+mn-ea"/>
                <a:sym typeface="+mn-lt"/>
              </a:rPr>
              <a:t>用了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反问</a:t>
            </a:r>
            <a:r>
              <a:rPr lang="zh-CN" altLang="en-US" sz="2400" b="1">
                <a:cs typeface="+mn-ea"/>
                <a:sym typeface="+mn-lt"/>
              </a:rPr>
              <a:t>的修辞方法，提出问题</a:t>
            </a:r>
            <a:r>
              <a:rPr lang="en-US" altLang="zh-CN" sz="2400" b="1">
                <a:cs typeface="+mn-ea"/>
                <a:sym typeface="+mn-lt"/>
              </a:rPr>
              <a:t>——文学是否应当追求所言(所写)与所想完全一致?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746" y="875824"/>
            <a:ext cx="7068026" cy="55675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>
                <a:cs typeface="+mn-ea"/>
                <a:sym typeface="+mn-lt"/>
              </a:rPr>
              <a:t>作者是从哪几个方面证明“无言之美”的？</a:t>
            </a:r>
          </a:p>
        </p:txBody>
      </p:sp>
      <p:sp>
        <p:nvSpPr>
          <p:cNvPr id="5" name="流程图: 文档 4"/>
          <p:cNvSpPr>
            <a:spLocks noChangeArrowheads="1"/>
          </p:cNvSpPr>
          <p:nvPr/>
        </p:nvSpPr>
        <p:spPr bwMode="auto">
          <a:xfrm>
            <a:off x="1142524" y="2373630"/>
            <a:ext cx="6858476" cy="844562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>
                <a:cs typeface="+mn-ea"/>
                <a:sym typeface="+mn-lt"/>
              </a:rPr>
              <a:t>图画、文学作品、音乐、雕刻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9591" y="560070"/>
            <a:ext cx="8064818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Clr>
                <a:srgbClr val="1B1BD3"/>
              </a:buClr>
            </a:pPr>
            <a:r>
              <a:rPr lang="zh-CN" altLang="en-US" sz="2400">
                <a:cs typeface="+mn-ea"/>
                <a:sym typeface="+mn-lt"/>
              </a:rPr>
              <a:t>作者认为文学作品“要尽美尽善”“和自然逼真”，“才能引起美感”。后来又说“文字语言固然不能完全传达情绪意旨，假使能够，也并非文学所应希求的。”这样说是不是矛盾？为什么？   </a:t>
            </a: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458152" y="2181226"/>
            <a:ext cx="8371523" cy="26531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20000"/>
              </a:lnSpc>
              <a:buClr>
                <a:srgbClr val="1B1BD3"/>
              </a:buClr>
              <a:buSzTx/>
              <a:buFont typeface="Wingdings"/>
            </a:pPr>
            <a:r>
              <a:rPr lang="en-US" sz="2100" b="1">
                <a:cs typeface="+mn-ea"/>
                <a:sym typeface="+mn-lt"/>
              </a:rPr>
              <a:t>    </a:t>
            </a:r>
            <a:r>
              <a:rPr sz="2100" b="1">
                <a:cs typeface="+mn-ea"/>
                <a:sym typeface="+mn-lt"/>
              </a:rPr>
              <a:t>文字语言固然不能完全传达情绪意旨，因此难以满足达到“尽善尽美”的条件，但文学仍然有“美”的境界，因为作者认为对于表达全部意旨，不仅是文学，“一切美术作品也都是这样，尽量表现，非唯不能，而</a:t>
            </a:r>
            <a:r>
              <a:rPr lang="zh-CN" altLang="en-US" sz="2100" b="1">
                <a:cs typeface="+mn-ea"/>
                <a:sym typeface="+mn-lt"/>
              </a:rPr>
              <a:t>且</a:t>
            </a:r>
            <a:r>
              <a:rPr sz="2100" b="1">
                <a:cs typeface="+mn-ea"/>
                <a:sym typeface="+mn-lt"/>
              </a:rPr>
              <a:t>不必”，就算言语不能表现所有意旨，也能达到美。退一步讲，就算言完全能尽意，也不必要做到这一点，因为“言不尽意”给</a:t>
            </a:r>
            <a:r>
              <a:rPr lang="zh-CN" altLang="en-US" sz="2100" b="1">
                <a:cs typeface="+mn-ea"/>
                <a:sym typeface="+mn-lt"/>
              </a:rPr>
              <a:t>人</a:t>
            </a:r>
            <a:r>
              <a:rPr sz="2100" b="1">
                <a:cs typeface="+mn-ea"/>
                <a:sym typeface="+mn-lt"/>
              </a:rPr>
              <a:t>带来的“无言之美”更难能可贵。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72440" y="624364"/>
            <a:ext cx="8064818" cy="9827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buClr>
                <a:srgbClr val="1B1BD3"/>
              </a:buClr>
            </a:pPr>
            <a:r>
              <a:rPr lang="zh-CN" altLang="en-US" sz="2400">
                <a:cs typeface="+mn-ea"/>
                <a:sym typeface="+mn-lt"/>
              </a:rPr>
              <a:t>作者是如何论证</a:t>
            </a:r>
            <a:r>
              <a:rPr lang="en-US" altLang="zh-CN" sz="2400">
                <a:cs typeface="+mn-ea"/>
                <a:sym typeface="+mn-lt"/>
              </a:rPr>
              <a:t>“</a:t>
            </a:r>
            <a:r>
              <a:rPr lang="zh-CN" altLang="en-US" sz="2400">
                <a:cs typeface="+mn-ea"/>
                <a:sym typeface="+mn-lt"/>
              </a:rPr>
              <a:t>一切美术作品也都是这样，尽量表现，非唯不能，而且不必。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这一观点？</a:t>
            </a: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472916" y="2619852"/>
            <a:ext cx="8280083" cy="22034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EE9A7E"/>
            </a:solidFill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en-US" altLang="zh-CN" sz="2400" b="1">
                <a:cs typeface="+mn-ea"/>
                <a:sym typeface="+mn-lt"/>
              </a:rPr>
              <a:t>    </a:t>
            </a:r>
            <a:r>
              <a:rPr lang="zh-CN" altLang="en-US" sz="2400" b="1">
                <a:cs typeface="+mn-ea"/>
                <a:sym typeface="+mn-lt"/>
              </a:rPr>
              <a:t>说明了尽管相片在反映实物上更逼真、完整，而图画只是选择性的、理想化的表现，但图画加上了美术家的人格和情感，比相片所引起的美感更浓厚，通过类比，说明了“言不必尽意”带来的“无言之美”。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7161" y="1810703"/>
            <a:ext cx="1526858" cy="582796"/>
          </a:xfrm>
          <a:prstGeom prst="bevel">
            <a:avLst/>
          </a:prstGeom>
          <a:solidFill>
            <a:srgbClr val="EDDCDD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2400" b="1">
                <a:cs typeface="+mn-ea"/>
                <a:sym typeface="+mn-lt"/>
              </a:rPr>
              <a:t>对比论证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 animBg="1"/>
      <p:bldP spid="3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745" y="480060"/>
            <a:ext cx="6320790" cy="5025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作者从文学作品方面如何论证“无言之美”的？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67690" y="1746886"/>
          <a:ext cx="8008620" cy="3113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29"/>
                <a:gridCol w="6406991"/>
              </a:tblGrid>
              <a:tr h="524351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100">
                        <a:solidFill>
                          <a:srgbClr val="848587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>
                    <a:lnL w="9525">
                      <a:solidFill>
                        <a:srgbClr val="848587"/>
                      </a:solidFill>
                      <a:prstDash val="sysDash"/>
                    </a:lnL>
                    <a:lnR w="9525">
                      <a:solidFill>
                        <a:srgbClr val="848587"/>
                      </a:solidFill>
                      <a:prstDash val="sysDash"/>
                    </a:lnR>
                    <a:lnT w="28575">
                      <a:solidFill>
                        <a:srgbClr val="848587"/>
                      </a:solidFill>
                      <a:prstDash val="solid"/>
                    </a:lnT>
                    <a:lnB w="9525">
                      <a:solidFill>
                        <a:srgbClr val="848587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100">
                        <a:solidFill>
                          <a:srgbClr val="848587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>
                    <a:lnL w="9525">
                      <a:solidFill>
                        <a:srgbClr val="848587"/>
                      </a:solidFill>
                      <a:prstDash val="sysDash"/>
                    </a:lnL>
                    <a:lnR w="9525">
                      <a:solidFill>
                        <a:srgbClr val="848587"/>
                      </a:solidFill>
                      <a:prstDash val="sysDash"/>
                    </a:lnR>
                    <a:lnT w="28575">
                      <a:solidFill>
                        <a:srgbClr val="848587"/>
                      </a:solidFill>
                      <a:prstDash val="solid"/>
                    </a:lnT>
                    <a:lnB w="9525">
                      <a:solidFill>
                        <a:srgbClr val="848587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</a:tr>
              <a:tr h="25888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10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>
                    <a:lnL w="9525">
                      <a:solidFill>
                        <a:srgbClr val="848587"/>
                      </a:solidFill>
                      <a:prstDash val="sysDash"/>
                    </a:lnL>
                    <a:lnR w="9525">
                      <a:solidFill>
                        <a:srgbClr val="848587"/>
                      </a:solidFill>
                      <a:prstDash val="sysDash"/>
                    </a:lnR>
                    <a:lnT w="9525">
                      <a:solidFill>
                        <a:srgbClr val="848587"/>
                      </a:solidFill>
                      <a:prstDash val="sysDash"/>
                    </a:lnT>
                    <a:lnB w="28575">
                      <a:solidFill>
                        <a:srgbClr val="848587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10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>
                    <a:lnL w="9525">
                      <a:solidFill>
                        <a:srgbClr val="848587"/>
                      </a:solidFill>
                      <a:prstDash val="sysDash"/>
                    </a:lnL>
                    <a:lnR w="9525">
                      <a:solidFill>
                        <a:srgbClr val="848587"/>
                      </a:solidFill>
                      <a:prstDash val="sysDash"/>
                    </a:lnR>
                    <a:lnT w="9525">
                      <a:solidFill>
                        <a:srgbClr val="848587"/>
                      </a:solidFill>
                      <a:prstDash val="sysDash"/>
                    </a:lnT>
                    <a:lnB w="28575">
                      <a:solidFill>
                        <a:srgbClr val="848587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711042" y="1830705"/>
            <a:ext cx="1445419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论证方式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74408" y="3391376"/>
            <a:ext cx="82296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论据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205037" y="1830705"/>
            <a:ext cx="306419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举例论证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05037" y="2306479"/>
            <a:ext cx="6371273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1.《论语》：子在川上日:“逝者如斯夫,不舍昼夜。”</a:t>
            </a:r>
          </a:p>
          <a:p>
            <a:pPr algn="l">
              <a:lnSpc>
                <a:spcPct val="100000"/>
              </a:lnSpc>
            </a:pPr>
            <a:r>
              <a:rPr 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2.陶渊明的《时运》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有风自南,翼彼新苗雪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3.钱起四的《省试湘灵鼓瑟》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曲终人不见,江上数峰青圆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4.怨情(李白)          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陶渊明《归园田居》</a:t>
            </a:r>
            <a:endParaRPr lang="en-US" altLang="zh-CN" sz="18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美人卷珠帘，</a:t>
            </a: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深坐颦蛾眉。          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杜甫《后出塞》</a:t>
            </a:r>
            <a:endParaRPr lang="en-US" altLang="zh-CN" sz="18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但见泪痕湿，</a:t>
            </a: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不知心恨谁。</a:t>
            </a:r>
          </a:p>
          <a:p>
            <a:pPr algn="l">
              <a:lnSpc>
                <a:spcPct val="100000"/>
              </a:lnSpc>
            </a:pPr>
            <a:r>
              <a:rPr lang="en-US" altLang="zh-CN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71775" y="1092518"/>
            <a:ext cx="360045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言不尽意</a:t>
            </a: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，</a:t>
            </a: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也不必尽意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2"/>
      <p:bldP spid="16" grpId="1"/>
      <p:bldP spid="17" grpId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85235" y="2299336"/>
            <a:ext cx="5165884" cy="254685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b="1">
                <a:cs typeface="+mn-ea"/>
                <a:sym typeface="+mn-lt"/>
              </a:rPr>
              <a:t>   </a:t>
            </a:r>
            <a:r>
              <a:rPr lang="en-US" altLang="zh-CN" sz="2300" b="1">
                <a:cs typeface="+mn-ea"/>
                <a:sym typeface="+mn-lt"/>
              </a:rPr>
              <a:t>“</a:t>
            </a:r>
            <a:r>
              <a:rPr lang="zh-CN" altLang="en-US" sz="2300" b="1">
                <a:cs typeface="+mn-ea"/>
                <a:sym typeface="+mn-lt"/>
              </a:rPr>
              <a:t>冰泉冷涩弦凝绝，凝绝不通声暂歇。别有幽愁暗恨生，此时无声胜有声。</a:t>
            </a:r>
            <a:r>
              <a:rPr lang="en-US" altLang="zh-CN" sz="2300" b="1">
                <a:cs typeface="+mn-ea"/>
                <a:sym typeface="+mn-lt"/>
              </a:rPr>
              <a:t>”</a:t>
            </a:r>
          </a:p>
          <a:p>
            <a:pPr algn="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300" b="1">
                <a:cs typeface="+mn-ea"/>
                <a:sym typeface="+mn-lt"/>
              </a:rPr>
              <a:t>——白居易《琵琶行》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300" b="1">
              <a:cs typeface="+mn-ea"/>
              <a:sym typeface="+mn-lt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300" b="1">
                <a:cs typeface="+mn-ea"/>
                <a:sym typeface="+mn-lt"/>
              </a:rPr>
              <a:t>   “</a:t>
            </a:r>
            <a:r>
              <a:rPr lang="zh-CN" altLang="en-US" sz="2300" b="1">
                <a:cs typeface="+mn-ea"/>
                <a:sym typeface="+mn-lt"/>
              </a:rPr>
              <a:t>听得见的声调固然幽美，听不见的声调尤其幽美。</a:t>
            </a:r>
            <a:r>
              <a:rPr lang="en-US" altLang="zh-CN" sz="2300" b="1">
                <a:cs typeface="+mn-ea"/>
                <a:sym typeface="+mn-lt"/>
              </a:rPr>
              <a:t>”</a:t>
            </a:r>
          </a:p>
          <a:p>
            <a:pPr algn="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300" b="1">
                <a:cs typeface="+mn-ea"/>
                <a:sym typeface="+mn-lt"/>
              </a:rPr>
              <a:t>——济慈《希腊花瓶歌》</a:t>
            </a:r>
          </a:p>
        </p:txBody>
      </p:sp>
      <p:pic>
        <p:nvPicPr>
          <p:cNvPr id="7" name="图片 6" descr="t012a0cf9abd40b6b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55" y="2299336"/>
            <a:ext cx="3220879" cy="2492216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745" y="498634"/>
            <a:ext cx="6320790" cy="5025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作者从音乐方面如何论证“无言之美”的？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90086" y="1350169"/>
            <a:ext cx="1559243" cy="582796"/>
          </a:xfrm>
          <a:prstGeom prst="bevel">
            <a:avLst/>
          </a:prstGeom>
          <a:solidFill>
            <a:srgbClr val="EDDCDD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400" b="1">
                <a:cs typeface="+mn-ea"/>
                <a:sym typeface="+mn-lt"/>
              </a:rPr>
              <a:t>举例论证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8550" y="1113473"/>
            <a:ext cx="494252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无声胜有声,不必追求“尽量表现”。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1"/>
      <p:bldP spid="15" grpId="2" animBg="1"/>
      <p:bldP spid="6" grpId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745" y="498634"/>
            <a:ext cx="6320790" cy="5025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作者从雕塑方面如何论证“无言之美”的？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88745" y="1211581"/>
            <a:ext cx="1559243" cy="582796"/>
          </a:xfrm>
          <a:prstGeom prst="bevel">
            <a:avLst/>
          </a:prstGeom>
          <a:solidFill>
            <a:srgbClr val="EDDCDD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400" b="1">
                <a:cs typeface="+mn-ea"/>
                <a:sym typeface="+mn-lt"/>
              </a:rPr>
              <a:t>举例论证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97191" y="1266349"/>
            <a:ext cx="156876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含蓄不露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52049" y="1923574"/>
            <a:ext cx="2718911" cy="2914174"/>
            <a:chOff x="1479" y="4038"/>
            <a:chExt cx="5709" cy="6119"/>
          </a:xfrm>
        </p:grpSpPr>
        <p:pic>
          <p:nvPicPr>
            <p:cNvPr id="21509" name="图片 5" descr="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79" y="4038"/>
              <a:ext cx="5709" cy="61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1" name="文本框 7"/>
            <p:cNvSpPr txBox="1"/>
            <p:nvPr/>
          </p:nvSpPr>
          <p:spPr>
            <a:xfrm>
              <a:off x="5928" y="4335"/>
              <a:ext cx="1260" cy="351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r>
                <a:rPr lang="zh-CN" altLang="zh-CN" sz="2700" b="1">
                  <a:solidFill>
                    <a:schemeClr val="bg1"/>
                  </a:solidFill>
                  <a:cs typeface="+mn-ea"/>
                  <a:sym typeface="+mn-lt"/>
                </a:rPr>
                <a:t>金刚怒目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484970" y="1923574"/>
            <a:ext cx="2586514" cy="2914174"/>
            <a:chOff x="12322" y="4039"/>
            <a:chExt cx="5431" cy="6119"/>
          </a:xfrm>
        </p:grpSpPr>
        <p:pic>
          <p:nvPicPr>
            <p:cNvPr id="21510" name="图片 6" descr="timgYWUMHPBL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322" y="4039"/>
              <a:ext cx="5431" cy="61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3" name="文本框 9"/>
            <p:cNvSpPr txBox="1"/>
            <p:nvPr/>
          </p:nvSpPr>
          <p:spPr>
            <a:xfrm>
              <a:off x="16444" y="4473"/>
              <a:ext cx="1260" cy="337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r>
                <a:rPr lang="zh-CN" altLang="zh-CN" sz="2700" b="1">
                  <a:solidFill>
                    <a:schemeClr val="bg1"/>
                  </a:solidFill>
                  <a:cs typeface="+mn-ea"/>
                  <a:sym typeface="+mn-lt"/>
                </a:rPr>
                <a:t>菩萨低眉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1" animBg="1"/>
      <p:bldP spid="6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68591" y="2240281"/>
            <a:ext cx="4752975" cy="228457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en-US" sz="2400" b="1">
                <a:cs typeface="+mn-ea"/>
                <a:sym typeface="+mn-lt"/>
              </a:rPr>
              <a:t>    </a:t>
            </a:r>
            <a:r>
              <a:rPr lang="zh-CN" altLang="en-US" sz="2400" b="1">
                <a:cs typeface="+mn-ea"/>
                <a:sym typeface="+mn-lt"/>
              </a:rPr>
              <a:t>希腊雕刻家</a:t>
            </a:r>
            <a:r>
              <a:rPr lang="en-US" sz="2400" b="1">
                <a:cs typeface="+mn-ea"/>
                <a:sym typeface="+mn-lt"/>
              </a:rPr>
              <a:t>抓住人物“将达苦痛极点前一顷刻的神情”来雕刻，含而不露，避免了“挣扎呼号”的直露，反而给人更深刻的印象。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5338" y="1934528"/>
            <a:ext cx="2746534" cy="2896076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745" y="498634"/>
            <a:ext cx="6320790" cy="5025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作者从雕塑方面如何论证“无言之美”的？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97191" y="1266349"/>
            <a:ext cx="156876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含蓄不露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88745" y="1211581"/>
            <a:ext cx="1559243" cy="582796"/>
          </a:xfrm>
          <a:prstGeom prst="bevel">
            <a:avLst/>
          </a:prstGeom>
          <a:solidFill>
            <a:srgbClr val="EDDCDD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400" b="1">
                <a:cs typeface="+mn-ea"/>
                <a:sym typeface="+mn-lt"/>
              </a:rPr>
              <a:t>举例论证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  <p:cond evt="onBegin" delay="0">
                          <p:tn val="36"/>
                        </p:cond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1"/>
      <p:bldP spid="3" grpId="2"/>
      <p:bldP spid="15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05676" y="857726"/>
            <a:ext cx="5381625" cy="34280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cs typeface="+mn-ea"/>
                <a:sym typeface="+mn-lt"/>
              </a:rPr>
              <a:t>A：大漠孤烟直，长河落日圆。 </a:t>
            </a:r>
          </a:p>
          <a:p>
            <a:pPr eaLnBrk="1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cs typeface="+mn-ea"/>
                <a:sym typeface="+mn-lt"/>
              </a:rPr>
              <a:t>B：大荒漠中一缕炊烟升起，因为没有风，所以它显得特别直；远方横着一条大河，落日好像自河面上升起，看起来格外的圆。 </a:t>
            </a:r>
          </a:p>
          <a:p>
            <a:pPr eaLnBrk="1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E04236"/>
                </a:solidFill>
                <a:cs typeface="+mn-ea"/>
                <a:sym typeface="+mn-lt"/>
              </a:rPr>
              <a:t>比较A与B两个句子，你觉得哪个句子更美，更能打动你？</a:t>
            </a:r>
          </a:p>
        </p:txBody>
      </p:sp>
      <p:sp>
        <p:nvSpPr>
          <p:cNvPr id="9" name="椭圆 8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58" y="1355884"/>
            <a:ext cx="3120866" cy="24317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2110" name="标题 2109"/>
          <p:cNvSpPr txBox="1"/>
          <p:nvPr/>
        </p:nvSpPr>
        <p:spPr bwMode="auto">
          <a:xfrm>
            <a:off x="589597" y="792480"/>
            <a:ext cx="819245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cs typeface="+mn-ea"/>
                <a:sym typeface="+mn-lt"/>
              </a:rPr>
              <a:t>研读最后一段，说说“无言”到底指什么。它又美在何处？</a:t>
            </a:r>
          </a:p>
        </p:txBody>
      </p:sp>
      <p:sp>
        <p:nvSpPr>
          <p:cNvPr id="2111" name="文本占位符 2110"/>
          <p:cNvSpPr/>
          <p:nvPr/>
        </p:nvSpPr>
        <p:spPr bwMode="auto">
          <a:xfrm>
            <a:off x="475774" y="1523524"/>
            <a:ext cx="8191976" cy="32669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lnSpc>
                <a:spcPct val="130000"/>
              </a:lnSpc>
              <a:spcBef>
                <a:spcPct val="0"/>
              </a:spcBef>
            </a:pP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无言”不仅仅指无法用言语形容，更指在表现客观对象的美时，并不把肚子里的一切都说出来，而是含蓄不露，留下空白让欣赏者自己去领会。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“无言”美在含而不露，给欣赏者留下想象、回味的空间，使其产生真切深刻的美感体验，收到“言已尽而意无穷”“无声胜有声"的效果。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0" grpId="0"/>
      <p:bldP spid="2111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2110" name="标题 2109"/>
          <p:cNvSpPr txBox="1"/>
          <p:nvPr/>
        </p:nvSpPr>
        <p:spPr bwMode="auto">
          <a:xfrm>
            <a:off x="227172" y="607695"/>
            <a:ext cx="8737759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cs typeface="+mn-ea"/>
                <a:sym typeface="+mn-lt"/>
              </a:rPr>
              <a:t>作者在文末说:“说出来的越少， 留着不说的越多，所引起的美感就越大越深越真切。”分组讨论，说说你是否认同这一观点。</a:t>
            </a:r>
          </a:p>
        </p:txBody>
      </p:sp>
      <p:sp>
        <p:nvSpPr>
          <p:cNvPr id="2111" name="文本占位符 2110"/>
          <p:cNvSpPr/>
          <p:nvPr/>
        </p:nvSpPr>
        <p:spPr bwMode="auto">
          <a:xfrm>
            <a:off x="389572" y="1627347"/>
            <a:ext cx="8413433" cy="1098173"/>
          </a:xfrm>
          <a:prstGeom prst="roundRect">
            <a:avLst/>
          </a:prstGeom>
          <a:solidFill>
            <a:srgbClr val="EDDCDD"/>
          </a:solidFill>
          <a:ln w="19050">
            <a:solidFill>
              <a:srgbClr val="EE9A7E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sz="2000" b="1" dirty="0" err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观点一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我认同。一切美术作品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尽量表现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非唯不能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而且不必</a:t>
            </a:r>
            <a:r>
              <a:rPr sz="2000" b="1" dirty="0">
                <a:latin typeface="+mn-lt"/>
                <a:ea typeface="+mn-ea"/>
                <a:cs typeface="+mn-ea"/>
                <a:sym typeface="+mn-lt"/>
              </a:rPr>
              <a:t>”。“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无言</a:t>
            </a:r>
            <a:r>
              <a:rPr sz="2000" b="1" dirty="0"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少言”的美术作品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含蓄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不露，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以有限的“言”表现无限的美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能给读者留下丰富的想象余地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 dirty="0" err="1">
                <a:latin typeface="+mn-lt"/>
                <a:ea typeface="+mn-ea"/>
                <a:cs typeface="+mn-ea"/>
                <a:sym typeface="+mn-lt"/>
              </a:rPr>
              <a:t>令人回味无穷</a:t>
            </a:r>
            <a:r>
              <a:rPr lang="zh-CN" sz="2000" b="1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3" name="文本占位符 2110"/>
          <p:cNvSpPr/>
          <p:nvPr/>
        </p:nvSpPr>
        <p:spPr bwMode="auto">
          <a:xfrm>
            <a:off x="361474" y="3143250"/>
            <a:ext cx="8413433" cy="1438692"/>
          </a:xfrm>
          <a:prstGeom prst="roundRect">
            <a:avLst/>
          </a:prstGeom>
          <a:solidFill>
            <a:srgbClr val="EDDCDD"/>
          </a:solidFill>
          <a:ln w="19050">
            <a:solidFill>
              <a:srgbClr val="EE9A7E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sz="20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观点</a:t>
            </a:r>
            <a:r>
              <a:rPr lang="zh-CN" sz="20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二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不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认同。“无言之美”只是用尽可能精练的“言”表达尽可能丰富的内容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并非越少越好。例如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音乐中“无声胜有声"必须建立在“有声”的基础上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无声的寂静并非就是最美的境界。所以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含蓄是艺术的最高境界</a:t>
            </a:r>
            <a:r>
              <a:rPr lang="zh-CN" sz="2000" b="1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000" b="1">
                <a:latin typeface="+mn-lt"/>
                <a:ea typeface="+mn-ea"/>
                <a:cs typeface="+mn-ea"/>
                <a:sym typeface="+mn-lt"/>
              </a:rPr>
              <a:t>但并非说出来的越少越好。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0" grpId="0"/>
      <p:bldP spid="2111" grpId="1" animBg="1"/>
      <p:bldP spid="3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2110" name="标题 2109"/>
          <p:cNvSpPr txBox="1"/>
          <p:nvPr/>
        </p:nvSpPr>
        <p:spPr bwMode="auto">
          <a:xfrm>
            <a:off x="475774" y="805339"/>
            <a:ext cx="819245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cs typeface="+mn-ea"/>
                <a:sym typeface="+mn-lt"/>
              </a:rPr>
              <a:t>作者是怎样论述“无言之美”的？请你简述本文的论证思路。</a:t>
            </a:r>
          </a:p>
        </p:txBody>
      </p:sp>
      <p:sp>
        <p:nvSpPr>
          <p:cNvPr id="2111" name="文本占位符 2110"/>
          <p:cNvSpPr/>
          <p:nvPr/>
        </p:nvSpPr>
        <p:spPr bwMode="auto">
          <a:xfrm>
            <a:off x="233839" y="2258854"/>
            <a:ext cx="1303496" cy="75765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孔子与子贡的对话</a:t>
            </a:r>
          </a:p>
        </p:txBody>
      </p:sp>
      <p:sp>
        <p:nvSpPr>
          <p:cNvPr id="4" name="虚尾箭头 3"/>
          <p:cNvSpPr/>
          <p:nvPr/>
        </p:nvSpPr>
        <p:spPr>
          <a:xfrm>
            <a:off x="1655445" y="2594134"/>
            <a:ext cx="776764" cy="215741"/>
          </a:xfrm>
          <a:prstGeom prst="stripedRight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占位符 2110"/>
          <p:cNvSpPr/>
          <p:nvPr/>
        </p:nvSpPr>
        <p:spPr bwMode="auto">
          <a:xfrm>
            <a:off x="1655445" y="2108836"/>
            <a:ext cx="945833" cy="485030"/>
          </a:xfrm>
          <a:prstGeom prst="roundRect">
            <a:avLst/>
          </a:prstGeom>
          <a:noFill/>
          <a:ln w="19050">
            <a:solidFill>
              <a:srgbClr val="000000">
                <a:alpha val="0"/>
              </a:srgbClr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lang="zh-CN" altLang="en-US" sz="24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引论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496503" y="2258854"/>
            <a:ext cx="1189196" cy="7576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dash"/>
          </a:ln>
        </p:spPr>
        <p:txBody>
          <a:bodyPr wrap="square" lIns="68580" tIns="34290" rIns="68580" bIns="34290" rtlCol="0" anchor="t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algn="ctr">
              <a:spcBef>
                <a:spcPct val="0"/>
              </a:spcBef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“无言”的话题</a:t>
            </a:r>
          </a:p>
        </p:txBody>
      </p:sp>
      <p:sp>
        <p:nvSpPr>
          <p:cNvPr id="7" name="虚尾箭头 6"/>
          <p:cNvSpPr/>
          <p:nvPr/>
        </p:nvSpPr>
        <p:spPr>
          <a:xfrm>
            <a:off x="3750469" y="2594134"/>
            <a:ext cx="776764" cy="215741"/>
          </a:xfrm>
          <a:prstGeom prst="stripedRight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占位符 2110"/>
          <p:cNvSpPr/>
          <p:nvPr/>
        </p:nvSpPr>
        <p:spPr bwMode="auto">
          <a:xfrm>
            <a:off x="3750469" y="2108836"/>
            <a:ext cx="945833" cy="485027"/>
          </a:xfrm>
          <a:prstGeom prst="roundRect">
            <a:avLst/>
          </a:prstGeom>
          <a:noFill/>
          <a:ln w="19050">
            <a:solidFill>
              <a:srgbClr val="000000">
                <a:alpha val="0"/>
              </a:srgbClr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lang="zh-CN" altLang="en-US" sz="24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论证</a:t>
            </a:r>
          </a:p>
        </p:txBody>
      </p:sp>
      <p:sp>
        <p:nvSpPr>
          <p:cNvPr id="9" name="圆角矩形 8"/>
          <p:cNvSpPr/>
          <p:nvPr/>
        </p:nvSpPr>
        <p:spPr bwMode="auto">
          <a:xfrm>
            <a:off x="4614387" y="2441258"/>
            <a:ext cx="2975134" cy="4171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dash"/>
          </a:ln>
        </p:spPr>
        <p:txBody>
          <a:bodyPr wrap="square" lIns="68580" tIns="34290" rIns="68580" bIns="34290" rtlCol="0" anchor="t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>
              <a:spcBef>
                <a:spcPct val="0"/>
              </a:spcBef>
            </a:pP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言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意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的关系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27233" y="1468755"/>
            <a:ext cx="3396139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以言达意的文学为例，说明文学乃至一切艺术都是尽量以言表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意</a:t>
            </a:r>
            <a:r>
              <a:rPr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，而不能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也无需</a:t>
            </a:r>
            <a:r>
              <a:rPr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全然用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言</a:t>
            </a:r>
            <a:r>
              <a:rPr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表意</a:t>
            </a:r>
            <a:r>
              <a:rPr lang="zh-CN" altLang="en-US" sz="18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398067" y="3510439"/>
            <a:ext cx="1602105" cy="791706"/>
          </a:xfrm>
          <a:prstGeom prst="roundRect">
            <a:avLst/>
          </a:prstGeom>
          <a:solidFill>
            <a:srgbClr val="EDDCDD"/>
          </a:solidFill>
          <a:ln w="19050">
            <a:solidFill>
              <a:srgbClr val="EE9A7E"/>
            </a:solidFill>
            <a:prstDash val="dash"/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sz="2100" b="1">
                <a:cs typeface="+mn-ea"/>
                <a:sym typeface="+mn-lt"/>
              </a:rPr>
              <a:t>对</a:t>
            </a:r>
            <a:r>
              <a:rPr lang="en-US" sz="2100" b="1">
                <a:cs typeface="+mn-ea"/>
                <a:sym typeface="+mn-lt"/>
              </a:rPr>
              <a:t>“</a:t>
            </a:r>
            <a:r>
              <a:rPr sz="2100" b="1">
                <a:cs typeface="+mn-ea"/>
                <a:sym typeface="+mn-lt"/>
              </a:rPr>
              <a:t>无言之美</a:t>
            </a:r>
            <a:r>
              <a:rPr lang="en-US" sz="2100" b="1">
                <a:cs typeface="+mn-ea"/>
                <a:sym typeface="+mn-lt"/>
              </a:rPr>
              <a:t>”</a:t>
            </a:r>
            <a:r>
              <a:rPr sz="2100" b="1">
                <a:cs typeface="+mn-ea"/>
                <a:sym typeface="+mn-lt"/>
              </a:rPr>
              <a:t>的论述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14" name="右弧形箭头 13"/>
          <p:cNvSpPr/>
          <p:nvPr/>
        </p:nvSpPr>
        <p:spPr>
          <a:xfrm>
            <a:off x="7868603" y="2577941"/>
            <a:ext cx="584359" cy="805339"/>
          </a:xfrm>
          <a:prstGeom prst="curvedLeft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696302" y="3118962"/>
            <a:ext cx="2520791" cy="1589723"/>
            <a:chOff x="9861" y="6549"/>
            <a:chExt cx="5293" cy="3338"/>
          </a:xfrm>
        </p:grpSpPr>
        <p:sp>
          <p:nvSpPr>
            <p:cNvPr id="13" name="右大括号 12"/>
            <p:cNvSpPr/>
            <p:nvPr/>
          </p:nvSpPr>
          <p:spPr>
            <a:xfrm>
              <a:off x="14690" y="6748"/>
              <a:ext cx="464" cy="2718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861" y="6549"/>
              <a:ext cx="4938" cy="87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sz="2100" b="1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1B1BD3"/>
                    </a:solidFill>
                  </a:uFill>
                  <a:cs typeface="+mn-ea"/>
                  <a:sym typeface="+mn-lt"/>
                </a:rPr>
                <a:t>美术与摄影的选择</a:t>
              </a:r>
              <a:endParaRPr lang="zh-CN" altLang="en-US" sz="2100" b="1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1B1BD3"/>
                  </a:solidFill>
                </a:u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861" y="7371"/>
              <a:ext cx="4938" cy="87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sz="2100" b="1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1B1BD3"/>
                    </a:solidFill>
                  </a:uFill>
                  <a:cs typeface="+mn-ea"/>
                  <a:sym typeface="+mn-lt"/>
                </a:rPr>
                <a:t>文学中的意蕴之美</a:t>
              </a:r>
              <a:endParaRPr lang="zh-CN" altLang="en-US" sz="2100" b="1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1B1BD3"/>
                  </a:solidFill>
                </a:u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861" y="8193"/>
              <a:ext cx="4938" cy="87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sz="2100" b="1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1B1BD3"/>
                    </a:solidFill>
                  </a:uFill>
                  <a:cs typeface="+mn-ea"/>
                  <a:sym typeface="+mn-lt"/>
                </a:rPr>
                <a:t>音乐中的无声之美</a:t>
              </a:r>
              <a:endParaRPr lang="zh-CN" altLang="en-US" sz="2100" b="1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1B1BD3"/>
                  </a:solidFill>
                </a:u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898" y="9015"/>
              <a:ext cx="4938" cy="87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sz="2100" b="1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1B1BD3"/>
                    </a:solidFill>
                  </a:uFill>
                  <a:cs typeface="+mn-ea"/>
                  <a:sym typeface="+mn-lt"/>
                </a:rPr>
                <a:t>雕刻中的含蓄不露</a:t>
              </a:r>
              <a:endParaRPr lang="zh-CN" altLang="en-US" sz="2100" b="1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1B1BD3"/>
                  </a:solidFill>
                </a:uFill>
                <a:cs typeface="+mn-ea"/>
                <a:sym typeface="+mn-lt"/>
              </a:endParaRPr>
            </a:p>
          </p:txBody>
        </p:sp>
      </p:grpSp>
      <p:sp>
        <p:nvSpPr>
          <p:cNvPr id="19" name="虚尾箭头 18"/>
          <p:cNvSpPr/>
          <p:nvPr/>
        </p:nvSpPr>
        <p:spPr>
          <a:xfrm flipH="1">
            <a:off x="3750469" y="3795237"/>
            <a:ext cx="945833" cy="215741"/>
          </a:xfrm>
          <a:prstGeom prst="stripedRight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3839" y="3470434"/>
            <a:ext cx="3451860" cy="1149925"/>
          </a:xfrm>
          <a:prstGeom prst="roundRect">
            <a:avLst/>
          </a:prstGeom>
          <a:solidFill>
            <a:schemeClr val="accent2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sz="2100" b="1">
                <a:solidFill>
                  <a:schemeClr val="bg1"/>
                </a:solidFill>
                <a:cs typeface="+mn-ea"/>
                <a:sym typeface="+mn-lt"/>
              </a:rPr>
              <a:t>说出来的越少，留着不说的越多，所引起的美感就越大越深越真切。</a:t>
            </a:r>
            <a:endParaRPr lang="zh-CN" altLang="en-US" sz="21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占位符 2110"/>
          <p:cNvSpPr/>
          <p:nvPr/>
        </p:nvSpPr>
        <p:spPr bwMode="auto">
          <a:xfrm>
            <a:off x="3854291" y="3383281"/>
            <a:ext cx="842010" cy="485027"/>
          </a:xfrm>
          <a:prstGeom prst="roundRect">
            <a:avLst/>
          </a:prstGeom>
          <a:noFill/>
          <a:ln w="19050">
            <a:solidFill>
              <a:srgbClr val="000000">
                <a:alpha val="0"/>
              </a:srgbClr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marL="342900" lvl="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1pPr>
            <a:lvl2pPr marL="742950" lvl="1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4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2pPr>
            <a:lvl3pPr marL="1143000" lvl="2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20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3pPr>
            <a:lvl4pPr marL="1600200" lvl="3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4pPr>
            <a:lvl5pPr marL="2057400" lvl="4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defRPr sz="1800" b="0" i="0" u="none">
                <a:solidFill>
                  <a:schemeClr val="tx1"/>
                </a:solidFill>
                <a:latin typeface="Arial"/>
                <a:ea typeface="宋体" pitchFamily="2" charset="-122"/>
              </a:defRPr>
            </a:lvl5pPr>
          </a:lstStyle>
          <a:p>
            <a:pPr marL="0" indent="0">
              <a:spcBef>
                <a:spcPct val="0"/>
              </a:spcBef>
            </a:pPr>
            <a:r>
              <a:rPr lang="zh-CN" altLang="en-US" sz="24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结论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3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4" nodeType="after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  <p:cond evt="onBegin" delay="0">
                          <p:tn val="48"/>
                        </p:cond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  <p:cond evt="onBegin" delay="0">
                          <p:tn val="67"/>
                        </p:cond>
                      </p:stCondLst>
                      <p:childTnLst>
                        <p:par>
                          <p:cTn id="6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39" presetClass="entr" presetSubtype="0" accel="100000" fill="hold" grpId="8" nodeType="afterEffect"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  <p:cond evt="onBegin" delay="0">
                          <p:tn val="81"/>
                        </p:cond>
                      </p:stCondLst>
                      <p:childTnLst>
                        <p:par>
                          <p:cTn id="8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  <p:cond evt="onBegin" delay="0">
                          <p:tn val="87"/>
                        </p:cond>
                      </p:stCondLst>
                      <p:childTnLst>
                        <p:par>
                          <p:cTn id="8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  <p:cond evt="onBegin" delay="0">
                          <p:tn val="94"/>
                        </p:cond>
                      </p:stCondLst>
                      <p:childTnLst>
                        <p:par>
                          <p:cTn id="9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2" fill="hold" grpId="11" nodeType="afterEffect"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  <p:cond evt="onBegin" delay="0">
                          <p:tn val="107"/>
                        </p:cond>
                      </p:stCondLst>
                      <p:childTnLst>
                        <p:par>
                          <p:cTn id="10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  <p:cond evt="onBegin" delay="0">
                          <p:tn val="126"/>
                        </p:cond>
                      </p:stCondLst>
                      <p:childTnLst>
                        <p:par>
                          <p:cTn id="1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3" presetClass="entr" presetSubtype="16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0" grpId="0"/>
      <p:bldP spid="2111" grpId="1" animBg="1"/>
      <p:bldP spid="4" grpId="3" animBg="1"/>
      <p:bldP spid="5" grpId="2" animBg="1"/>
      <p:bldP spid="6" grpId="5" animBg="1"/>
      <p:bldP spid="7" grpId="4" animBg="1"/>
      <p:bldP spid="8" grpId="6" animBg="1"/>
      <p:bldP spid="9" grpId="7" animBg="1"/>
      <p:bldP spid="10" grpId="8"/>
      <p:bldP spid="12" grpId="10" animBg="1"/>
      <p:bldP spid="14" grpId="9" animBg="1"/>
      <p:bldP spid="19" grpId="11" animBg="1"/>
      <p:bldP spid="21" grpId="13" animBg="1"/>
      <p:bldP spid="22" grpId="12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1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263" y="143828"/>
            <a:ext cx="3206591" cy="9101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198144" y="380048"/>
            <a:ext cx="2060258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写作特色</a:t>
            </a:r>
          </a:p>
        </p:txBody>
      </p:sp>
      <p:sp>
        <p:nvSpPr>
          <p:cNvPr id="24" name="矩形 23"/>
          <p:cNvSpPr/>
          <p:nvPr/>
        </p:nvSpPr>
        <p:spPr bwMode="auto">
          <a:xfrm>
            <a:off x="376714" y="1161813"/>
            <a:ext cx="8081486" cy="346186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rtlCol="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9pPr>
          </a:lstStyle>
          <a:p>
            <a:pPr mar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1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1.论据丰富，典型有力</a:t>
            </a:r>
          </a:p>
          <a:p>
            <a:pPr marL="0"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100">
                <a:latin typeface="+mn-lt"/>
                <a:ea typeface="+mn-ea"/>
                <a:cs typeface="+mn-ea"/>
                <a:sym typeface="+mn-lt"/>
              </a:rPr>
              <a:t>        本文作者“信手拈来”的美术、文学、音乐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雕刻等方面的实例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涉及不同门类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有中有外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不仅数量丰富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内容翔实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并且无一不指向“无言之美”这一中心。例如第9段连续列举“逝者如斯夫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不舍昼夜”“有风自南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翼彼新苗”“微雨从东来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好风与之俱”等例子，对其进行“演义”和“玩味”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从而论证“尽量表现”不如“含蓄”更有味更真切更动人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颇有说服力。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1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263" y="143828"/>
            <a:ext cx="3206591" cy="9101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198144" y="380048"/>
            <a:ext cx="2060258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写作特色</a:t>
            </a:r>
          </a:p>
        </p:txBody>
      </p:sp>
      <p:sp>
        <p:nvSpPr>
          <p:cNvPr id="24" name="矩形 23"/>
          <p:cNvSpPr/>
          <p:nvPr/>
        </p:nvSpPr>
        <p:spPr bwMode="auto">
          <a:xfrm>
            <a:off x="169069" y="969740"/>
            <a:ext cx="8771573" cy="390363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rtlCol="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itchFamily="2" charset="-122"/>
              </a:defRPr>
            </a:lvl9pPr>
          </a:lstStyle>
          <a:p>
            <a:pPr marL="0" eaLnBrk="1" hangingPunct="1">
              <a:lnSpc>
                <a:spcPts val="2250"/>
              </a:lnSpc>
              <a:spcBef>
                <a:spcPct val="0"/>
              </a:spcBef>
              <a:spcAft>
                <a:spcPct val="0"/>
              </a:spcAft>
            </a:pPr>
            <a:r>
              <a:rPr sz="21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2.深刻严谨，平实洗练</a:t>
            </a:r>
          </a:p>
          <a:p>
            <a:pPr marL="0" eaLnBrk="1" hangingPunct="1">
              <a:lnSpc>
                <a:spcPts val="2250"/>
              </a:lnSpc>
              <a:spcBef>
                <a:spcPct val="0"/>
              </a:spcBef>
              <a:spcAft>
                <a:spcPct val="0"/>
              </a:spcAft>
            </a:pPr>
            <a:r>
              <a:rPr sz="2100">
                <a:latin typeface="+mn-lt"/>
                <a:ea typeface="+mn-ea"/>
                <a:cs typeface="+mn-ea"/>
                <a:sym typeface="+mn-lt"/>
              </a:rPr>
              <a:t>       本文由《论语》中孔子与子贡的对话引出“无言”，引申到对美术作品中“无言”的理解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否定了“尽美尽善”“和自然逼真”的观点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以多个美术方面的例子为依据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得出“说出来的越少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留着不说的越多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所引起的美感就越大越深越真切”的观点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颇具独特性和深刻性。在论述过程中则十分讲究用语的严谨准确。例如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“意决不是完全可以言达的”中的“完全”、“与其尽量流露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不如稍有含蓄”中的“稍”等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都用得极有分寸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经得起推敲。</a:t>
            </a:r>
          </a:p>
          <a:p>
            <a:pPr marL="0" eaLnBrk="1" hangingPunct="1">
              <a:lnSpc>
                <a:spcPts val="2250"/>
              </a:lnSpc>
              <a:spcBef>
                <a:spcPct val="0"/>
              </a:spcBef>
              <a:spcAft>
                <a:spcPct val="0"/>
              </a:spcAft>
            </a:pPr>
            <a:r>
              <a:rPr sz="2100">
                <a:latin typeface="+mn-lt"/>
                <a:ea typeface="+mn-ea"/>
                <a:cs typeface="+mn-ea"/>
                <a:sym typeface="+mn-lt"/>
              </a:rPr>
              <a:t>       作为一篇学术著作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本文深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入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浅出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洗练明白。一方面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作者用了不少诸如“我们都吐肚子说出来了”“稍有美术口胃的人”等口语化的表达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；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另一方面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作者在读者有可能产生理解障碍之处常常加以适当的解释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如第5段“要‘和自然逼真’</a:t>
            </a:r>
            <a:r>
              <a:rPr lang="en-US" sz="2100"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毫无余蕴”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第13段“换句话说”等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都使文章更加通俗易懂。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5335" y="1061085"/>
            <a:ext cx="7813358" cy="339232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       本文以绘画不追求“和自然逼真”、文学作品言不</a:t>
            </a:r>
          </a:p>
          <a:p>
            <a:pPr algn="l" eaLnBrk="1" hangingPunct="1">
              <a:lnSpc>
                <a:spcPct val="15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必尽意、音乐无声胜有声、雕刻讲究含蓄不露等为例，分析了美术作品的“无言之美”，得出“说出来的越少，留着不说的越多，所引起的美感就越大越深越真切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的结论，启迪读者欣赏艺术作品时不仅要关注有形有象的部分，还要关注“空白”，感受作品的“无言之美"。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27492" y="38441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51421" y="50483"/>
            <a:ext cx="723900" cy="77152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20002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hlinkClick r:id="rId3" action="ppaction://hlinksldjump"/>
          </p:cNvPr>
          <p:cNvSpPr txBox="1"/>
          <p:nvPr/>
        </p:nvSpPr>
        <p:spPr>
          <a:xfrm>
            <a:off x="-29528" y="4544854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03179" y="288689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42335" y="46197"/>
            <a:ext cx="723900" cy="687229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7173" name="文本框 7172"/>
          <p:cNvSpPr txBox="1"/>
          <p:nvPr/>
        </p:nvSpPr>
        <p:spPr>
          <a:xfrm>
            <a:off x="1049655" y="942023"/>
            <a:ext cx="5962174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导入话题：引用孔子的话引出</a:t>
            </a:r>
            <a:r>
              <a:rPr lang="en-US" altLang="zh-CN" sz="2400">
                <a:cs typeface="+mn-ea"/>
                <a:sym typeface="+mn-lt"/>
              </a:rPr>
              <a:t>“</a:t>
            </a:r>
            <a:r>
              <a:rPr lang="zh-CN" altLang="en-US" sz="2400">
                <a:cs typeface="+mn-ea"/>
                <a:sym typeface="+mn-lt"/>
              </a:rPr>
              <a:t>无言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话题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49655" y="2586038"/>
            <a:ext cx="990600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分析问题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16932" y="1990725"/>
            <a:ext cx="2788444" cy="19997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3765"/>
              </a:lnSpc>
              <a:buClr>
                <a:srgbClr val="1B1BD3"/>
              </a:buClr>
              <a:buFont typeface="Wingdings"/>
            </a:pPr>
            <a:r>
              <a:rPr lang="zh-CN" altLang="en-US" sz="2400">
                <a:cs typeface="+mn-ea"/>
                <a:sym typeface="+mn-lt"/>
              </a:rPr>
              <a:t>绘画的选择之美</a:t>
            </a:r>
          </a:p>
          <a:p>
            <a:pPr>
              <a:lnSpc>
                <a:spcPts val="3765"/>
              </a:lnSpc>
              <a:buClr>
                <a:srgbClr val="1B1BD3"/>
              </a:buClr>
              <a:buFont typeface="Wingdings"/>
            </a:pPr>
            <a:r>
              <a:rPr lang="zh-CN" altLang="en-US" sz="2400">
                <a:cs typeface="+mn-ea"/>
                <a:sym typeface="+mn-lt"/>
              </a:rPr>
              <a:t>文学的意蕴之美</a:t>
            </a:r>
          </a:p>
          <a:p>
            <a:pPr>
              <a:lnSpc>
                <a:spcPts val="3765"/>
              </a:lnSpc>
              <a:buClr>
                <a:srgbClr val="1B1BD3"/>
              </a:buClr>
              <a:buFont typeface="Wingdings"/>
            </a:pPr>
            <a:r>
              <a:rPr lang="zh-CN" altLang="en-US" sz="2400">
                <a:cs typeface="+mn-ea"/>
                <a:sym typeface="+mn-lt"/>
              </a:rPr>
              <a:t>音乐的无声之美</a:t>
            </a:r>
          </a:p>
          <a:p>
            <a:pPr>
              <a:lnSpc>
                <a:spcPts val="3765"/>
              </a:lnSpc>
              <a:buClr>
                <a:srgbClr val="1B1BD3"/>
              </a:buClr>
              <a:buFont typeface="Wingdings"/>
            </a:pPr>
            <a:r>
              <a:rPr lang="zh-CN" altLang="en-US" sz="2400">
                <a:cs typeface="+mn-ea"/>
                <a:sym typeface="+mn-lt"/>
              </a:rPr>
              <a:t>雕塑的含蓄之美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05375" y="2770823"/>
            <a:ext cx="1643063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举例论证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49655" y="4052412"/>
            <a:ext cx="5763578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得出结论：说出来的越少，美感就越大越深越真切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1454" y="1975009"/>
            <a:ext cx="558641" cy="1730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>
                <a:solidFill>
                  <a:srgbClr val="E04236"/>
                </a:solidFill>
                <a:cs typeface="+mn-ea"/>
                <a:sym typeface="+mn-lt"/>
              </a:rPr>
              <a:t>无</a:t>
            </a:r>
          </a:p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>
                <a:solidFill>
                  <a:srgbClr val="E04236"/>
                </a:solidFill>
                <a:cs typeface="+mn-ea"/>
                <a:sym typeface="+mn-lt"/>
              </a:rPr>
              <a:t>言</a:t>
            </a:r>
          </a:p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>
                <a:solidFill>
                  <a:srgbClr val="E04236"/>
                </a:solidFill>
                <a:cs typeface="+mn-ea"/>
                <a:sym typeface="+mn-lt"/>
              </a:rPr>
              <a:t>之</a:t>
            </a:r>
          </a:p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700">
                <a:solidFill>
                  <a:srgbClr val="E04236"/>
                </a:solidFill>
                <a:cs typeface="+mn-ea"/>
                <a:sym typeface="+mn-lt"/>
              </a:rPr>
              <a:t>美</a:t>
            </a:r>
          </a:p>
        </p:txBody>
      </p:sp>
      <p:sp>
        <p:nvSpPr>
          <p:cNvPr id="10" name="AutoShape 6"/>
          <p:cNvSpPr/>
          <p:nvPr/>
        </p:nvSpPr>
        <p:spPr>
          <a:xfrm rot="10800000">
            <a:off x="722948" y="1029653"/>
            <a:ext cx="326231" cy="3545205"/>
          </a:xfrm>
          <a:prstGeom prst="rightBrace">
            <a:avLst>
              <a:gd name="adj1" fmla="val 3536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AutoShape 6"/>
          <p:cNvSpPr/>
          <p:nvPr/>
        </p:nvSpPr>
        <p:spPr>
          <a:xfrm rot="10800000">
            <a:off x="1870711" y="2138363"/>
            <a:ext cx="246221" cy="1703070"/>
          </a:xfrm>
          <a:prstGeom prst="rightBrace">
            <a:avLst>
              <a:gd name="adj1" fmla="val 3536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AutoShape 6"/>
          <p:cNvSpPr/>
          <p:nvPr/>
        </p:nvSpPr>
        <p:spPr>
          <a:xfrm>
            <a:off x="4491514" y="2138839"/>
            <a:ext cx="253365" cy="1704023"/>
          </a:xfrm>
          <a:prstGeom prst="rightBrace">
            <a:avLst>
              <a:gd name="adj1" fmla="val 3536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AutoShape 6"/>
          <p:cNvSpPr/>
          <p:nvPr/>
        </p:nvSpPr>
        <p:spPr>
          <a:xfrm rot="10800000" flipH="1">
            <a:off x="7011829" y="1029653"/>
            <a:ext cx="212408" cy="3545205"/>
          </a:xfrm>
          <a:prstGeom prst="rightBrace">
            <a:avLst>
              <a:gd name="adj1" fmla="val 35360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49014" y="2248377"/>
            <a:ext cx="1738313" cy="113107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300">
                <a:solidFill>
                  <a:srgbClr val="E04236"/>
                </a:solidFill>
                <a:cs typeface="+mn-ea"/>
                <a:sym typeface="+mn-lt"/>
              </a:rPr>
              <a:t>关注“空白”感受无言之美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49655" y="1499235"/>
            <a:ext cx="5962174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00000"/>
              </a:lnSpc>
              <a:buClr>
                <a:srgbClr val="1B1BD3"/>
              </a:buClr>
              <a:buSzTx/>
              <a:buFont typeface="Wingdings"/>
            </a:pPr>
            <a:r>
              <a:rPr lang="zh-CN" altLang="en-US" sz="2400">
                <a:cs typeface="+mn-ea"/>
                <a:sym typeface="+mn-lt"/>
              </a:rPr>
              <a:t>提出问题：</a:t>
            </a:r>
            <a:r>
              <a:rPr sz="2400">
                <a:cs typeface="+mn-ea"/>
                <a:sym typeface="+mn-lt"/>
              </a:rPr>
              <a:t>言能否尽意，言有无必要尽意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7" presetClass="entr" presetSubtype="10" fill="hold" grpId="1" nodeType="afterEffect">
                                  <p:childTnLst>
                                    <p:set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0" fill="hold" grpId="2" nodeType="afterEffect">
                                  <p:childTnLst>
                                    <p:set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9" presetClass="entr" presetSubtype="0" accel="10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17" presetClass="entr" presetSubtype="10" fill="hold" grpId="9" nodeType="afterEffect">
                                  <p:childTnLst>
                                    <p:set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4"/>
      <p:bldP spid="3" grpId="5"/>
      <p:bldP spid="6" grpId="8"/>
      <p:bldP spid="7" grpId="7"/>
      <p:bldP spid="8" grpId="6"/>
      <p:bldP spid="9" grpId="3"/>
      <p:bldP spid="10" grpId="0" animBg="1"/>
      <p:bldP spid="13" grpId="1" animBg="1"/>
      <p:bldP spid="14" grpId="2" animBg="1"/>
      <p:bldP spid="15" grpId="9" animBg="1"/>
      <p:bldP spid="17" grpId="11"/>
      <p:bldP spid="20" grpId="1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2912" y="819626"/>
            <a:ext cx="808754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ctr">
              <a:lnSpc>
                <a:spcPct val="150000"/>
              </a:lnSpc>
            </a:pP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一、</a:t>
            </a:r>
            <a:r>
              <a:rPr lang="zh-CN" altLang="en-US" sz="2400">
                <a:cs typeface="+mn-ea"/>
                <a:sym typeface="+mn-lt"/>
              </a:rPr>
              <a:t>下列各项中标红字的读音或字形有错误的一项是(　　)</a:t>
            </a:r>
          </a:p>
          <a:p>
            <a:pPr fontAlgn="ctr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A.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铢两悉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称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chèn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   缥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缈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miǎo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譬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如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pì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   惨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戚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qī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</a:p>
          <a:p>
            <a:pPr fontAlgn="ctr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B.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目不忍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睹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dǔ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寂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廖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liáo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流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露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lòu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怆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然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chuàng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</a:p>
          <a:p>
            <a:pPr fontAlgn="ctr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C.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闲情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逸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致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yì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谚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语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yàn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笼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lǒng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冷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涩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sè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</a:p>
          <a:p>
            <a:pPr fontAlgn="ctr">
              <a:lnSpc>
                <a:spcPct val="150000"/>
              </a:lnSpc>
            </a:pP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D.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栩栩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如生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xǔ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意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蕴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yùn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附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丽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fù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   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瞬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息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</a:t>
            </a:r>
            <a:r>
              <a:rPr lang="en-US" altLang="zh-CN" sz="2400" b="1" err="1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shùn</a:t>
            </a:r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)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81601" y="977447"/>
            <a:ext cx="5105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+mn-ea"/>
                <a:sym typeface="+mn-lt"/>
              </a:rPr>
              <a:t>B</a:t>
            </a:r>
          </a:p>
        </p:txBody>
      </p:sp>
      <p:sp>
        <p:nvSpPr>
          <p:cNvPr id="6" name="椭圆 5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64110" y="655827"/>
            <a:ext cx="8240078" cy="394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二</a:t>
            </a: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、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文字语言固然不能完全传达情绪意旨，</a:t>
            </a:r>
            <a:r>
              <a:rPr lang="en-US" altLang="zh-CN" sz="2400" u="sng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       </a:t>
            </a: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能够，</a:t>
            </a:r>
            <a:r>
              <a:rPr lang="en-US" altLang="zh-CN" sz="2400" u="sng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____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并非文学所应希求的。一切美术作品</a:t>
            </a:r>
            <a:r>
              <a:rPr lang="en-US" altLang="zh-CN" sz="2400" u="sng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____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都是这样，尽量表现，非唯不能，</a:t>
            </a:r>
            <a:r>
              <a:rPr lang="en-US" altLang="zh-CN" sz="2400" u="sng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____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不必。</a:t>
            </a: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(         )</a:t>
            </a:r>
            <a:endParaRPr lang="zh-CN" altLang="en-US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A. 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假使　也　   也　   而且  </a:t>
            </a:r>
            <a:endParaRPr lang="en-US" altLang="zh-CN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B. 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如果　也　   但是　而且</a:t>
            </a:r>
          </a:p>
          <a:p>
            <a:pPr>
              <a:lnSpc>
                <a:spcPct val="150000"/>
              </a:lnSpc>
            </a:pP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C. 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假使　但是　也　   而且  </a:t>
            </a:r>
            <a:endParaRPr lang="en-US" altLang="zh-CN" sz="2400" spc="225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D. </a:t>
            </a:r>
            <a:r>
              <a:rPr lang="zh-CN" altLang="en-US" sz="2400" spc="225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如果　而　   也　   但是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47889" y="1948290"/>
            <a:ext cx="5105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+mn-ea"/>
                <a:sym typeface="+mn-lt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积累拓展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825793" y="1347198"/>
            <a:ext cx="4744879" cy="2436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cs typeface="+mn-ea"/>
                <a:sym typeface="+mn-lt"/>
              </a:rPr>
              <a:t>朱光潜《诗与直觉》</a:t>
            </a:r>
          </a:p>
          <a:p>
            <a:pPr fontAlgn="auto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cs typeface="+mn-ea"/>
                <a:sym typeface="+mn-lt"/>
              </a:rPr>
              <a:t>《慢慢走，欣赏啊！》</a:t>
            </a:r>
          </a:p>
          <a:p>
            <a:pPr fontAlgn="auto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cs typeface="+mn-ea"/>
                <a:sym typeface="+mn-lt"/>
              </a:rPr>
              <a:t>《谈读书》《谈美》等。</a:t>
            </a:r>
          </a:p>
        </p:txBody>
      </p:sp>
      <p:sp>
        <p:nvSpPr>
          <p:cNvPr id="5" name="椭圆 4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33011" y="754856"/>
            <a:ext cx="2138839" cy="2138839"/>
            <a:chOff x="2589" y="1585"/>
            <a:chExt cx="4491" cy="4491"/>
          </a:xfrm>
        </p:grpSpPr>
        <p:pic>
          <p:nvPicPr>
            <p:cNvPr id="4" name="图片 3" descr="5c7508b65678c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9" y="1585"/>
              <a:ext cx="4491" cy="4491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891" y="2967"/>
              <a:ext cx="2003" cy="213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000" b="1">
                  <a:solidFill>
                    <a:schemeClr val="bg1"/>
                  </a:solidFill>
                  <a:cs typeface="+mn-ea"/>
                  <a:sym typeface="+mn-lt"/>
                </a:rPr>
                <a:t>推荐</a:t>
              </a:r>
            </a:p>
            <a:p>
              <a:r>
                <a:rPr lang="zh-CN" altLang="en-US" sz="3000" b="1">
                  <a:solidFill>
                    <a:schemeClr val="bg1"/>
                  </a:solidFill>
                  <a:cs typeface="+mn-ea"/>
                  <a:sym typeface="+mn-lt"/>
                </a:rPr>
                <a:t>阅读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701767" y="900589"/>
            <a:ext cx="6147911" cy="405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朱光潜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(1897—1986)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，安徽桐城人，美学家、翻译家。中国现代美学奠基人。其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西方美学史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是我国学者撰写的第一部关于西方美学史的著作，具有开创性的学术价值。其他重要著作有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悲剧心理学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文艺心理学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谈美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等。此外，他的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谈文学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谈美书简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等，深入浅出，内容详尽，文笔流畅，对提高青年的写作能力与艺术鉴赏能力颇有启迪。有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朱光潜全集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225" y="96679"/>
            <a:ext cx="847249" cy="847249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hlinkClick r:id="rId4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pic>
        <p:nvPicPr>
          <p:cNvPr id="8" name="图片 7" descr="t0104eaa8521dc837b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314" y="1019273"/>
            <a:ext cx="2294459" cy="31048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8149" y="1439228"/>
            <a:ext cx="8408670" cy="236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cs typeface="+mn-ea"/>
                <a:sym typeface="+mn-lt"/>
              </a:rPr>
              <a:t>    </a:t>
            </a:r>
            <a:r>
              <a:rPr lang="zh-CN" altLang="zh-CN" sz="2100" b="1">
                <a:cs typeface="+mn-ea"/>
                <a:sym typeface="+mn-lt"/>
              </a:rPr>
              <a:t>据专家介绍，在汉代，阙是一种较为常见的建筑物。在显宦富豪的宅第、宫室、衙署、城门的两旁，都要立阙，它显示着王权的威严、门第的高贵。由于汉代人“视死如生”，所以墓室前也都修建门阙。阙就是楼，立在大门的两边，像两座小楼阁，中间是人进出的通道。古代的阙有木阙和石阙两种。研究表明，木阙今天已荡然无存，而建造在宗庙祠堂、墓室神道两旁的石阙，历尽千年沧桑，还得以存留一小部分。</a:t>
            </a:r>
            <a:endParaRPr sz="21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149" y="597218"/>
            <a:ext cx="3794760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一、</a:t>
            </a: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阅读</a:t>
            </a: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文章</a:t>
            </a: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，回答问题。</a:t>
            </a: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31984" y="629126"/>
            <a:ext cx="4053840" cy="111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lang="zh-CN" altLang="zh-CN" sz="2400">
                <a:cs typeface="+mn-ea"/>
                <a:sym typeface="+mn-lt"/>
              </a:rPr>
              <a:t>请用一句话概括文章内容，不超过50字。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19614" y="1944052"/>
            <a:ext cx="4192429" cy="214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ctr"/>
            <a:r>
              <a:rPr lang="en-US" altLang="zh-CN" sz="2700" b="1">
                <a:solidFill>
                  <a:srgbClr val="E04236"/>
                </a:solidFill>
                <a:cs typeface="+mn-ea"/>
                <a:sym typeface="+mn-lt"/>
              </a:rPr>
              <a:t>    </a:t>
            </a: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阙是古代修建在宅第、宫室、衙署、城门、祠庙、陵墓两旁的左右各一、中间通人的楼式建筑，有木阙和石阙两种。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pic>
        <p:nvPicPr>
          <p:cNvPr id="5" name="图片 4" descr="世界读书日看书插画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376" y="1251585"/>
            <a:ext cx="3530918" cy="35309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2606" y="759726"/>
            <a:ext cx="8464868" cy="9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2</a:t>
            </a:r>
            <a:r>
              <a:rPr sz="2400">
                <a:solidFill>
                  <a:srgbClr val="000000"/>
                </a:solidFill>
                <a:cs typeface="+mn-ea"/>
                <a:sym typeface="+mn-lt"/>
              </a:rPr>
              <a:t>.</a:t>
            </a:r>
            <a:r>
              <a:rPr lang="zh-CN" altLang="zh-CN" sz="2400">
                <a:cs typeface="+mn-ea"/>
                <a:sym typeface="+mn-lt"/>
              </a:rPr>
              <a:t>根据材料内容，以“阙”为描述对象，用上一种修辞方法，写一句话。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2438" y="2189797"/>
            <a:ext cx="8266271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    </a:t>
            </a: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伫立千年的阙，见证了往昔的繁华，感叹着历史的沧桑，禅悟了生死的无常。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pic>
        <p:nvPicPr>
          <p:cNvPr id="5" name="图片 4" descr="5c75e5fa2167b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92077" y="3635217"/>
            <a:ext cx="3951923" cy="1508284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8982075" y="8496300"/>
            <a:ext cx="266700" cy="200025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582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1948" y="361950"/>
            <a:ext cx="142113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创作背景</a:t>
            </a:r>
            <a:r>
              <a:rPr kumimoji="1" lang="en-US" altLang="zh-CN" sz="2400" b="1">
                <a:cs typeface="+mn-ea"/>
                <a:sym typeface="+mn-lt"/>
              </a:rPr>
              <a:t> </a:t>
            </a:r>
            <a:endParaRPr kumimoji="1" lang="zh-CN" altLang="en-US" sz="2400" b="1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2425" y="1211580"/>
            <a:ext cx="8439150" cy="33923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 latinLnBrk="1">
              <a:lnSpc>
                <a:spcPct val="150000"/>
              </a:lnSpc>
              <a:spcBef>
                <a:spcPct val="0"/>
              </a:spcBef>
            </a:pPr>
            <a:r>
              <a:rPr lang="zh-CN" altLang="en-US" sz="2400">
                <a:cs typeface="+mn-ea"/>
                <a:sym typeface="+mn-lt"/>
              </a:rPr>
              <a:t>       本文选自《朱光潜美学文集》第二卷(上海文艺出版社1982年版)。有删改。五四运动爆发后，朱光潜从《新青年》杂志上看到提倡白话文的主张，深受震撼，毅然放弃文言文，用白话文发表了不少文章，表达自己对治学和学术研究等的看法。《无言之美》是朱光潜1924年在春晖中学任教期间用白话文发表的美学处女作。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872" y="67152"/>
            <a:ext cx="847249" cy="847249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1948" y="361950"/>
            <a:ext cx="142113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文体知识</a:t>
            </a:r>
            <a:r>
              <a:rPr kumimoji="1" lang="en-US" altLang="zh-CN" sz="2400">
                <a:cs typeface="+mn-ea"/>
                <a:sym typeface="+mn-lt"/>
              </a:rPr>
              <a:t> </a:t>
            </a:r>
            <a:endParaRPr kumimoji="1" lang="zh-CN" altLang="en-US" sz="2400" b="1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0050" y="1084897"/>
            <a:ext cx="8343900" cy="3428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 latinLnBrk="1">
              <a:lnSpc>
                <a:spcPct val="130000"/>
              </a:lnSpc>
              <a:spcBef>
                <a:spcPct val="0"/>
              </a:spcBef>
            </a:pPr>
            <a:r>
              <a:rPr lang="zh-CN" altLang="en-US" sz="2400">
                <a:cs typeface="+mn-ea"/>
                <a:sym typeface="+mn-lt"/>
              </a:rPr>
              <a:t>      “无言”本指不说话，文中指适当“留白”，含蓄不露。标题言简意赅，揭示了本文的论题和主旨。</a:t>
            </a:r>
          </a:p>
          <a:p>
            <a:pPr fontAlgn="auto" latinLnBrk="1">
              <a:lnSpc>
                <a:spcPct val="130000"/>
              </a:lnSpc>
              <a:spcBef>
                <a:spcPct val="0"/>
              </a:spcBef>
            </a:pPr>
            <a:r>
              <a:rPr lang="zh-CN" altLang="en-US" sz="2400">
                <a:cs typeface="+mn-ea"/>
                <a:sym typeface="+mn-lt"/>
              </a:rPr>
              <a:t>       言有尽而意无穷。无穷之意达之以有尽之言，所以有许多意，尽在不言中。美，不是只美在已经表现的一部分，而是美在未表现而含蓄无穷的一大部分。这就是所谓无言之美。无言之美，在于有太多留白地带和想象空间，可以给人们更多的回味。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872" y="67152"/>
            <a:ext cx="847249" cy="847249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4146994" y="486810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学习字词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018" y="77153"/>
            <a:ext cx="847249" cy="847249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13" name="椭圆 12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hlinkClick r:id="rId4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5" name="文本框 99"/>
          <p:cNvSpPr txBox="1">
            <a:spLocks noChangeArrowheads="1"/>
          </p:cNvSpPr>
          <p:nvPr/>
        </p:nvSpPr>
        <p:spPr bwMode="auto">
          <a:xfrm>
            <a:off x="877266" y="782258"/>
            <a:ext cx="7390086" cy="37618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225">
                <a:cs typeface="+mn-ea"/>
                <a:sym typeface="+mn-lt"/>
              </a:rPr>
              <a:t>意蕴</a:t>
            </a:r>
            <a:r>
              <a:rPr lang="en-US" altLang="zh-CN" sz="2400" spc="225">
                <a:cs typeface="+mn-ea"/>
                <a:sym typeface="+mn-lt"/>
              </a:rPr>
              <a:t>(     )</a:t>
            </a:r>
            <a:r>
              <a:rPr lang="zh-CN" altLang="en-US" sz="2400" spc="225">
                <a:cs typeface="+mn-ea"/>
                <a:sym typeface="+mn-lt"/>
              </a:rPr>
              <a:t>　　　</a:t>
            </a:r>
            <a:r>
              <a:rPr lang="en-US" altLang="zh-CN" sz="2400" spc="225">
                <a:cs typeface="+mn-ea"/>
                <a:sym typeface="+mn-lt"/>
              </a:rPr>
              <a:t> </a:t>
            </a:r>
            <a:r>
              <a:rPr lang="zh-CN" altLang="en-US" sz="2400" spc="225">
                <a:cs typeface="+mn-ea"/>
                <a:sym typeface="+mn-lt"/>
              </a:rPr>
              <a:t>附丽</a:t>
            </a:r>
            <a:r>
              <a:rPr lang="en-US" altLang="zh-CN" sz="2400" spc="225">
                <a:cs typeface="+mn-ea"/>
                <a:sym typeface="+mn-lt"/>
              </a:rPr>
              <a:t>(    )</a:t>
            </a:r>
            <a:r>
              <a:rPr lang="zh-CN" altLang="en-US" sz="2400" spc="225">
                <a:cs typeface="+mn-ea"/>
                <a:sym typeface="+mn-lt"/>
              </a:rPr>
              <a:t>　　    姑且</a:t>
            </a:r>
            <a:r>
              <a:rPr lang="en-US" altLang="zh-CN" sz="2400" spc="225">
                <a:cs typeface="+mn-ea"/>
                <a:sym typeface="+mn-lt"/>
              </a:rPr>
              <a:t>(      )</a:t>
            </a:r>
          </a:p>
          <a:p>
            <a:pPr>
              <a:lnSpc>
                <a:spcPct val="200000"/>
              </a:lnSpc>
            </a:pPr>
            <a:r>
              <a:rPr lang="zh-CN" altLang="en-US" sz="2400" spc="225">
                <a:cs typeface="+mn-ea"/>
                <a:sym typeface="+mn-lt"/>
              </a:rPr>
              <a:t>笼统</a:t>
            </a:r>
            <a:r>
              <a:rPr lang="en-US" altLang="zh-CN" sz="2400" spc="225">
                <a:cs typeface="+mn-ea"/>
                <a:sym typeface="+mn-lt"/>
              </a:rPr>
              <a:t>(     )         </a:t>
            </a:r>
            <a:r>
              <a:rPr lang="zh-CN" altLang="en-US" sz="2400" spc="225">
                <a:cs typeface="+mn-ea"/>
                <a:sym typeface="+mn-lt"/>
              </a:rPr>
              <a:t>蛾眉</a:t>
            </a:r>
            <a:r>
              <a:rPr lang="en-US" altLang="zh-CN" sz="2400" spc="225">
                <a:cs typeface="+mn-ea"/>
                <a:sym typeface="+mn-lt"/>
              </a:rPr>
              <a:t>(     )         </a:t>
            </a:r>
            <a:r>
              <a:rPr lang="zh-CN" altLang="en-US" sz="2400" spc="225">
                <a:cs typeface="+mn-ea"/>
                <a:sym typeface="+mn-lt"/>
              </a:rPr>
              <a:t>寂寥</a:t>
            </a:r>
            <a:r>
              <a:rPr lang="en-US" altLang="zh-CN" sz="2400" spc="225">
                <a:cs typeface="+mn-ea"/>
                <a:sym typeface="+mn-lt"/>
              </a:rPr>
              <a:t>(      )</a:t>
            </a:r>
          </a:p>
          <a:p>
            <a:pPr>
              <a:lnSpc>
                <a:spcPct val="200000"/>
              </a:lnSpc>
            </a:pPr>
            <a:r>
              <a:rPr lang="zh-CN" altLang="en-US" sz="2400" spc="225">
                <a:cs typeface="+mn-ea"/>
                <a:sym typeface="+mn-lt"/>
              </a:rPr>
              <a:t>谚语</a:t>
            </a:r>
            <a:r>
              <a:rPr lang="en-US" altLang="zh-CN" sz="2400" spc="225">
                <a:cs typeface="+mn-ea"/>
                <a:sym typeface="+mn-lt"/>
              </a:rPr>
              <a:t>(     )                </a:t>
            </a:r>
            <a:r>
              <a:rPr lang="zh-CN" altLang="en-US" sz="2400" spc="225">
                <a:cs typeface="+mn-ea"/>
                <a:sym typeface="+mn-lt"/>
              </a:rPr>
              <a:t>心旷神怡</a:t>
            </a:r>
            <a:r>
              <a:rPr lang="en-US" altLang="zh-CN" sz="2400" spc="225">
                <a:cs typeface="+mn-ea"/>
                <a:sym typeface="+mn-lt"/>
              </a:rPr>
              <a:t>(      )  </a:t>
            </a:r>
          </a:p>
          <a:p>
            <a:pPr>
              <a:lnSpc>
                <a:spcPct val="200000"/>
              </a:lnSpc>
            </a:pPr>
            <a:r>
              <a:rPr lang="zh-CN" altLang="en-US" sz="2400" spc="225">
                <a:cs typeface="+mn-ea"/>
                <a:sym typeface="+mn-lt"/>
              </a:rPr>
              <a:t>栩栩如生</a:t>
            </a:r>
            <a:r>
              <a:rPr lang="en-US" altLang="zh-CN" sz="2400" spc="225">
                <a:cs typeface="+mn-ea"/>
                <a:sym typeface="+mn-lt"/>
              </a:rPr>
              <a:t>(      )         </a:t>
            </a:r>
            <a:r>
              <a:rPr lang="zh-CN" altLang="en-US" sz="2400" spc="225">
                <a:cs typeface="+mn-ea"/>
                <a:sym typeface="+mn-lt"/>
              </a:rPr>
              <a:t>目不忍睹</a:t>
            </a:r>
            <a:r>
              <a:rPr lang="en-US" altLang="zh-CN" sz="2400" spc="225">
                <a:cs typeface="+mn-ea"/>
                <a:sym typeface="+mn-lt"/>
              </a:rPr>
              <a:t>(      )  </a:t>
            </a:r>
          </a:p>
          <a:p>
            <a:pPr>
              <a:lnSpc>
                <a:spcPct val="200000"/>
              </a:lnSpc>
            </a:pPr>
            <a:r>
              <a:rPr lang="zh-CN" altLang="en-US" sz="2400" spc="225">
                <a:cs typeface="+mn-ea"/>
                <a:sym typeface="+mn-lt"/>
              </a:rPr>
              <a:t>信手拈来</a:t>
            </a:r>
            <a:r>
              <a:rPr lang="en-US" altLang="zh-CN" sz="2400" spc="225">
                <a:cs typeface="+mn-ea"/>
                <a:sym typeface="+mn-lt"/>
              </a:rPr>
              <a:t>(      )         </a:t>
            </a:r>
            <a:r>
              <a:rPr lang="zh-CN" altLang="en-US" sz="2400" spc="225">
                <a:cs typeface="+mn-ea"/>
                <a:sym typeface="+mn-lt"/>
              </a:rPr>
              <a:t>铢两悉称</a:t>
            </a:r>
            <a:r>
              <a:rPr lang="en-US" altLang="zh-CN" sz="2400" spc="225">
                <a:cs typeface="+mn-ea"/>
                <a:sym typeface="+mn-lt"/>
              </a:rPr>
              <a:t>(             )</a:t>
            </a:r>
          </a:p>
        </p:txBody>
      </p:sp>
      <p:sp>
        <p:nvSpPr>
          <p:cNvPr id="45" name="矩形 44"/>
          <p:cNvSpPr/>
          <p:nvPr/>
        </p:nvSpPr>
        <p:spPr>
          <a:xfrm>
            <a:off x="1699433" y="1782477"/>
            <a:ext cx="92397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lǒng</a:t>
            </a:r>
          </a:p>
        </p:txBody>
      </p:sp>
      <p:sp>
        <p:nvSpPr>
          <p:cNvPr id="46" name="矩形 45"/>
          <p:cNvSpPr/>
          <p:nvPr/>
        </p:nvSpPr>
        <p:spPr>
          <a:xfrm>
            <a:off x="4499883" y="1782477"/>
            <a:ext cx="34047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E04236"/>
                </a:solidFill>
                <a:cs typeface="+mn-ea"/>
                <a:sym typeface="+mn-lt"/>
              </a:rPr>
              <a:t>é</a:t>
            </a:r>
          </a:p>
        </p:txBody>
      </p:sp>
      <p:sp>
        <p:nvSpPr>
          <p:cNvPr id="16" name="椭圆 15"/>
          <p:cNvSpPr/>
          <p:nvPr/>
        </p:nvSpPr>
        <p:spPr>
          <a:xfrm>
            <a:off x="1388930" y="1532467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85792" y="1532467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98122" y="1532467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72296" y="2266511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85857" y="2266511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422802" y="3728061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72691" y="2995507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503748" y="2995507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743558" y="4453473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072700" y="3728061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760101" y="1048837"/>
            <a:ext cx="786113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yùn</a:t>
            </a:r>
          </a:p>
        </p:txBody>
      </p:sp>
      <p:sp>
        <p:nvSpPr>
          <p:cNvPr id="66" name="矩形 65"/>
          <p:cNvSpPr/>
          <p:nvPr/>
        </p:nvSpPr>
        <p:spPr>
          <a:xfrm>
            <a:off x="4416118" y="1095033"/>
            <a:ext cx="50398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fù</a:t>
            </a:r>
          </a:p>
        </p:txBody>
      </p:sp>
      <p:sp>
        <p:nvSpPr>
          <p:cNvPr id="68" name="矩形 67"/>
          <p:cNvSpPr/>
          <p:nvPr/>
        </p:nvSpPr>
        <p:spPr>
          <a:xfrm>
            <a:off x="1743753" y="2520456"/>
            <a:ext cx="76187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yàn</a:t>
            </a:r>
          </a:p>
        </p:txBody>
      </p:sp>
      <p:sp>
        <p:nvSpPr>
          <p:cNvPr id="69" name="矩形 68"/>
          <p:cNvSpPr/>
          <p:nvPr/>
        </p:nvSpPr>
        <p:spPr>
          <a:xfrm>
            <a:off x="6011188" y="2520456"/>
            <a:ext cx="43986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yí</a:t>
            </a:r>
          </a:p>
        </p:txBody>
      </p:sp>
      <p:sp>
        <p:nvSpPr>
          <p:cNvPr id="71" name="矩形 70"/>
          <p:cNvSpPr/>
          <p:nvPr/>
        </p:nvSpPr>
        <p:spPr>
          <a:xfrm>
            <a:off x="2619284" y="3244257"/>
            <a:ext cx="56489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xǔ</a:t>
            </a:r>
          </a:p>
        </p:txBody>
      </p:sp>
      <p:sp>
        <p:nvSpPr>
          <p:cNvPr id="26" name="矩形 25"/>
          <p:cNvSpPr/>
          <p:nvPr/>
        </p:nvSpPr>
        <p:spPr>
          <a:xfrm>
            <a:off x="5961170" y="3244257"/>
            <a:ext cx="59375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dǔ</a:t>
            </a:r>
          </a:p>
        </p:txBody>
      </p:sp>
      <p:sp>
        <p:nvSpPr>
          <p:cNvPr id="10" name="椭圆 9"/>
          <p:cNvSpPr/>
          <p:nvPr/>
        </p:nvSpPr>
        <p:spPr>
          <a:xfrm>
            <a:off x="4418949" y="4453473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93257" y="3969468"/>
            <a:ext cx="890308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niān</a:t>
            </a:r>
          </a:p>
        </p:txBody>
      </p:sp>
      <p:sp>
        <p:nvSpPr>
          <p:cNvPr id="29" name="矩形 28"/>
          <p:cNvSpPr/>
          <p:nvPr/>
        </p:nvSpPr>
        <p:spPr>
          <a:xfrm>
            <a:off x="5790072" y="3982327"/>
            <a:ext cx="76367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zhū</a:t>
            </a:r>
          </a:p>
        </p:txBody>
      </p:sp>
      <p:sp>
        <p:nvSpPr>
          <p:cNvPr id="30" name="矩形 29"/>
          <p:cNvSpPr/>
          <p:nvPr/>
        </p:nvSpPr>
        <p:spPr>
          <a:xfrm>
            <a:off x="6934149" y="1048837"/>
            <a:ext cx="67390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qiě</a:t>
            </a:r>
          </a:p>
        </p:txBody>
      </p:sp>
      <p:sp>
        <p:nvSpPr>
          <p:cNvPr id="31" name="矩形 30"/>
          <p:cNvSpPr/>
          <p:nvPr/>
        </p:nvSpPr>
        <p:spPr>
          <a:xfrm>
            <a:off x="6934408" y="1823911"/>
            <a:ext cx="77168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liáo</a:t>
            </a:r>
          </a:p>
        </p:txBody>
      </p:sp>
      <p:sp>
        <p:nvSpPr>
          <p:cNvPr id="18" name="椭圆 17"/>
          <p:cNvSpPr/>
          <p:nvPr/>
        </p:nvSpPr>
        <p:spPr>
          <a:xfrm>
            <a:off x="6597814" y="2266379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422358" y="4463474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9891" y="3982327"/>
            <a:ext cx="96725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err="1">
                <a:solidFill>
                  <a:srgbClr val="E04236"/>
                </a:solidFill>
                <a:cs typeface="+mn-ea"/>
                <a:sym typeface="+mn-lt"/>
              </a:rPr>
              <a:t>chèn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1"/>
      <p:bldP spid="65" grpId="2"/>
      <p:bldP spid="66" grpId="3"/>
      <p:bldP spid="68" grpId="4"/>
      <p:bldP spid="69" grpId="5"/>
      <p:bldP spid="71" grpId="6"/>
      <p:bldP spid="26" grpId="7"/>
      <p:bldP spid="28" grpId="8"/>
      <p:bldP spid="29" grpId="9"/>
      <p:bldP spid="30" grpId="10"/>
      <p:bldP spid="31" grpId="11"/>
      <p:bldP spid="20" grpId="1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4146994" y="486810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学习字词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018" y="77153"/>
            <a:ext cx="847249" cy="847249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6994" y="697312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多音字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1506" y="1849755"/>
            <a:ext cx="48958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混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235076" y="1463218"/>
            <a:ext cx="153829" cy="1130618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19014" y="1241286"/>
            <a:ext cx="72294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hún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618929" y="2133302"/>
            <a:ext cx="87044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hùn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470184" y="1263968"/>
            <a:ext cx="267652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混蛋（         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470184" y="2155984"/>
            <a:ext cx="219217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混杂（         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87496" y="1813683"/>
            <a:ext cx="6329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荫</a:t>
            </a:r>
          </a:p>
        </p:txBody>
      </p:sp>
      <p:sp>
        <p:nvSpPr>
          <p:cNvPr id="27" name="左大括号 26"/>
          <p:cNvSpPr/>
          <p:nvPr/>
        </p:nvSpPr>
        <p:spPr>
          <a:xfrm>
            <a:off x="5343279" y="1429825"/>
            <a:ext cx="153829" cy="1130618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663649" y="1264567"/>
            <a:ext cx="69902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yīn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663690" y="2228374"/>
            <a:ext cx="58388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yìn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503545" y="1287304"/>
            <a:ext cx="266080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树荫（         ）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503545" y="2251234"/>
            <a:ext cx="255793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庇荫（         ）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388746" y="2832259"/>
            <a:ext cx="4953476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着数（    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着凉、着迷（    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着想、着落（           ）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0560" y="3573780"/>
            <a:ext cx="391954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cs typeface="+mn-ea"/>
                <a:sym typeface="+mn-lt"/>
              </a:rPr>
              <a:t>着</a:t>
            </a:r>
          </a:p>
        </p:txBody>
      </p:sp>
      <p:sp>
        <p:nvSpPr>
          <p:cNvPr id="38" name="左大括号 37"/>
          <p:cNvSpPr/>
          <p:nvPr/>
        </p:nvSpPr>
        <p:spPr>
          <a:xfrm>
            <a:off x="1234917" y="3132297"/>
            <a:ext cx="153829" cy="1320641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51272" y="2941320"/>
            <a:ext cx="93868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zhāo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401854" y="3527584"/>
            <a:ext cx="92678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zháo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418522" y="4078605"/>
            <a:ext cx="89439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zhuó</a:t>
            </a:r>
          </a:p>
        </p:txBody>
      </p:sp>
      <p:graphicFrame>
        <p:nvGraphicFramePr>
          <p:cNvPr id="42" name="对象 4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5" imgW="0" imgH="0" progId="Equation.KSEE3">
                  <p:embed/>
                </p:oleObj>
              </mc:Choice>
              <mc:Fallback>
                <p:oleObj r:id="rId5" imgW="0" imgH="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文本框 43"/>
          <p:cNvSpPr txBox="1"/>
          <p:nvPr/>
        </p:nvSpPr>
        <p:spPr>
          <a:xfrm>
            <a:off x="4787972" y="3513896"/>
            <a:ext cx="6329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尽</a:t>
            </a:r>
          </a:p>
        </p:txBody>
      </p:sp>
      <p:sp>
        <p:nvSpPr>
          <p:cNvPr id="47" name="左大括号 46"/>
          <p:cNvSpPr/>
          <p:nvPr/>
        </p:nvSpPr>
        <p:spPr>
          <a:xfrm>
            <a:off x="5343756" y="3130038"/>
            <a:ext cx="153829" cy="1130618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504022" y="2987517"/>
            <a:ext cx="266080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尽力（         ）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504022" y="3951447"/>
            <a:ext cx="255793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尽量（         ）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663690" y="2987516"/>
            <a:ext cx="60293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jìn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63690" y="3884295"/>
            <a:ext cx="59531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jǐn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32" grpId="2"/>
      <p:bldP spid="33" grpId="3"/>
      <p:bldP spid="39" grpId="4"/>
      <p:bldP spid="40" grpId="5"/>
      <p:bldP spid="41" grpId="6"/>
      <p:bldP spid="53" grpId="7"/>
      <p:bldP spid="54" grpId="8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4146994" y="486810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学习字词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018" y="77153"/>
            <a:ext cx="847249" cy="847249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6994" y="697312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多音字</a:t>
            </a:r>
            <a:endParaRPr lang="zh-CN" altLang="en-US" sz="2100" b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1506" y="1849755"/>
            <a:ext cx="48958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挣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235076" y="1463218"/>
            <a:ext cx="153829" cy="1130618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67928" y="1287304"/>
            <a:ext cx="914876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zhēng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432209" y="2109788"/>
            <a:ext cx="98631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zhèng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470184" y="1263968"/>
            <a:ext cx="267652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挣扎（         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470184" y="2155984"/>
            <a:ext cx="219217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挣钱（         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87496" y="1813683"/>
            <a:ext cx="6329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号</a:t>
            </a:r>
          </a:p>
        </p:txBody>
      </p:sp>
      <p:sp>
        <p:nvSpPr>
          <p:cNvPr id="27" name="左大括号 26"/>
          <p:cNvSpPr/>
          <p:nvPr/>
        </p:nvSpPr>
        <p:spPr>
          <a:xfrm>
            <a:off x="5343279" y="1429825"/>
            <a:ext cx="153829" cy="1130618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67447" y="1217894"/>
            <a:ext cx="69902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hào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567488" y="2227898"/>
            <a:ext cx="77533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háo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503545" y="1287304"/>
            <a:ext cx="266080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商号（         ）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503546" y="2251234"/>
            <a:ext cx="205787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号叫（         ）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388746" y="2832259"/>
            <a:ext cx="3526631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扎实（    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挣扎（           ）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扎染、包扎（           ）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0560" y="3573780"/>
            <a:ext cx="391954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cs typeface="+mn-ea"/>
                <a:sym typeface="+mn-lt"/>
              </a:rPr>
              <a:t>扎</a:t>
            </a:r>
          </a:p>
        </p:txBody>
      </p:sp>
      <p:sp>
        <p:nvSpPr>
          <p:cNvPr id="38" name="左大括号 37"/>
          <p:cNvSpPr/>
          <p:nvPr/>
        </p:nvSpPr>
        <p:spPr>
          <a:xfrm>
            <a:off x="1234917" y="3132297"/>
            <a:ext cx="153829" cy="1320641"/>
          </a:xfrm>
          <a:prstGeom prst="leftBrace">
            <a:avLst>
              <a:gd name="adj1" fmla="val 96904"/>
              <a:gd name="adj2" fmla="val 50000"/>
            </a:avLst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51272" y="2941320"/>
            <a:ext cx="938689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zhā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551271" y="3453289"/>
            <a:ext cx="92678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zhá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418522" y="4078605"/>
            <a:ext cx="8943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zā</a:t>
            </a:r>
          </a:p>
        </p:txBody>
      </p:sp>
      <p:graphicFrame>
        <p:nvGraphicFramePr>
          <p:cNvPr id="42" name="对象 4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5" imgW="0" imgH="0" progId="Equation.KSEE3">
                  <p:embed/>
                </p:oleObj>
              </mc:Choice>
              <mc:Fallback>
                <p:oleObj r:id="rId5" imgW="0" imgH="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 descr="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004" y="2832259"/>
            <a:ext cx="1658303" cy="18121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1"/>
      <p:bldP spid="32" grpId="2"/>
      <p:bldP spid="33" grpId="3"/>
      <p:bldP spid="39" grpId="4"/>
      <p:bldP spid="40" grpId="5"/>
      <p:bldP spid="41" grpId="6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915,&quot;width&quot;:502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91af634-457c-4e26-9d01-24d19d0ceb9d}"/>
  <p:tag name="TABLE_COLOR_RGB" val="0x000000*0xFFFFFF*0x44546A*0xE6E5E5*0x848587*0x738499*0x817CA0*0x9B819F*0xA7878C*0xAB968B"/>
  <p:tag name="TABLE_COLORIDX" val="l"/>
  <p:tag name="TABLE_EMPHASIZE_COLOR" val="8684935"/>
  <p:tag name="TABLE_ONEKEY_SKIN_IDX" val="0"/>
  <p:tag name="TABLE_RECT" val="88.65*127.65*671.75*180"/>
  <p:tag name="TABLE_SKINIDX" val="-1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wims5a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2788</Words>
  <Application>Microsoft Office PowerPoint</Application>
  <PresentationFormat>全屏显示(16:9)</PresentationFormat>
  <Paragraphs>324</Paragraphs>
  <Slides>43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3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2020-09-19T19:14:12Z</cp:lastPrinted>
  <dcterms:created xsi:type="dcterms:W3CDTF">2020-09-19T19:14:12Z</dcterms:created>
  <dcterms:modified xsi:type="dcterms:W3CDTF">2022-02-14T10:18:45Z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