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8" r:id="rId2"/>
  </p:sldMasterIdLst>
  <p:notesMasterIdLst>
    <p:notesMasterId r:id="rId48"/>
  </p:notesMasterIdLst>
  <p:sldIdLst>
    <p:sldId id="424" r:id="rId3"/>
    <p:sldId id="353" r:id="rId4"/>
    <p:sldId id="425" r:id="rId5"/>
    <p:sldId id="259" r:id="rId6"/>
    <p:sldId id="426" r:id="rId7"/>
    <p:sldId id="427" r:id="rId8"/>
    <p:sldId id="429" r:id="rId9"/>
    <p:sldId id="428" r:id="rId10"/>
    <p:sldId id="430" r:id="rId11"/>
    <p:sldId id="431" r:id="rId12"/>
    <p:sldId id="257" r:id="rId13"/>
    <p:sldId id="482" r:id="rId14"/>
    <p:sldId id="258" r:id="rId15"/>
    <p:sldId id="433" r:id="rId16"/>
    <p:sldId id="434" r:id="rId17"/>
    <p:sldId id="435" r:id="rId18"/>
    <p:sldId id="436" r:id="rId19"/>
    <p:sldId id="437" r:id="rId20"/>
    <p:sldId id="438" r:id="rId21"/>
    <p:sldId id="445" r:id="rId22"/>
    <p:sldId id="439" r:id="rId23"/>
    <p:sldId id="440" r:id="rId24"/>
    <p:sldId id="451" r:id="rId25"/>
    <p:sldId id="452" r:id="rId26"/>
    <p:sldId id="453" r:id="rId27"/>
    <p:sldId id="446" r:id="rId28"/>
    <p:sldId id="422" r:id="rId29"/>
    <p:sldId id="480" r:id="rId30"/>
    <p:sldId id="481" r:id="rId31"/>
    <p:sldId id="477" r:id="rId32"/>
    <p:sldId id="478" r:id="rId33"/>
    <p:sldId id="512" r:id="rId34"/>
    <p:sldId id="468" r:id="rId35"/>
    <p:sldId id="469" r:id="rId36"/>
    <p:sldId id="470" r:id="rId37"/>
    <p:sldId id="471" r:id="rId38"/>
    <p:sldId id="472" r:id="rId39"/>
    <p:sldId id="479" r:id="rId40"/>
    <p:sldId id="473" r:id="rId41"/>
    <p:sldId id="476" r:id="rId42"/>
    <p:sldId id="474" r:id="rId43"/>
    <p:sldId id="523" r:id="rId44"/>
    <p:sldId id="524" r:id="rId45"/>
    <p:sldId id="295" r:id="rId46"/>
    <p:sldId id="525" r:id="rId4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36">
          <p15:clr>
            <a:srgbClr val="A4A3A4"/>
          </p15:clr>
        </p15:guide>
        <p15:guide id="2" pos="285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ngli" initials="wli" lastIdx="1" clrIdx="1"/>
  <p:cmAuthor id="1" name="Lenovo" initials="L" lastIdx="1" clrIdx="0"/>
  <p:cmAuthor id="2" name="Administrat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0766D4"/>
    <a:srgbClr val="FF93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736"/>
        <p:guide pos="2851"/>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9A90C9-B88B-40E3-BCEC-18715DC9EA68}" type="datetimeFigureOut">
              <a:rPr lang="zh-CN" altLang="en-US" smtClean="0"/>
              <a:pPr/>
              <a:t>2022/2/14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B91BF8-AA32-4989-B961-53D96D101422}" type="slidenum">
              <a:rPr lang="zh-CN" altLang="en-US" smtClean="0"/>
              <a:pPr/>
              <a:t>‹#›</a:t>
            </a:fld>
            <a:endParaRPr lang="zh-CN" altLang="en-US"/>
          </a:p>
        </p:txBody>
      </p:sp>
    </p:spTree>
    <p:extLst>
      <p:ext uri="{BB962C8B-B14F-4D97-AF65-F5344CB8AC3E}">
        <p14:creationId xmlns:p14="http://schemas.microsoft.com/office/powerpoint/2010/main" val="762223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B91BF8-AA32-4989-B961-53D96D101422}" type="slidenum">
              <a:rPr lang="zh-CN" altLang="en-US" smtClean="0"/>
              <a:pPr/>
              <a:t>3</a:t>
            </a:fld>
            <a:endParaRPr lang="zh-CN" altLang="en-US"/>
          </a:p>
        </p:txBody>
      </p:sp>
    </p:spTree>
    <p:extLst>
      <p:ext uri="{BB962C8B-B14F-4D97-AF65-F5344CB8AC3E}">
        <p14:creationId xmlns:p14="http://schemas.microsoft.com/office/powerpoint/2010/main" val="3081730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a:xfrm>
            <a:off x="409575" y="754063"/>
            <a:ext cx="5854700" cy="3294062"/>
          </a:xfrm>
        </p:spPr>
      </p:sp>
      <p:sp>
        <p:nvSpPr>
          <p:cNvPr id="10243" name="文本占位符 2"/>
          <p:cNvSpPr>
            <a:spLocks noGrp="1"/>
          </p:cNvSpPr>
          <p:nvPr>
            <p:ph type="body"/>
          </p:nvPr>
        </p:nvSpPr>
        <p:spPr/>
        <p:txBody>
          <a:bodyPr wrap="square" lIns="91440" tIns="45720" rIns="91440" bIns="45720" anchor="t"/>
          <a:lstStyle/>
          <a:p>
            <a:pPr lvl="0" eaLnBrk="1" hangingPunct="1"/>
            <a:endParaRPr lang="zh-CN" altLang="en-US" dirty="0"/>
          </a:p>
        </p:txBody>
      </p:sp>
    </p:spTree>
    <p:extLst>
      <p:ext uri="{BB962C8B-B14F-4D97-AF65-F5344CB8AC3E}">
        <p14:creationId xmlns:p14="http://schemas.microsoft.com/office/powerpoint/2010/main" val="142109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BB91BF8-AA32-4989-B961-53D96D101422}" type="slidenum">
              <a:rPr lang="zh-CN" altLang="en-US" smtClean="0"/>
              <a:pPr/>
              <a:t>22</a:t>
            </a:fld>
            <a:endParaRPr lang="zh-CN" altLang="en-US"/>
          </a:p>
        </p:txBody>
      </p:sp>
    </p:spTree>
    <p:extLst>
      <p:ext uri="{BB962C8B-B14F-4D97-AF65-F5344CB8AC3E}">
        <p14:creationId xmlns:p14="http://schemas.microsoft.com/office/powerpoint/2010/main" val="471267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59086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gi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2"/>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5_标题幻灯片">
    <p:spTree>
      <p:nvGrpSpPr>
        <p:cNvPr id="1" name=""/>
        <p:cNvGrpSpPr/>
        <p:nvPr/>
      </p:nvGrpSpPr>
      <p:grpSpPr>
        <a:xfrm>
          <a:off x="0" y="0"/>
          <a:ext cx="0" cy="0"/>
          <a:chOff x="0" y="0"/>
          <a:chExt cx="0" cy="0"/>
        </a:xfrm>
      </p:grpSpPr>
      <p:sp>
        <p:nvSpPr>
          <p:cNvPr id="3" name="矩形 3"/>
          <p:cNvSpPr>
            <a:spLocks noChangeArrowheads="1"/>
          </p:cNvSpPr>
          <p:nvPr userDrawn="1"/>
        </p:nvSpPr>
        <p:spPr bwMode="auto">
          <a:xfrm rot="6238231" flipH="1">
            <a:off x="7056837" y="3176588"/>
            <a:ext cx="877491" cy="877490"/>
          </a:xfrm>
          <a:prstGeom prst="rect">
            <a:avLst/>
          </a:prstGeom>
          <a:solidFill>
            <a:srgbClr val="FFBBB3">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lvl1pPr>
              <a:defRPr sz="3600" b="1">
                <a:solidFill>
                  <a:srgbClr val="FF0000"/>
                </a:solidFill>
                <a:latin typeface="宋体" panose="02010600030101010101" pitchFamily="2" charset="-122"/>
                <a:ea typeface="宋体" panose="02010600030101010101" pitchFamily="2" charset="-122"/>
              </a:defRPr>
            </a:lvl1pPr>
            <a:lvl2pPr>
              <a:defRPr sz="3600" b="1">
                <a:solidFill>
                  <a:srgbClr val="FF0000"/>
                </a:solidFill>
                <a:latin typeface="宋体" panose="02010600030101010101" pitchFamily="2" charset="-122"/>
                <a:ea typeface="宋体" panose="02010600030101010101" pitchFamily="2" charset="-122"/>
              </a:defRPr>
            </a:lvl2pPr>
            <a:lvl3pPr>
              <a:defRPr sz="3600" b="1">
                <a:solidFill>
                  <a:srgbClr val="FF0000"/>
                </a:solidFill>
                <a:latin typeface="宋体" panose="02010600030101010101" pitchFamily="2" charset="-122"/>
                <a:ea typeface="宋体" panose="02010600030101010101" pitchFamily="2" charset="-122"/>
              </a:defRPr>
            </a:lvl3pPr>
            <a:lvl4pPr>
              <a:defRPr sz="3600" b="1">
                <a:solidFill>
                  <a:srgbClr val="FF0000"/>
                </a:solidFill>
                <a:latin typeface="宋体" panose="02010600030101010101" pitchFamily="2" charset="-122"/>
                <a:ea typeface="宋体" panose="02010600030101010101" pitchFamily="2" charset="-122"/>
              </a:defRPr>
            </a:lvl4pPr>
            <a:lvl5pPr>
              <a:defRPr sz="3600" b="1">
                <a:solidFill>
                  <a:srgbClr val="FF0000"/>
                </a:solidFill>
                <a:latin typeface="宋体" panose="02010600030101010101" pitchFamily="2" charset="-122"/>
                <a:ea typeface="宋体" panose="02010600030101010101" pitchFamily="2" charset="-122"/>
              </a:defRPr>
            </a:lvl5pPr>
            <a:lvl6pPr marL="22847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350" b="0" smtClean="0">
              <a:solidFill>
                <a:srgbClr val="FFFFFF"/>
              </a:solidFill>
              <a:latin typeface="Arial" panose="020B0604020202020204" pitchFamily="34" charset="0"/>
            </a:endParaRPr>
          </a:p>
        </p:txBody>
      </p:sp>
      <p:sp>
        <p:nvSpPr>
          <p:cNvPr id="4" name="矩形 5"/>
          <p:cNvSpPr>
            <a:spLocks noChangeArrowheads="1"/>
          </p:cNvSpPr>
          <p:nvPr/>
        </p:nvSpPr>
        <p:spPr bwMode="auto">
          <a:xfrm rot="19041346" flipH="1">
            <a:off x="7566422" y="4580337"/>
            <a:ext cx="140494" cy="140494"/>
          </a:xfrm>
          <a:prstGeom prst="rect">
            <a:avLst/>
          </a:prstGeom>
          <a:solidFill>
            <a:srgbClr val="AACED2">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5" name="矩形 6"/>
          <p:cNvSpPr>
            <a:spLocks noChangeArrowheads="1"/>
          </p:cNvSpPr>
          <p:nvPr/>
        </p:nvSpPr>
        <p:spPr bwMode="auto">
          <a:xfrm rot="998715" flipH="1">
            <a:off x="7880749" y="4216006"/>
            <a:ext cx="353615" cy="354806"/>
          </a:xfrm>
          <a:prstGeom prst="rect">
            <a:avLst/>
          </a:prstGeom>
          <a:solidFill>
            <a:srgbClr val="FFBBB3">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6" name="矩形 7"/>
          <p:cNvSpPr>
            <a:spLocks noChangeArrowheads="1"/>
          </p:cNvSpPr>
          <p:nvPr/>
        </p:nvSpPr>
        <p:spPr bwMode="auto">
          <a:xfrm rot="19250941" flipH="1">
            <a:off x="7634292" y="4266012"/>
            <a:ext cx="167879" cy="167878"/>
          </a:xfrm>
          <a:prstGeom prst="rect">
            <a:avLst/>
          </a:prstGeom>
          <a:solidFill>
            <a:schemeClr val="accent1">
              <a:alpha val="50195"/>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7" name="矩形 8"/>
          <p:cNvSpPr>
            <a:spLocks noChangeArrowheads="1"/>
          </p:cNvSpPr>
          <p:nvPr/>
        </p:nvSpPr>
        <p:spPr bwMode="auto">
          <a:xfrm rot="19628487" flipH="1">
            <a:off x="8373670" y="4944666"/>
            <a:ext cx="359569" cy="358378"/>
          </a:xfrm>
          <a:prstGeom prst="rect">
            <a:avLst/>
          </a:prstGeom>
          <a:solidFill>
            <a:srgbClr val="009FB8">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8" name="矩形 1"/>
          <p:cNvSpPr>
            <a:spLocks noChangeArrowheads="1"/>
          </p:cNvSpPr>
          <p:nvPr/>
        </p:nvSpPr>
        <p:spPr bwMode="auto">
          <a:xfrm rot="1703810" flipH="1">
            <a:off x="8653467" y="1994298"/>
            <a:ext cx="503635" cy="502444"/>
          </a:xfrm>
          <a:prstGeom prst="rect">
            <a:avLst/>
          </a:prstGeom>
          <a:solidFill>
            <a:schemeClr val="accent1">
              <a:alpha val="50195"/>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9" name="矩形 2"/>
          <p:cNvSpPr>
            <a:spLocks noChangeArrowheads="1"/>
          </p:cNvSpPr>
          <p:nvPr/>
        </p:nvSpPr>
        <p:spPr bwMode="auto">
          <a:xfrm rot="985914" flipH="1">
            <a:off x="8304614" y="4061224"/>
            <a:ext cx="995363" cy="994172"/>
          </a:xfrm>
          <a:prstGeom prst="rect">
            <a:avLst/>
          </a:prstGeom>
          <a:solidFill>
            <a:srgbClr val="FFBBB3">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10" name="矩形 4"/>
          <p:cNvSpPr>
            <a:spLocks noChangeArrowheads="1"/>
          </p:cNvSpPr>
          <p:nvPr userDrawn="1"/>
        </p:nvSpPr>
        <p:spPr bwMode="auto">
          <a:xfrm rot="3014278" flipH="1">
            <a:off x="7650960" y="2690813"/>
            <a:ext cx="1469231" cy="1466850"/>
          </a:xfrm>
          <a:prstGeom prst="rect">
            <a:avLst/>
          </a:prstGeom>
          <a:solidFill>
            <a:srgbClr val="AACED2">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lvl1pPr>
              <a:defRPr sz="3600" b="1">
                <a:solidFill>
                  <a:srgbClr val="FF0000"/>
                </a:solidFill>
                <a:latin typeface="宋体" panose="02010600030101010101" pitchFamily="2" charset="-122"/>
                <a:ea typeface="宋体" panose="02010600030101010101" pitchFamily="2" charset="-122"/>
              </a:defRPr>
            </a:lvl1pPr>
            <a:lvl2pPr>
              <a:defRPr sz="3600" b="1">
                <a:solidFill>
                  <a:srgbClr val="FF0000"/>
                </a:solidFill>
                <a:latin typeface="宋体" panose="02010600030101010101" pitchFamily="2" charset="-122"/>
                <a:ea typeface="宋体" panose="02010600030101010101" pitchFamily="2" charset="-122"/>
              </a:defRPr>
            </a:lvl2pPr>
            <a:lvl3pPr>
              <a:defRPr sz="3600" b="1">
                <a:solidFill>
                  <a:srgbClr val="FF0000"/>
                </a:solidFill>
                <a:latin typeface="宋体" panose="02010600030101010101" pitchFamily="2" charset="-122"/>
                <a:ea typeface="宋体" panose="02010600030101010101" pitchFamily="2" charset="-122"/>
              </a:defRPr>
            </a:lvl3pPr>
            <a:lvl4pPr>
              <a:defRPr sz="3600" b="1">
                <a:solidFill>
                  <a:srgbClr val="FF0000"/>
                </a:solidFill>
                <a:latin typeface="宋体" panose="02010600030101010101" pitchFamily="2" charset="-122"/>
                <a:ea typeface="宋体" panose="02010600030101010101" pitchFamily="2" charset="-122"/>
              </a:defRPr>
            </a:lvl4pPr>
            <a:lvl5pPr>
              <a:defRPr sz="3600" b="1">
                <a:solidFill>
                  <a:srgbClr val="FF0000"/>
                </a:solidFill>
                <a:latin typeface="宋体" panose="02010600030101010101" pitchFamily="2" charset="-122"/>
                <a:ea typeface="宋体" panose="02010600030101010101" pitchFamily="2" charset="-122"/>
              </a:defRPr>
            </a:lvl5pPr>
            <a:lvl6pPr marL="22847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350" b="0" smtClean="0">
              <a:solidFill>
                <a:srgbClr val="FFFFFF"/>
              </a:solidFill>
              <a:latin typeface="Arial" panose="020B0604020202020204" pitchFamily="34" charset="0"/>
            </a:endParaRPr>
          </a:p>
        </p:txBody>
      </p:sp>
      <p:sp>
        <p:nvSpPr>
          <p:cNvPr id="11" name="矩形 10"/>
          <p:cNvSpPr>
            <a:spLocks noChangeArrowheads="1"/>
          </p:cNvSpPr>
          <p:nvPr userDrawn="1"/>
        </p:nvSpPr>
        <p:spPr bwMode="auto">
          <a:xfrm rot="4169379" flipH="1">
            <a:off x="6716316" y="4096941"/>
            <a:ext cx="152400" cy="152400"/>
          </a:xfrm>
          <a:prstGeom prst="rect">
            <a:avLst/>
          </a:prstGeom>
          <a:solidFill>
            <a:srgbClr val="009FB8">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lvl1pPr>
              <a:defRPr sz="3600" b="1">
                <a:solidFill>
                  <a:srgbClr val="FF0000"/>
                </a:solidFill>
                <a:latin typeface="宋体" panose="02010600030101010101" pitchFamily="2" charset="-122"/>
                <a:ea typeface="宋体" panose="02010600030101010101" pitchFamily="2" charset="-122"/>
              </a:defRPr>
            </a:lvl1pPr>
            <a:lvl2pPr>
              <a:defRPr sz="3600" b="1">
                <a:solidFill>
                  <a:srgbClr val="FF0000"/>
                </a:solidFill>
                <a:latin typeface="宋体" panose="02010600030101010101" pitchFamily="2" charset="-122"/>
                <a:ea typeface="宋体" panose="02010600030101010101" pitchFamily="2" charset="-122"/>
              </a:defRPr>
            </a:lvl2pPr>
            <a:lvl3pPr>
              <a:defRPr sz="3600" b="1">
                <a:solidFill>
                  <a:srgbClr val="FF0000"/>
                </a:solidFill>
                <a:latin typeface="宋体" panose="02010600030101010101" pitchFamily="2" charset="-122"/>
                <a:ea typeface="宋体" panose="02010600030101010101" pitchFamily="2" charset="-122"/>
              </a:defRPr>
            </a:lvl3pPr>
            <a:lvl4pPr>
              <a:defRPr sz="3600" b="1">
                <a:solidFill>
                  <a:srgbClr val="FF0000"/>
                </a:solidFill>
                <a:latin typeface="宋体" panose="02010600030101010101" pitchFamily="2" charset="-122"/>
                <a:ea typeface="宋体" panose="02010600030101010101" pitchFamily="2" charset="-122"/>
              </a:defRPr>
            </a:lvl4pPr>
            <a:lvl5pPr>
              <a:defRPr sz="3600" b="1">
                <a:solidFill>
                  <a:srgbClr val="FF0000"/>
                </a:solidFill>
                <a:latin typeface="宋体" panose="02010600030101010101" pitchFamily="2" charset="-122"/>
                <a:ea typeface="宋体" panose="02010600030101010101" pitchFamily="2" charset="-122"/>
              </a:defRPr>
            </a:lvl5pPr>
            <a:lvl6pPr marL="22847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350" b="0" smtClean="0">
              <a:solidFill>
                <a:srgbClr val="FFFFFF"/>
              </a:solidFill>
              <a:latin typeface="Arial" panose="020B0604020202020204" pitchFamily="34" charset="0"/>
            </a:endParaRPr>
          </a:p>
        </p:txBody>
      </p:sp>
      <p:sp>
        <p:nvSpPr>
          <p:cNvPr id="12" name="矩形 10"/>
          <p:cNvSpPr>
            <a:spLocks noChangeArrowheads="1"/>
          </p:cNvSpPr>
          <p:nvPr/>
        </p:nvSpPr>
        <p:spPr bwMode="auto">
          <a:xfrm rot="1849597" flipH="1">
            <a:off x="7811691" y="4789887"/>
            <a:ext cx="502444" cy="502444"/>
          </a:xfrm>
          <a:prstGeom prst="rect">
            <a:avLst/>
          </a:prstGeom>
          <a:solidFill>
            <a:srgbClr val="AACED2">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13" name="矩形 11"/>
          <p:cNvSpPr>
            <a:spLocks noChangeArrowheads="1"/>
          </p:cNvSpPr>
          <p:nvPr/>
        </p:nvSpPr>
        <p:spPr bwMode="auto">
          <a:xfrm rot="1703810" flipH="1">
            <a:off x="7539038" y="2424113"/>
            <a:ext cx="246460" cy="247650"/>
          </a:xfrm>
          <a:prstGeom prst="rect">
            <a:avLst/>
          </a:prstGeom>
          <a:solidFill>
            <a:schemeClr val="accent1">
              <a:alpha val="50195"/>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pic>
        <p:nvPicPr>
          <p:cNvPr id="14" name="Picture 13" descr="湖北猎豹图书文化有限公司logo"/>
          <p:cNvPicPr>
            <a:picLocks noChangeAspect="1" noChangeArrowheads="1"/>
          </p:cNvPicPr>
          <p:nvPr userDrawn="1"/>
        </p:nvPicPr>
        <p:blipFill>
          <a:blip r:embed="rId2" cstate="email">
            <a:clrChange>
              <a:clrFrom>
                <a:srgbClr val="FFFFFE"/>
              </a:clrFrom>
              <a:clrTo>
                <a:srgbClr val="FFFFFE">
                  <a:alpha val="0"/>
                </a:srgbClr>
              </a:clrTo>
            </a:clrChange>
            <a:extLst>
              <a:ext uri="{28A0092B-C50C-407E-A947-70E740481C1C}">
                <a14:useLocalDpi xmlns:a14="http://schemas.microsoft.com/office/drawing/2010/main"/>
              </a:ext>
            </a:extLst>
          </a:blip>
          <a:srcRect/>
          <a:stretch>
            <a:fillRect/>
          </a:stretch>
        </p:blipFill>
        <p:spPr bwMode="auto">
          <a:xfrm>
            <a:off x="8361760" y="85725"/>
            <a:ext cx="566738" cy="60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6" descr="timg?image&amp;quality=80&amp;size=b9999_10000&amp;sec=1514455248577&amp;di=17a6aee7f6970fc09f61a1489a9c9b1a&amp;imgtype=0&amp;src=http%3A%2F%2Fpic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22672" y="4006456"/>
            <a:ext cx="850106" cy="854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194201" y="4750594"/>
            <a:ext cx="80486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6"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3611166" y="4750594"/>
            <a:ext cx="80724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7"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2805113" y="4750594"/>
            <a:ext cx="80605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8"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999064" y="4750594"/>
            <a:ext cx="80605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9"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4418414" y="4750594"/>
            <a:ext cx="80486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0"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5223276" y="4750594"/>
            <a:ext cx="80605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1"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835379" y="4750594"/>
            <a:ext cx="80724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2"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029325" y="4750594"/>
            <a:ext cx="80605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占位符 7"/>
          <p:cNvSpPr>
            <a:spLocks noGrp="1"/>
          </p:cNvSpPr>
          <p:nvPr>
            <p:ph type="body" sz="quarter" idx="10"/>
          </p:nvPr>
        </p:nvSpPr>
        <p:spPr>
          <a:xfrm>
            <a:off x="251862" y="177704"/>
            <a:ext cx="4201025" cy="397177"/>
          </a:xfrm>
          <a:prstGeom prst="rect">
            <a:avLst/>
          </a:prstGeom>
          <a:ln w="12700" cmpd="sng">
            <a:noFill/>
          </a:ln>
        </p:spPr>
        <p:txBody>
          <a:bodyPr vert="horz" anchor="ctr"/>
          <a:lstStyle>
            <a:lvl1pPr marL="0" indent="0" algn="l">
              <a:buNone/>
              <a:defRPr sz="1800" b="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r>
              <a:rPr lang="zh-CN" altLang="en-US" noProof="1" smtClean="0"/>
              <a:t>单击此处编辑母版文本样式</a:t>
            </a:r>
          </a:p>
        </p:txBody>
      </p:sp>
    </p:spTree>
  </p:cSld>
  <p:clrMapOvr>
    <a:masterClrMapping/>
  </p:clrMapOvr>
  <p:transition spd="slow" advTm="25042">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9D9C70D-B7C8-466D-B87C-22D855EF72C6}"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9045BA-9AC9-4435-A9A0-D822685BA71C}" type="slidenum">
              <a:rPr lang="zh-CN" altLang="en-US" smtClean="0"/>
              <a:pPr/>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transition spd="slow" advTm="25042">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415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9446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744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3014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9392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7322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9561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8785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9199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1274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56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2"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2"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7"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1"/>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7"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2022/2/14</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spd="slow" advTm="25042">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368651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组合 1"/>
          <p:cNvGrpSpPr/>
          <p:nvPr/>
        </p:nvGrpSpPr>
        <p:grpSpPr>
          <a:xfrm>
            <a:off x="323532" y="254794"/>
            <a:ext cx="1920875" cy="369332"/>
            <a:chOff x="58738" y="50800"/>
            <a:chExt cx="1920875" cy="368221"/>
          </a:xfrm>
        </p:grpSpPr>
        <p:sp>
          <p:nvSpPr>
            <p:cNvPr id="4" name="圆角矩形 3"/>
            <p:cNvSpPr/>
            <p:nvPr/>
          </p:nvSpPr>
          <p:spPr>
            <a:xfrm>
              <a:off x="58738" y="98282"/>
              <a:ext cx="1920875" cy="311799"/>
            </a:xfrm>
            <a:prstGeom prst="roundRect">
              <a:avLst/>
            </a:prstGeom>
            <a:solidFill>
              <a:srgbClr val="0070C0"/>
            </a:solidFill>
            <a:ln>
              <a:noFill/>
            </a:ln>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dk1"/>
                </a:solidFill>
                <a:effectLst/>
                <a:uLnTx/>
                <a:uFillTx/>
                <a:latin typeface="宋体" panose="02010600030101010101" pitchFamily="2" charset="-122"/>
                <a:ea typeface="宋体" panose="02010600030101010101" pitchFamily="2" charset="-122"/>
                <a:cs typeface="+mn-cs"/>
              </a:endParaRPr>
            </a:p>
          </p:txBody>
        </p:sp>
        <p:sp>
          <p:nvSpPr>
            <p:cNvPr id="40968" name="文本框 1"/>
            <p:cNvSpPr txBox="1"/>
            <p:nvPr/>
          </p:nvSpPr>
          <p:spPr>
            <a:xfrm>
              <a:off x="117475" y="50800"/>
              <a:ext cx="1811714" cy="368221"/>
            </a:xfrm>
            <a:prstGeom prst="rect">
              <a:avLst/>
            </a:prstGeom>
            <a:noFill/>
            <a:ln w="9525">
              <a:noFill/>
            </a:ln>
          </p:spPr>
          <p:txBody>
            <a:bodyPr wrap="none">
              <a:spAutoFit/>
            </a:bodyPr>
            <a:lstStyle/>
            <a:p>
              <a:pPr eaLnBrk="0" hangingPunct="0"/>
              <a:r>
                <a:rPr lang="zh-CN" altLang="en-US" b="1" dirty="0">
                  <a:solidFill>
                    <a:schemeClr val="bg1"/>
                  </a:solidFill>
                  <a:latin typeface="宋体" panose="02010600030101010101" pitchFamily="2" charset="-122"/>
                </a:rPr>
                <a:t>九年级语文下册</a:t>
              </a:r>
            </a:p>
          </p:txBody>
        </p:sp>
      </p:grpSp>
      <p:sp>
        <p:nvSpPr>
          <p:cNvPr id="7" name="TextBox 48"/>
          <p:cNvSpPr txBox="1"/>
          <p:nvPr/>
        </p:nvSpPr>
        <p:spPr>
          <a:xfrm>
            <a:off x="0" y="1551663"/>
            <a:ext cx="9144000" cy="854080"/>
          </a:xfrm>
          <a:prstGeom prst="rect">
            <a:avLst/>
          </a:prstGeom>
          <a:noFill/>
          <a:ln w="19050">
            <a:noFill/>
          </a:ln>
          <a:effectLst>
            <a:softEdge rad="31750"/>
          </a:effectLst>
        </p:spPr>
        <p:txBody>
          <a:bodyPr wrap="square" lIns="68580" tIns="34290" rIns="68580" bIns="34290">
            <a:spAutoFit/>
          </a:bodyPr>
          <a:lstStyle/>
          <a:p>
            <a:pPr algn="ctr"/>
            <a:r>
              <a:rPr lang="en-US" altLang="zh-CN" sz="5100" b="1" dirty="0">
                <a:solidFill>
                  <a:srgbClr val="FF0000"/>
                </a:solidFill>
                <a:effectLst>
                  <a:outerShdw blurRad="38100" dist="38100" dir="2700000">
                    <a:srgbClr val="000000"/>
                  </a:outerShdw>
                </a:effectLst>
                <a:latin typeface="宋体" panose="02010600030101010101" pitchFamily="2" charset="-122"/>
                <a:ea typeface="Kaiti SC"/>
              </a:rPr>
              <a:t>16 </a:t>
            </a:r>
            <a:r>
              <a:rPr lang="zh-CN" altLang="en-US" sz="5100" b="1" dirty="0" smtClean="0">
                <a:solidFill>
                  <a:srgbClr val="FF0000"/>
                </a:solidFill>
                <a:effectLst>
                  <a:outerShdw blurRad="38100" dist="38100" dir="2700000">
                    <a:srgbClr val="000000"/>
                  </a:outerShdw>
                </a:effectLst>
                <a:latin typeface="宋体" panose="02010600030101010101" pitchFamily="2" charset="-122"/>
                <a:ea typeface="Kaiti SC"/>
              </a:rPr>
              <a:t>驱</a:t>
            </a:r>
            <a:r>
              <a:rPr lang="zh-CN" altLang="en-US" sz="5100" b="1" dirty="0">
                <a:solidFill>
                  <a:srgbClr val="FF0000"/>
                </a:solidFill>
                <a:effectLst>
                  <a:outerShdw blurRad="38100" dist="38100" dir="2700000">
                    <a:srgbClr val="000000"/>
                  </a:outerShdw>
                </a:effectLst>
                <a:latin typeface="宋体" panose="02010600030101010101" pitchFamily="2" charset="-122"/>
                <a:ea typeface="Kaiti SC"/>
              </a:rPr>
              <a:t>遣我们的想象</a:t>
            </a:r>
          </a:p>
        </p:txBody>
      </p:sp>
      <p:sp>
        <p:nvSpPr>
          <p:cNvPr id="8" name="矩形 7"/>
          <p:cNvSpPr/>
          <p:nvPr/>
        </p:nvSpPr>
        <p:spPr>
          <a:xfrm>
            <a:off x="0" y="4155926"/>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p:nvPr/>
        </p:nvSpPr>
        <p:spPr>
          <a:xfrm>
            <a:off x="395292" y="741365"/>
            <a:ext cx="8453437" cy="461665"/>
          </a:xfrm>
          <a:prstGeom prst="rect">
            <a:avLst/>
          </a:prstGeom>
          <a:noFill/>
          <a:ln w="9525">
            <a:noFill/>
          </a:ln>
        </p:spPr>
        <p:txBody>
          <a:bodyPr>
            <a:spAutoFit/>
          </a:bodyPr>
          <a:lstStyle/>
          <a:p>
            <a:pPr>
              <a:lnSpc>
                <a:spcPct val="120000"/>
              </a:lnSpc>
            </a:pPr>
            <a:r>
              <a:rPr lang="en-US"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阅读全文，在文中找出能表达作者观点的句子。</a:t>
            </a:r>
          </a:p>
        </p:txBody>
      </p:sp>
      <p:sp>
        <p:nvSpPr>
          <p:cNvPr id="66563" name="文本框 1"/>
          <p:cNvSpPr txBox="1"/>
          <p:nvPr/>
        </p:nvSpPr>
        <p:spPr>
          <a:xfrm>
            <a:off x="582613" y="1316990"/>
            <a:ext cx="8851900" cy="498598"/>
          </a:xfrm>
          <a:prstGeom prst="rect">
            <a:avLst/>
          </a:prstGeom>
          <a:noFill/>
          <a:ln w="9525">
            <a:noFill/>
          </a:ln>
        </p:spPr>
        <p:txBody>
          <a:bodyPr>
            <a:spAutoFit/>
          </a:bodyPr>
          <a:lstStyle/>
          <a:p>
            <a:pPr>
              <a:lnSpc>
                <a:spcPct val="110000"/>
              </a:lnSpc>
            </a:pPr>
            <a:r>
              <a:rPr lang="zh-CN" altLang="zh-CN" dirty="0">
                <a:solidFill>
                  <a:schemeClr val="tx1"/>
                </a:solidFill>
                <a:latin typeface="微软雅黑" panose="020B0503020204020204" pitchFamily="34" charset="-122"/>
                <a:ea typeface="微软雅黑" panose="020B0503020204020204" pitchFamily="34" charset="-122"/>
              </a:rPr>
              <a:t>①文字是一道桥梁。通过了这一道桥梁，读者才和作者会面。</a:t>
            </a:r>
            <a:r>
              <a:rPr lang="zh-CN" altLang="zh-CN" sz="2400" b="1" dirty="0">
                <a:solidFill>
                  <a:schemeClr val="tx1"/>
                </a:solidFill>
                <a:latin typeface="楷体" panose="02010609060101010101" charset="-122"/>
                <a:ea typeface="楷体" panose="02010609060101010101" charset="-122"/>
              </a:rPr>
              <a:t>    </a:t>
            </a:r>
          </a:p>
        </p:txBody>
      </p:sp>
      <p:sp>
        <p:nvSpPr>
          <p:cNvPr id="100354" name="文本框 2"/>
          <p:cNvSpPr txBox="1"/>
          <p:nvPr/>
        </p:nvSpPr>
        <p:spPr>
          <a:xfrm>
            <a:off x="395605" y="2987675"/>
            <a:ext cx="7501890" cy="867930"/>
          </a:xfrm>
          <a:prstGeom prst="rect">
            <a:avLst/>
          </a:prstGeom>
          <a:noFill/>
          <a:ln w="9525">
            <a:noFill/>
          </a:ln>
        </p:spPr>
        <p:txBody>
          <a:bodyPr wrap="square">
            <a:spAutoFit/>
          </a:bodyPr>
          <a:lstStyle/>
          <a:p>
            <a:pPr>
              <a:lnSpc>
                <a:spcPct val="120000"/>
              </a:lnSpc>
            </a:pPr>
            <a:r>
              <a:rPr lang="en-US" altLang="zh-CN" sz="2400" b="1" dirty="0">
                <a:solidFill>
                  <a:srgbClr val="0000FF"/>
                </a:solidFill>
                <a:latin typeface="楷体" panose="02010609060101010101" charset="-122"/>
                <a:ea typeface="楷体" panose="02010609060101010101" charset="-122"/>
              </a:rPr>
              <a:t> </a:t>
            </a:r>
            <a:r>
              <a:rPr lang="zh-CN" altLang="zh-CN" dirty="0">
                <a:solidFill>
                  <a:schemeClr val="tx1"/>
                </a:solidFill>
                <a:latin typeface="微软雅黑" panose="020B0503020204020204" pitchFamily="34" charset="-122"/>
                <a:ea typeface="微软雅黑" panose="020B0503020204020204" pitchFamily="34" charset="-122"/>
              </a:rPr>
              <a:t>④像这样驱遣着想象来看，这一幅图画就显现在眼前了。同时也就接触了作者的意境。</a:t>
            </a:r>
          </a:p>
        </p:txBody>
      </p:sp>
      <p:sp>
        <p:nvSpPr>
          <p:cNvPr id="2" name="文本框 1"/>
          <p:cNvSpPr txBox="1"/>
          <p:nvPr/>
        </p:nvSpPr>
        <p:spPr>
          <a:xfrm>
            <a:off x="582616" y="1928814"/>
            <a:ext cx="6417141" cy="397032"/>
          </a:xfrm>
          <a:prstGeom prst="rect">
            <a:avLst/>
          </a:prstGeom>
          <a:noFill/>
          <a:ln w="9525">
            <a:noFill/>
          </a:ln>
        </p:spPr>
        <p:txBody>
          <a:bodyPr wrap="none">
            <a:spAutoFit/>
          </a:bodyPr>
          <a:lstStyle/>
          <a:p>
            <a:pPr>
              <a:lnSpc>
                <a:spcPct val="110000"/>
              </a:lnSpc>
            </a:pPr>
            <a:r>
              <a:rPr lang="zh-CN" altLang="zh-CN" dirty="0">
                <a:solidFill>
                  <a:schemeClr val="tx1"/>
                </a:solidFill>
                <a:latin typeface="微软雅黑" panose="020B0503020204020204" pitchFamily="34" charset="-122"/>
                <a:ea typeface="微软雅黑" panose="020B0503020204020204" pitchFamily="34" charset="-122"/>
                <a:sym typeface="+mn-ea"/>
              </a:rPr>
              <a:t>②作者想做到的是：写下来的文字正好传达出他的所见所感。</a:t>
            </a:r>
          </a:p>
        </p:txBody>
      </p:sp>
      <p:sp>
        <p:nvSpPr>
          <p:cNvPr id="4" name="文本框 3"/>
          <p:cNvSpPr txBox="1"/>
          <p:nvPr/>
        </p:nvSpPr>
        <p:spPr>
          <a:xfrm>
            <a:off x="582934" y="2500631"/>
            <a:ext cx="7844155" cy="424732"/>
          </a:xfrm>
          <a:prstGeom prst="rect">
            <a:avLst/>
          </a:prstGeom>
          <a:noFill/>
          <a:ln w="9525">
            <a:noFill/>
          </a:ln>
        </p:spPr>
        <p:txBody>
          <a:bodyPr wrap="square">
            <a:spAutoFit/>
          </a:bodyPr>
          <a:lstStyle/>
          <a:p>
            <a:pPr>
              <a:lnSpc>
                <a:spcPct val="120000"/>
              </a:lnSpc>
            </a:pPr>
            <a:r>
              <a:rPr lang="zh-CN" altLang="zh-CN" dirty="0">
                <a:solidFill>
                  <a:schemeClr val="tx1"/>
                </a:solidFill>
                <a:latin typeface="微软雅黑" panose="020B0503020204020204" pitchFamily="34" charset="-122"/>
                <a:ea typeface="微软雅黑" panose="020B0503020204020204" pitchFamily="34" charset="-122"/>
                <a:sym typeface="+mn-ea"/>
              </a:rPr>
              <a:t>③</a:t>
            </a:r>
            <a:r>
              <a:rPr lang="zh-CN" altLang="en-US" dirty="0">
                <a:solidFill>
                  <a:schemeClr val="tx1"/>
                </a:solidFill>
                <a:latin typeface="微软雅黑" panose="020B0503020204020204" pitchFamily="34" charset="-122"/>
                <a:ea typeface="微软雅黑" panose="020B0503020204020204" pitchFamily="34" charset="-122"/>
                <a:sym typeface="+mn-ea"/>
              </a:rPr>
              <a:t>现在</a:t>
            </a:r>
            <a:r>
              <a:rPr lang="zh-CN" altLang="zh-CN" dirty="0">
                <a:solidFill>
                  <a:schemeClr val="tx1"/>
                </a:solidFill>
                <a:latin typeface="微软雅黑" panose="020B0503020204020204" pitchFamily="34" charset="-122"/>
                <a:ea typeface="微软雅黑" panose="020B0503020204020204" pitchFamily="34" charset="-122"/>
                <a:sym typeface="+mn-ea"/>
              </a:rPr>
              <a:t>就读者的方面说</a:t>
            </a:r>
            <a:r>
              <a:rPr lang="zh-CN" altLang="en-US" dirty="0">
                <a:solidFill>
                  <a:schemeClr val="tx1"/>
                </a:solidFill>
                <a:latin typeface="微软雅黑" panose="020B0503020204020204" pitchFamily="34" charset="-122"/>
                <a:ea typeface="微软雅黑" panose="020B0503020204020204" pitchFamily="34" charset="-122"/>
                <a:sym typeface="+mn-ea"/>
              </a:rPr>
              <a:t>。</a:t>
            </a:r>
            <a:r>
              <a:rPr lang="zh-CN" altLang="zh-CN" dirty="0">
                <a:solidFill>
                  <a:schemeClr val="tx1"/>
                </a:solidFill>
                <a:latin typeface="微软雅黑" panose="020B0503020204020204" pitchFamily="34" charset="-122"/>
                <a:ea typeface="微软雅黑" panose="020B0503020204020204" pitchFamily="34" charset="-122"/>
                <a:sym typeface="+mn-ea"/>
              </a:rPr>
              <a:t>他们要通过文字去接触作者的所见所感。</a:t>
            </a:r>
          </a:p>
        </p:txBody>
      </p:sp>
      <p:sp>
        <p:nvSpPr>
          <p:cNvPr id="7"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整体感知</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additive="base">
                                        <p:cTn id="7" dur="500" fill="hold"/>
                                        <p:tgtEl>
                                          <p:spTgt spid="665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65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0354"/>
                                        </p:tgtEl>
                                        <p:attrNameLst>
                                          <p:attrName>style.visibility</p:attrName>
                                        </p:attrNameLst>
                                      </p:cBhvr>
                                      <p:to>
                                        <p:strVal val="visible"/>
                                      </p:to>
                                    </p:set>
                                    <p:anim calcmode="lin" valueType="num">
                                      <p:cBhvr additive="base">
                                        <p:cTn id="23" dur="500" fill="hold"/>
                                        <p:tgtEl>
                                          <p:spTgt spid="100354"/>
                                        </p:tgtEl>
                                        <p:attrNameLst>
                                          <p:attrName>ppt_x</p:attrName>
                                        </p:attrNameLst>
                                      </p:cBhvr>
                                      <p:tavLst>
                                        <p:tav tm="0">
                                          <p:val>
                                            <p:strVal val="#ppt_x"/>
                                          </p:val>
                                        </p:tav>
                                        <p:tav tm="100000">
                                          <p:val>
                                            <p:strVal val="#ppt_x"/>
                                          </p:val>
                                        </p:tav>
                                      </p:tavLst>
                                    </p:anim>
                                    <p:anim calcmode="lin" valueType="num">
                                      <p:cBhvr additive="base">
                                        <p:cTn id="24" dur="500" fill="hold"/>
                                        <p:tgtEl>
                                          <p:spTgt spid="1003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整体感知</a:t>
            </a:r>
          </a:p>
        </p:txBody>
      </p:sp>
      <p:sp>
        <p:nvSpPr>
          <p:cNvPr id="52226" name="Rectangle 5"/>
          <p:cNvSpPr/>
          <p:nvPr/>
        </p:nvSpPr>
        <p:spPr>
          <a:xfrm>
            <a:off x="870585" y="1064897"/>
            <a:ext cx="7402830" cy="461665"/>
          </a:xfrm>
          <a:prstGeom prst="rect">
            <a:avLst/>
          </a:prstGeom>
          <a:noFill/>
          <a:ln w="9525">
            <a:noFill/>
          </a:ln>
        </p:spPr>
        <p:txBody>
          <a:bodyPr wrap="square">
            <a:spAutoFit/>
          </a:bodyPr>
          <a:lstStyle/>
          <a:p>
            <a:pPr>
              <a:lnSpc>
                <a:spcPct val="120000"/>
              </a:lnSpc>
            </a:pPr>
            <a:r>
              <a:rPr lang="en-US"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综</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合上述观点，结合文题总结作者在全文中所表达的中心观点。</a:t>
            </a:r>
          </a:p>
        </p:txBody>
      </p:sp>
      <p:sp>
        <p:nvSpPr>
          <p:cNvPr id="66563" name="文本框 1"/>
          <p:cNvSpPr txBox="1"/>
          <p:nvPr/>
        </p:nvSpPr>
        <p:spPr>
          <a:xfrm>
            <a:off x="963934" y="2106932"/>
            <a:ext cx="6576695" cy="1212640"/>
          </a:xfrm>
          <a:prstGeom prst="rect">
            <a:avLst/>
          </a:prstGeom>
          <a:noFill/>
          <a:ln w="9525">
            <a:noFill/>
          </a:ln>
        </p:spPr>
        <p:txBody>
          <a:bodyPr wrap="square">
            <a:spAutoFit/>
          </a:bodyPr>
          <a:lstStyle/>
          <a:p>
            <a:pPr>
              <a:lnSpc>
                <a:spcPct val="140000"/>
              </a:lnSpc>
            </a:pPr>
            <a:r>
              <a:rPr lang="en-US" altLang="zh-CN" sz="2800" b="1" dirty="0">
                <a:solidFill>
                  <a:srgbClr val="0000FF"/>
                </a:solidFill>
                <a:latin typeface="楷体" panose="02010609060101010101" charset="-122"/>
                <a:ea typeface="楷体" panose="02010609060101010101" charset="-122"/>
              </a:rPr>
              <a:t>   </a:t>
            </a:r>
            <a:r>
              <a:rPr lang="zh-CN" altLang="zh-CN" sz="2400" dirty="0">
                <a:solidFill>
                  <a:schemeClr val="tx1"/>
                </a:solidFill>
                <a:latin typeface="微软雅黑" panose="020B0503020204020204" pitchFamily="34" charset="-122"/>
                <a:ea typeface="微软雅黑" panose="020B0503020204020204" pitchFamily="34" charset="-122"/>
              </a:rPr>
              <a:t>欣赏文艺作品，要学着驱遣自己的想象力，通过文字去接触作者的所见所感。</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563"/>
                                        </p:tgtEl>
                                        <p:attrNameLst>
                                          <p:attrName>style.visibility</p:attrName>
                                        </p:attrNameLst>
                                      </p:cBhvr>
                                      <p:to>
                                        <p:strVal val="visible"/>
                                      </p:to>
                                    </p:set>
                                    <p:anim calcmode="lin" valueType="num">
                                      <p:cBhvr>
                                        <p:cTn id="7" dur="500" fill="hold"/>
                                        <p:tgtEl>
                                          <p:spTgt spid="66563"/>
                                        </p:tgtEl>
                                        <p:attrNameLst>
                                          <p:attrName>ppt_x</p:attrName>
                                        </p:attrNameLst>
                                      </p:cBhvr>
                                      <p:tavLst>
                                        <p:tav tm="0">
                                          <p:val>
                                            <p:strVal val="#ppt_x"/>
                                          </p:val>
                                        </p:tav>
                                        <p:tav tm="100000">
                                          <p:val>
                                            <p:strVal val="#ppt_x"/>
                                          </p:val>
                                        </p:tav>
                                      </p:tavLst>
                                    </p:anim>
                                    <p:anim calcmode="lin" valueType="num">
                                      <p:cBhvr>
                                        <p:cTn id="8" dur="500" fill="hold"/>
                                        <p:tgtEl>
                                          <p:spTgt spid="665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矩形 6148"/>
          <p:cNvSpPr/>
          <p:nvPr/>
        </p:nvSpPr>
        <p:spPr>
          <a:xfrm>
            <a:off x="1223656" y="1758555"/>
            <a:ext cx="441146" cy="2246769"/>
          </a:xfrm>
          <a:prstGeom prst="rect">
            <a:avLst/>
          </a:prstGeom>
          <a:noFill/>
          <a:ln w="9525">
            <a:noFill/>
          </a:ln>
        </p:spPr>
        <p:txBody>
          <a:bodyPr wrap="none" anchor="t">
            <a:spAutoFit/>
          </a:bodyPr>
          <a:lstStyle/>
          <a:p>
            <a:pPr algn="ctr"/>
            <a:r>
              <a:rPr lang="zh-CN" altLang="en-US" sz="2000" b="1" dirty="0">
                <a:solidFill>
                  <a:srgbClr val="FF0000"/>
                </a:solidFill>
                <a:latin typeface="微软雅黑" panose="020B0503020204020204" pitchFamily="34" charset="-122"/>
                <a:ea typeface="微软雅黑" panose="020B0503020204020204" pitchFamily="34" charset="-122"/>
              </a:rPr>
              <a:t>驱</a:t>
            </a:r>
          </a:p>
          <a:p>
            <a:pPr algn="ctr"/>
            <a:r>
              <a:rPr lang="zh-CN" altLang="en-US" sz="2000" b="1" dirty="0">
                <a:solidFill>
                  <a:srgbClr val="FF0000"/>
                </a:solidFill>
                <a:latin typeface="微软雅黑" panose="020B0503020204020204" pitchFamily="34" charset="-122"/>
                <a:ea typeface="微软雅黑" panose="020B0503020204020204" pitchFamily="34" charset="-122"/>
              </a:rPr>
              <a:t>遣</a:t>
            </a:r>
          </a:p>
          <a:p>
            <a:pPr algn="ctr"/>
            <a:r>
              <a:rPr lang="zh-CN" altLang="en-US" sz="2000" b="1" dirty="0">
                <a:solidFill>
                  <a:srgbClr val="FF0000"/>
                </a:solidFill>
                <a:latin typeface="微软雅黑" panose="020B0503020204020204" pitchFamily="34" charset="-122"/>
                <a:ea typeface="微软雅黑" panose="020B0503020204020204" pitchFamily="34" charset="-122"/>
              </a:rPr>
              <a:t>我</a:t>
            </a:r>
          </a:p>
          <a:p>
            <a:pPr algn="ctr"/>
            <a:r>
              <a:rPr lang="zh-CN" altLang="en-US" sz="2000" b="1" dirty="0">
                <a:solidFill>
                  <a:srgbClr val="FF0000"/>
                </a:solidFill>
                <a:latin typeface="微软雅黑" panose="020B0503020204020204" pitchFamily="34" charset="-122"/>
                <a:ea typeface="微软雅黑" panose="020B0503020204020204" pitchFamily="34" charset="-122"/>
              </a:rPr>
              <a:t>们</a:t>
            </a:r>
          </a:p>
          <a:p>
            <a:pPr algn="ctr"/>
            <a:r>
              <a:rPr lang="zh-CN" altLang="en-US" sz="2000" b="1" dirty="0">
                <a:solidFill>
                  <a:srgbClr val="FF0000"/>
                </a:solidFill>
                <a:latin typeface="微软雅黑" panose="020B0503020204020204" pitchFamily="34" charset="-122"/>
                <a:ea typeface="微软雅黑" panose="020B0503020204020204" pitchFamily="34" charset="-122"/>
              </a:rPr>
              <a:t>的</a:t>
            </a:r>
          </a:p>
          <a:p>
            <a:pPr algn="ctr"/>
            <a:r>
              <a:rPr lang="zh-CN" altLang="en-US" sz="2000" b="1" dirty="0">
                <a:solidFill>
                  <a:srgbClr val="FF0000"/>
                </a:solidFill>
                <a:latin typeface="微软雅黑" panose="020B0503020204020204" pitchFamily="34" charset="-122"/>
                <a:ea typeface="微软雅黑" panose="020B0503020204020204" pitchFamily="34" charset="-122"/>
              </a:rPr>
              <a:t>想</a:t>
            </a:r>
          </a:p>
          <a:p>
            <a:pPr algn="ctr"/>
            <a:r>
              <a:rPr lang="zh-CN" altLang="en-US" sz="2000" b="1" dirty="0">
                <a:solidFill>
                  <a:srgbClr val="FF0000"/>
                </a:solidFill>
                <a:latin typeface="微软雅黑" panose="020B0503020204020204" pitchFamily="34" charset="-122"/>
                <a:ea typeface="微软雅黑" panose="020B0503020204020204" pitchFamily="34" charset="-122"/>
              </a:rPr>
              <a:t>象</a:t>
            </a:r>
          </a:p>
        </p:txBody>
      </p:sp>
      <p:sp>
        <p:nvSpPr>
          <p:cNvPr id="5122" name="矩形 6149"/>
          <p:cNvSpPr/>
          <p:nvPr/>
        </p:nvSpPr>
        <p:spPr>
          <a:xfrm>
            <a:off x="1775361" y="948931"/>
            <a:ext cx="1210588" cy="830997"/>
          </a:xfrm>
          <a:prstGeom prst="rect">
            <a:avLst/>
          </a:prstGeom>
          <a:noFill/>
          <a:ln w="9525">
            <a:noFill/>
          </a:ln>
        </p:spPr>
        <p:txBody>
          <a:bodyPr wrap="none" anchor="t">
            <a:spAutoFit/>
          </a:bodyPr>
          <a:lstStyle/>
          <a:p>
            <a:pPr algn="ct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第1~7段：</a:t>
            </a:r>
          </a:p>
          <a:p>
            <a:pPr algn="ct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欣赏文艺</a:t>
            </a:r>
          </a:p>
          <a:p>
            <a:pPr algn="ct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作品的本质</a:t>
            </a:r>
          </a:p>
        </p:txBody>
      </p:sp>
      <p:sp>
        <p:nvSpPr>
          <p:cNvPr id="5123" name="左大括号 6165"/>
          <p:cNvSpPr/>
          <p:nvPr/>
        </p:nvSpPr>
        <p:spPr>
          <a:xfrm>
            <a:off x="1627585" y="1064420"/>
            <a:ext cx="270272" cy="3400425"/>
          </a:xfrm>
          <a:prstGeom prst="leftBrace">
            <a:avLst>
              <a:gd name="adj1" fmla="val 67858"/>
              <a:gd name="adj2" fmla="val 50000"/>
            </a:avLst>
          </a:prstGeom>
          <a:noFill/>
          <a:ln w="9525" cap="flat" cmpd="sng">
            <a:solidFill>
              <a:schemeClr val="tx1"/>
            </a:solidFill>
            <a:prstDash val="solid"/>
            <a:round/>
            <a:headEnd type="none" w="med" len="med"/>
            <a:tailEnd type="none" w="med" len="med"/>
          </a:ln>
        </p:spPr>
        <p:txBody>
          <a:bodyPr anchor="t"/>
          <a:lstStyle/>
          <a:p>
            <a:endParaRPr lang="zh-CN" altLang="en-US" sz="1350">
              <a:latin typeface="宋体" panose="02010600030101010101" pitchFamily="2" charset="-122"/>
              <a:ea typeface="宋体" panose="02010600030101010101" pitchFamily="2" charset="-122"/>
            </a:endParaRPr>
          </a:p>
        </p:txBody>
      </p:sp>
      <p:sp>
        <p:nvSpPr>
          <p:cNvPr id="5124" name="矩形 6149"/>
          <p:cNvSpPr/>
          <p:nvPr/>
        </p:nvSpPr>
        <p:spPr>
          <a:xfrm>
            <a:off x="1724066" y="2355058"/>
            <a:ext cx="1313180" cy="830997"/>
          </a:xfrm>
          <a:prstGeom prst="rect">
            <a:avLst/>
          </a:prstGeom>
          <a:noFill/>
          <a:ln w="9525">
            <a:noFill/>
          </a:ln>
        </p:spPr>
        <p:txBody>
          <a:bodyPr wrap="none" anchor="t">
            <a:spAutoFit/>
          </a:bodyPr>
          <a:lstStyle/>
          <a:p>
            <a:pPr algn="ct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第8~13段：</a:t>
            </a:r>
          </a:p>
          <a:p>
            <a:pPr algn="ct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欣赏文艺</a:t>
            </a:r>
          </a:p>
          <a:p>
            <a:pPr algn="ct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的方法</a:t>
            </a:r>
          </a:p>
        </p:txBody>
      </p:sp>
      <p:sp>
        <p:nvSpPr>
          <p:cNvPr id="5126" name="左大括号 6165"/>
          <p:cNvSpPr/>
          <p:nvPr/>
        </p:nvSpPr>
        <p:spPr>
          <a:xfrm>
            <a:off x="2867025" y="857250"/>
            <a:ext cx="202406" cy="1027510"/>
          </a:xfrm>
          <a:prstGeom prst="leftBrace">
            <a:avLst>
              <a:gd name="adj1" fmla="val 67991"/>
              <a:gd name="adj2" fmla="val 50000"/>
            </a:avLst>
          </a:prstGeom>
          <a:noFill/>
          <a:ln w="9525" cap="flat" cmpd="sng">
            <a:solidFill>
              <a:schemeClr val="tx1"/>
            </a:solidFill>
            <a:prstDash val="solid"/>
            <a:round/>
            <a:headEnd type="none" w="med" len="med"/>
            <a:tailEnd type="none" w="med" len="med"/>
          </a:ln>
        </p:spPr>
        <p:txBody>
          <a:bodyPr anchor="t"/>
          <a:lstStyle/>
          <a:p>
            <a:endParaRPr lang="zh-CN" altLang="en-US" sz="1350">
              <a:latin typeface="宋体" panose="02010600030101010101" pitchFamily="2" charset="-122"/>
              <a:ea typeface="宋体" panose="02010600030101010101" pitchFamily="2" charset="-122"/>
            </a:endParaRPr>
          </a:p>
        </p:txBody>
      </p:sp>
      <p:sp>
        <p:nvSpPr>
          <p:cNvPr id="5127" name="矩形 6149"/>
          <p:cNvSpPr/>
          <p:nvPr/>
        </p:nvSpPr>
        <p:spPr>
          <a:xfrm>
            <a:off x="3032526" y="660799"/>
            <a:ext cx="4177903" cy="569387"/>
          </a:xfrm>
          <a:prstGeom prst="rect">
            <a:avLst/>
          </a:prstGeom>
          <a:noFill/>
          <a:ln w="9525">
            <a:noFill/>
          </a:ln>
        </p:spPr>
        <p:txBody>
          <a:bodyPr wrap="square" anchor="t">
            <a:spAutoFit/>
          </a:bodyPr>
          <a:lstStyle/>
          <a:p>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文艺的发展： 歌谣——文字——文字的集合</a:t>
            </a:r>
            <a:r>
              <a:rPr lang="zh-CN" altLang="zh-CN" sz="1500" dirty="0">
                <a:latin typeface="宋体" panose="02010600030101010101" pitchFamily="2" charset="-122"/>
                <a:ea typeface="宋体" panose="02010600030101010101" pitchFamily="2" charset="-122"/>
              </a:rPr>
              <a:t>体</a:t>
            </a:r>
          </a:p>
        </p:txBody>
      </p:sp>
      <p:sp>
        <p:nvSpPr>
          <p:cNvPr id="5128" name="矩形 6149"/>
          <p:cNvSpPr/>
          <p:nvPr/>
        </p:nvSpPr>
        <p:spPr>
          <a:xfrm>
            <a:off x="2940685" y="1362076"/>
            <a:ext cx="1230630" cy="338554"/>
          </a:xfrm>
          <a:prstGeom prst="rect">
            <a:avLst/>
          </a:prstGeom>
          <a:noFill/>
          <a:ln w="9525">
            <a:noFill/>
          </a:ln>
        </p:spPr>
        <p:txBody>
          <a:bodyPr wrap="square" anchor="t">
            <a:spAutoFit/>
          </a:bodyPr>
          <a:lstStyle/>
          <a:p>
            <a:r>
              <a:rPr lang="zh-CN" altLang="zh-CN" sz="1600" dirty="0">
                <a:latin typeface="微软雅黑" panose="020B0503020204020204" pitchFamily="34" charset="-122"/>
                <a:ea typeface="微软雅黑" panose="020B0503020204020204" pitchFamily="34" charset="-122"/>
              </a:rPr>
              <a:t>文艺的目的</a:t>
            </a:r>
          </a:p>
        </p:txBody>
      </p:sp>
      <p:sp>
        <p:nvSpPr>
          <p:cNvPr id="5129" name="左大括号 6165"/>
          <p:cNvSpPr/>
          <p:nvPr/>
        </p:nvSpPr>
        <p:spPr>
          <a:xfrm>
            <a:off x="4017169" y="1134666"/>
            <a:ext cx="202406" cy="813197"/>
          </a:xfrm>
          <a:prstGeom prst="leftBrace">
            <a:avLst>
              <a:gd name="adj1" fmla="val 68039"/>
              <a:gd name="adj2" fmla="val 50000"/>
            </a:avLst>
          </a:prstGeom>
          <a:noFill/>
          <a:ln w="9525" cap="flat" cmpd="sng">
            <a:solidFill>
              <a:schemeClr val="tx1"/>
            </a:solidFill>
            <a:prstDash val="solid"/>
            <a:round/>
            <a:headEnd type="none" w="med" len="med"/>
            <a:tailEnd type="none" w="med" len="med"/>
          </a:ln>
        </p:spPr>
        <p:txBody>
          <a:bodyPr anchor="t"/>
          <a:lstStyle/>
          <a:p>
            <a:endParaRPr lang="zh-CN" altLang="en-US" sz="1350">
              <a:latin typeface="宋体" panose="02010600030101010101" pitchFamily="2" charset="-122"/>
              <a:ea typeface="宋体" panose="02010600030101010101" pitchFamily="2" charset="-122"/>
            </a:endParaRPr>
          </a:p>
        </p:txBody>
      </p:sp>
      <p:sp>
        <p:nvSpPr>
          <p:cNvPr id="5130" name="矩形 6149"/>
          <p:cNvSpPr/>
          <p:nvPr/>
        </p:nvSpPr>
        <p:spPr>
          <a:xfrm>
            <a:off x="4226719" y="948375"/>
            <a:ext cx="3580210" cy="584775"/>
          </a:xfrm>
          <a:prstGeom prst="rect">
            <a:avLst/>
          </a:prstGeom>
          <a:noFill/>
          <a:ln w="9525">
            <a:noFill/>
          </a:ln>
        </p:spPr>
        <p:txBody>
          <a:bodyPr wrap="square" anchor="t">
            <a:spAutoFit/>
          </a:bodyPr>
          <a:lstStyle/>
          <a:p>
            <a:r>
              <a:rPr lang="zh-CN" altLang="zh-CN" sz="1600" dirty="0">
                <a:latin typeface="微软雅黑" panose="020B0503020204020204" pitchFamily="34" charset="-122"/>
                <a:ea typeface="微软雅黑" panose="020B0503020204020204" pitchFamily="34" charset="-122"/>
              </a:rPr>
              <a:t>对作者来说：文字传达出他的所见所感</a:t>
            </a:r>
          </a:p>
        </p:txBody>
      </p:sp>
      <p:sp>
        <p:nvSpPr>
          <p:cNvPr id="5131" name="矩形 6149"/>
          <p:cNvSpPr/>
          <p:nvPr/>
        </p:nvSpPr>
        <p:spPr>
          <a:xfrm>
            <a:off x="4226719" y="1398987"/>
            <a:ext cx="3580210" cy="646331"/>
          </a:xfrm>
          <a:prstGeom prst="rect">
            <a:avLst/>
          </a:prstGeom>
          <a:noFill/>
          <a:ln w="9525">
            <a:noFill/>
          </a:ln>
        </p:spPr>
        <p:txBody>
          <a:bodyPr wrap="square" anchor="t">
            <a:spAutoFit/>
          </a:bodyPr>
          <a:lstStyle/>
          <a:p>
            <a:pPr>
              <a:lnSpc>
                <a:spcPct val="120000"/>
              </a:lnSpc>
            </a:pPr>
            <a:r>
              <a:rPr lang="zh-CN" altLang="zh-CN" sz="1500" dirty="0">
                <a:latin typeface="宋体" panose="02010600030101010101" pitchFamily="2" charset="-122"/>
                <a:ea typeface="宋体" panose="02010600030101010101" pitchFamily="2" charset="-122"/>
              </a:rPr>
              <a:t>对读者来说：①_____</a:t>
            </a:r>
            <a:r>
              <a:rPr lang="en-US" altLang="zh-CN" sz="1500" dirty="0">
                <a:latin typeface="宋体" panose="02010600030101010101" pitchFamily="2" charset="-122"/>
                <a:ea typeface="宋体" panose="02010600030101010101" pitchFamily="2" charset="-122"/>
              </a:rPr>
              <a:t>____________</a:t>
            </a:r>
            <a:r>
              <a:rPr lang="zh-CN" altLang="zh-CN" sz="1500" dirty="0">
                <a:latin typeface="宋体" panose="02010600030101010101" pitchFamily="2" charset="-122"/>
                <a:ea typeface="宋体" panose="02010600030101010101" pitchFamily="2" charset="-122"/>
              </a:rPr>
              <a:t>___</a:t>
            </a:r>
          </a:p>
          <a:p>
            <a:pPr>
              <a:lnSpc>
                <a:spcPct val="120000"/>
              </a:lnSpc>
            </a:pPr>
            <a:r>
              <a:rPr lang="en-US" altLang="zh-CN" sz="1500" dirty="0">
                <a:latin typeface="宋体" panose="02010600030101010101" pitchFamily="2" charset="-122"/>
                <a:ea typeface="宋体" panose="02010600030101010101" pitchFamily="2" charset="-122"/>
              </a:rPr>
              <a:t>________________________________</a:t>
            </a:r>
            <a:r>
              <a:rPr lang="zh-CN" altLang="zh-CN" sz="1500" dirty="0">
                <a:latin typeface="宋体" panose="02010600030101010101" pitchFamily="2" charset="-122"/>
                <a:ea typeface="宋体" panose="02010600030101010101" pitchFamily="2" charset="-122"/>
              </a:rPr>
              <a:t>__</a:t>
            </a:r>
          </a:p>
        </p:txBody>
      </p:sp>
      <p:sp>
        <p:nvSpPr>
          <p:cNvPr id="16" name="文本框 15"/>
          <p:cNvSpPr txBox="1"/>
          <p:nvPr/>
        </p:nvSpPr>
        <p:spPr>
          <a:xfrm>
            <a:off x="4553426" y="1362076"/>
            <a:ext cx="3252788" cy="683264"/>
          </a:xfrm>
          <a:prstGeom prst="rect">
            <a:avLst/>
          </a:prstGeom>
          <a:noFill/>
          <a:ln w="9525">
            <a:noFill/>
          </a:ln>
        </p:spPr>
        <p:txBody>
          <a:bodyPr wrap="square" anchor="t">
            <a:spAutoFit/>
          </a:bodyPr>
          <a:lstStyle/>
          <a:p>
            <a:pPr>
              <a:lnSpc>
                <a:spcPct val="120000"/>
              </a:lnSpc>
            </a:pPr>
            <a:r>
              <a:rPr lang="en-US" altLang="zh-CN"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要通过文字去接触作者的所见所感</a:t>
            </a:r>
          </a:p>
        </p:txBody>
      </p:sp>
      <p:sp>
        <p:nvSpPr>
          <p:cNvPr id="5133" name="左大括号 6165"/>
          <p:cNvSpPr/>
          <p:nvPr/>
        </p:nvSpPr>
        <p:spPr>
          <a:xfrm>
            <a:off x="2762250" y="2327672"/>
            <a:ext cx="202406" cy="1027509"/>
          </a:xfrm>
          <a:prstGeom prst="leftBrace">
            <a:avLst>
              <a:gd name="adj1" fmla="val 67991"/>
              <a:gd name="adj2" fmla="val 50000"/>
            </a:avLst>
          </a:prstGeom>
          <a:noFill/>
          <a:ln w="9525" cap="flat" cmpd="sng">
            <a:solidFill>
              <a:schemeClr val="tx1"/>
            </a:solidFill>
            <a:prstDash val="solid"/>
            <a:round/>
            <a:headEnd type="none" w="med" len="med"/>
            <a:tailEnd type="none" w="med" len="med"/>
          </a:ln>
        </p:spPr>
        <p:txBody>
          <a:bodyPr anchor="t"/>
          <a:lstStyle/>
          <a:p>
            <a:endParaRPr lang="zh-CN" altLang="en-US" sz="1350">
              <a:latin typeface="宋体" panose="02010600030101010101" pitchFamily="2" charset="-122"/>
              <a:ea typeface="宋体" panose="02010600030101010101" pitchFamily="2" charset="-122"/>
            </a:endParaRPr>
          </a:p>
        </p:txBody>
      </p:sp>
      <p:sp>
        <p:nvSpPr>
          <p:cNvPr id="5134" name="矩形 6149"/>
          <p:cNvSpPr/>
          <p:nvPr/>
        </p:nvSpPr>
        <p:spPr>
          <a:xfrm>
            <a:off x="2940685" y="2382520"/>
            <a:ext cx="1230630" cy="338554"/>
          </a:xfrm>
          <a:prstGeom prst="rect">
            <a:avLst/>
          </a:prstGeom>
          <a:noFill/>
          <a:ln w="9525">
            <a:noFill/>
          </a:ln>
        </p:spPr>
        <p:txBody>
          <a:bodyPr wrap="square" anchor="t">
            <a:spAutoFit/>
          </a:bodyPr>
          <a:lstStyle/>
          <a:p>
            <a:r>
              <a:rPr lang="zh-CN" altLang="zh-CN" sz="1600" dirty="0">
                <a:latin typeface="微软雅黑" panose="020B0503020204020204" pitchFamily="34" charset="-122"/>
                <a:ea typeface="微软雅黑" panose="020B0503020204020204" pitchFamily="34" charset="-122"/>
              </a:rPr>
              <a:t>举例：读诗</a:t>
            </a:r>
          </a:p>
        </p:txBody>
      </p:sp>
      <p:sp>
        <p:nvSpPr>
          <p:cNvPr id="5135" name="左大括号 6165"/>
          <p:cNvSpPr/>
          <p:nvPr/>
        </p:nvSpPr>
        <p:spPr>
          <a:xfrm>
            <a:off x="3963591" y="2174083"/>
            <a:ext cx="202406" cy="702469"/>
          </a:xfrm>
          <a:prstGeom prst="leftBrace">
            <a:avLst>
              <a:gd name="adj1" fmla="val 68029"/>
              <a:gd name="adj2" fmla="val 50000"/>
            </a:avLst>
          </a:prstGeom>
          <a:noFill/>
          <a:ln w="9525" cap="flat" cmpd="sng">
            <a:solidFill>
              <a:schemeClr val="tx1"/>
            </a:solidFill>
            <a:prstDash val="solid"/>
            <a:round/>
            <a:headEnd type="none" w="med" len="med"/>
            <a:tailEnd type="none" w="med" len="med"/>
          </a:ln>
        </p:spPr>
        <p:txBody>
          <a:bodyPr anchor="t"/>
          <a:lstStyle/>
          <a:p>
            <a:endParaRPr lang="zh-CN" altLang="en-US" sz="1350">
              <a:latin typeface="宋体" panose="02010600030101010101" pitchFamily="2" charset="-122"/>
              <a:ea typeface="宋体" panose="02010600030101010101" pitchFamily="2" charset="-122"/>
            </a:endParaRPr>
          </a:p>
        </p:txBody>
      </p:sp>
      <p:sp>
        <p:nvSpPr>
          <p:cNvPr id="5136" name="矩形 6149"/>
          <p:cNvSpPr/>
          <p:nvPr/>
        </p:nvSpPr>
        <p:spPr>
          <a:xfrm>
            <a:off x="4171954" y="2055019"/>
            <a:ext cx="3469481" cy="338554"/>
          </a:xfrm>
          <a:prstGeom prst="rect">
            <a:avLst/>
          </a:prstGeom>
          <a:noFill/>
          <a:ln w="9525">
            <a:noFill/>
          </a:ln>
        </p:spPr>
        <p:txBody>
          <a:bodyPr wrap="square" anchor="t">
            <a:spAutoFit/>
          </a:bodyPr>
          <a:lstStyle/>
          <a:p>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单就字面解释——有什么意思呢</a:t>
            </a:r>
          </a:p>
        </p:txBody>
      </p:sp>
      <p:sp>
        <p:nvSpPr>
          <p:cNvPr id="5137" name="矩形 6149"/>
          <p:cNvSpPr/>
          <p:nvPr/>
        </p:nvSpPr>
        <p:spPr>
          <a:xfrm>
            <a:off x="4171954" y="2375298"/>
            <a:ext cx="3469481" cy="683264"/>
          </a:xfrm>
          <a:prstGeom prst="rect">
            <a:avLst/>
          </a:prstGeom>
          <a:noFill/>
          <a:ln w="9525">
            <a:noFill/>
          </a:ln>
        </p:spPr>
        <p:txBody>
          <a:bodyPr wrap="square" anchor="t">
            <a:spAutoFit/>
          </a:bodyPr>
          <a:lstStyle/>
          <a:p>
            <a:pPr>
              <a:lnSpc>
                <a:spcPct val="120000"/>
              </a:lnSpc>
            </a:pP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驱遣我们的想象——感受②_______、③________、静寂的意境</a:t>
            </a:r>
          </a:p>
        </p:txBody>
      </p:sp>
      <p:sp>
        <p:nvSpPr>
          <p:cNvPr id="23" name="文本框 22"/>
          <p:cNvSpPr txBox="1"/>
          <p:nvPr/>
        </p:nvSpPr>
        <p:spPr>
          <a:xfrm>
            <a:off x="6733384" y="2375456"/>
            <a:ext cx="595035" cy="338554"/>
          </a:xfrm>
          <a:prstGeom prst="rect">
            <a:avLst/>
          </a:prstGeom>
          <a:noFill/>
          <a:ln w="9525">
            <a:noFill/>
          </a:ln>
        </p:spPr>
        <p:txBody>
          <a:bodyPr wrap="none" anchor="t">
            <a:spAutoFit/>
          </a:bodyPr>
          <a:lstStyle/>
          <a:p>
            <a:r>
              <a:rPr lang="zh-CN" altLang="zh-CN" sz="1600" b="1" dirty="0">
                <a:solidFill>
                  <a:srgbClr val="FF0000"/>
                </a:solidFill>
                <a:latin typeface="微软雅黑" panose="020B0503020204020204" pitchFamily="34" charset="-122"/>
                <a:ea typeface="微软雅黑" panose="020B0503020204020204" pitchFamily="34" charset="-122"/>
              </a:rPr>
              <a:t>旷远</a:t>
            </a:r>
          </a:p>
        </p:txBody>
      </p:sp>
      <p:sp>
        <p:nvSpPr>
          <p:cNvPr id="24" name="文本框 23"/>
          <p:cNvSpPr txBox="1"/>
          <p:nvPr/>
        </p:nvSpPr>
        <p:spPr>
          <a:xfrm>
            <a:off x="4529455" y="2669540"/>
            <a:ext cx="901700" cy="338554"/>
          </a:xfrm>
          <a:prstGeom prst="rect">
            <a:avLst/>
          </a:prstGeom>
          <a:noFill/>
          <a:ln w="9525">
            <a:noFill/>
          </a:ln>
        </p:spPr>
        <p:txBody>
          <a:bodyPr wrap="square" anchor="t">
            <a:spAutoFit/>
          </a:bodyPr>
          <a:lstStyle/>
          <a:p>
            <a:r>
              <a:rPr lang="zh-CN" altLang="zh-CN" sz="1600" b="1" dirty="0">
                <a:solidFill>
                  <a:srgbClr val="FF0000"/>
                </a:solidFill>
                <a:latin typeface="微软雅黑" panose="020B0503020204020204" pitchFamily="34" charset="-122"/>
                <a:ea typeface="微软雅黑" panose="020B0503020204020204" pitchFamily="34" charset="-122"/>
              </a:rPr>
              <a:t>荒凉</a:t>
            </a:r>
            <a:endParaRPr lang="zh-CN" altLang="en-US" sz="1600" b="1" dirty="0">
              <a:solidFill>
                <a:srgbClr val="FF0000"/>
              </a:solidFill>
              <a:latin typeface="微软雅黑" panose="020B0503020204020204" pitchFamily="34" charset="-122"/>
              <a:ea typeface="微软雅黑" panose="020B0503020204020204" pitchFamily="34" charset="-122"/>
            </a:endParaRPr>
          </a:p>
        </p:txBody>
      </p:sp>
      <p:sp>
        <p:nvSpPr>
          <p:cNvPr id="5140" name="矩形 6149"/>
          <p:cNvSpPr/>
          <p:nvPr/>
        </p:nvSpPr>
        <p:spPr>
          <a:xfrm>
            <a:off x="2964819" y="3308350"/>
            <a:ext cx="1565275" cy="338554"/>
          </a:xfrm>
          <a:prstGeom prst="rect">
            <a:avLst/>
          </a:prstGeom>
          <a:noFill/>
          <a:ln w="9525">
            <a:noFill/>
          </a:ln>
        </p:spPr>
        <p:txBody>
          <a:bodyPr wrap="square" anchor="t">
            <a:spAutoFit/>
          </a:bodyPr>
          <a:lstStyle/>
          <a:p>
            <a:r>
              <a:rPr lang="zh-CN" altLang="zh-CN" sz="1600" dirty="0">
                <a:latin typeface="微软雅黑" panose="020B0503020204020204" pitchFamily="34" charset="-122"/>
                <a:ea typeface="微软雅黑" panose="020B0503020204020204" pitchFamily="34" charset="-122"/>
              </a:rPr>
              <a:t>举例：读文</a:t>
            </a:r>
          </a:p>
        </p:txBody>
      </p:sp>
      <p:sp>
        <p:nvSpPr>
          <p:cNvPr id="5141" name="左大括号 6165"/>
          <p:cNvSpPr/>
          <p:nvPr/>
        </p:nvSpPr>
        <p:spPr>
          <a:xfrm>
            <a:off x="3963591" y="3105152"/>
            <a:ext cx="202406" cy="702469"/>
          </a:xfrm>
          <a:prstGeom prst="leftBrace">
            <a:avLst>
              <a:gd name="adj1" fmla="val 68029"/>
              <a:gd name="adj2" fmla="val 50000"/>
            </a:avLst>
          </a:prstGeom>
          <a:noFill/>
          <a:ln w="9525" cap="flat" cmpd="sng">
            <a:solidFill>
              <a:schemeClr val="tx1"/>
            </a:solidFill>
            <a:prstDash val="solid"/>
            <a:round/>
            <a:headEnd type="none" w="med" len="med"/>
            <a:tailEnd type="none" w="med" len="med"/>
          </a:ln>
        </p:spPr>
        <p:txBody>
          <a:bodyPr anchor="t"/>
          <a:lstStyle/>
          <a:p>
            <a:endParaRPr lang="zh-CN" altLang="en-US" sz="1350">
              <a:latin typeface="宋体" panose="02010600030101010101" pitchFamily="2" charset="-122"/>
              <a:ea typeface="宋体" panose="02010600030101010101" pitchFamily="2" charset="-122"/>
            </a:endParaRPr>
          </a:p>
        </p:txBody>
      </p:sp>
      <p:sp>
        <p:nvSpPr>
          <p:cNvPr id="5142" name="矩形 6149"/>
          <p:cNvSpPr/>
          <p:nvPr/>
        </p:nvSpPr>
        <p:spPr>
          <a:xfrm>
            <a:off x="4171954" y="2986088"/>
            <a:ext cx="3469481" cy="338554"/>
          </a:xfrm>
          <a:prstGeom prst="rect">
            <a:avLst/>
          </a:prstGeom>
          <a:noFill/>
          <a:ln w="9525">
            <a:noFill/>
          </a:ln>
        </p:spPr>
        <p:txBody>
          <a:bodyPr wrap="square" anchor="t">
            <a:spAutoFit/>
          </a:bodyPr>
          <a:lstStyle/>
          <a:p>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单就字面解释——有什么意思呢</a:t>
            </a:r>
          </a:p>
        </p:txBody>
      </p:sp>
      <p:sp>
        <p:nvSpPr>
          <p:cNvPr id="5143" name="矩形 6149"/>
          <p:cNvSpPr/>
          <p:nvPr/>
        </p:nvSpPr>
        <p:spPr>
          <a:xfrm>
            <a:off x="4171954" y="3306367"/>
            <a:ext cx="3469481" cy="683264"/>
          </a:xfrm>
          <a:prstGeom prst="rect">
            <a:avLst/>
          </a:prstGeom>
          <a:noFill/>
          <a:ln w="9525">
            <a:noFill/>
          </a:ln>
        </p:spPr>
        <p:txBody>
          <a:bodyPr wrap="square" anchor="t">
            <a:spAutoFit/>
          </a:bodyPr>
          <a:lstStyle/>
          <a:p>
            <a:pPr>
              <a:lnSpc>
                <a:spcPct val="120000"/>
              </a:lnSpc>
            </a:pP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驱遣我们的形象——感受“生活的战斗”的快乐的意境</a:t>
            </a:r>
          </a:p>
        </p:txBody>
      </p:sp>
      <p:sp>
        <p:nvSpPr>
          <p:cNvPr id="5144" name="矩形 6149"/>
          <p:cNvSpPr/>
          <p:nvPr/>
        </p:nvSpPr>
        <p:spPr>
          <a:xfrm>
            <a:off x="1897856" y="4026695"/>
            <a:ext cx="4766048" cy="732508"/>
          </a:xfrm>
          <a:prstGeom prst="rect">
            <a:avLst/>
          </a:prstGeom>
          <a:noFill/>
          <a:ln w="9525">
            <a:noFill/>
          </a:ln>
        </p:spPr>
        <p:txBody>
          <a:bodyPr wrap="none" anchor="t">
            <a:spAutoFit/>
          </a:bodyPr>
          <a:lstStyle/>
          <a:p>
            <a:pPr>
              <a:lnSpc>
                <a:spcPct val="130000"/>
              </a:lnSpc>
            </a:pP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第14段：总结鉴赏文艺的方法——不拘泥于文字，</a:t>
            </a:r>
          </a:p>
          <a:p>
            <a:pPr>
              <a:lnSpc>
                <a:spcPct val="130000"/>
              </a:lnSpc>
            </a:pPr>
            <a:r>
              <a:rPr lang="zh-CN" altLang="zh-CN" sz="1600" dirty="0">
                <a:latin typeface="微软雅黑" panose="020B0503020204020204" pitchFamily="34" charset="-122"/>
                <a:ea typeface="微软雅黑" panose="020B0503020204020204" pitchFamily="34" charset="-122"/>
                <a:cs typeface="微软雅黑" panose="020B0503020204020204" pitchFamily="34" charset="-122"/>
              </a:rPr>
              <a:t>④_______</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___________________________</a:t>
            </a:r>
            <a:r>
              <a:rPr lang="en-US" altLang="zh-CN" sz="1500" dirty="0">
                <a:latin typeface="宋体" panose="02010600030101010101" pitchFamily="2" charset="-122"/>
                <a:ea typeface="宋体" panose="02010600030101010101" pitchFamily="2" charset="-122"/>
              </a:rPr>
              <a:t>____</a:t>
            </a:r>
            <a:r>
              <a:rPr lang="zh-CN" altLang="zh-CN" sz="1500" dirty="0">
                <a:latin typeface="宋体" panose="02010600030101010101" pitchFamily="2" charset="-122"/>
                <a:ea typeface="宋体" panose="02010600030101010101" pitchFamily="2" charset="-122"/>
              </a:rPr>
              <a:t>___</a:t>
            </a:r>
          </a:p>
        </p:txBody>
      </p:sp>
      <p:sp>
        <p:nvSpPr>
          <p:cNvPr id="34" name="文本框 33"/>
          <p:cNvSpPr txBox="1"/>
          <p:nvPr/>
        </p:nvSpPr>
        <p:spPr>
          <a:xfrm>
            <a:off x="2308625" y="4349354"/>
            <a:ext cx="2031325" cy="338554"/>
          </a:xfrm>
          <a:prstGeom prst="rect">
            <a:avLst/>
          </a:prstGeom>
          <a:noFill/>
          <a:ln w="9525">
            <a:noFill/>
          </a:ln>
        </p:spPr>
        <p:txBody>
          <a:bodyPr wrap="none" anchor="t">
            <a:spAutoFit/>
          </a:bodyPr>
          <a:lstStyle/>
          <a:p>
            <a:r>
              <a:rPr lang="zh-CN" altLang="zh-CN" sz="1600" b="1" dirty="0">
                <a:solidFill>
                  <a:srgbClr val="FF0000"/>
                </a:solidFill>
                <a:latin typeface="微软雅黑" panose="020B0503020204020204" pitchFamily="34" charset="-122"/>
                <a:ea typeface="微软雅黑" panose="020B0503020204020204" pitchFamily="34" charset="-122"/>
              </a:rPr>
              <a:t>必须驱遣我们的想象</a:t>
            </a:r>
            <a:endParaRPr lang="zh-CN" altLang="en-US" sz="1600" b="1" dirty="0">
              <a:solidFill>
                <a:srgbClr val="FF00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579124" y="2124712"/>
            <a:ext cx="517525" cy="1200329"/>
          </a:xfrm>
          <a:prstGeom prst="rect">
            <a:avLst/>
          </a:prstGeom>
          <a:noFill/>
        </p:spPr>
        <p:txBody>
          <a:bodyPr wrap="square" rtlCol="0" anchor="t">
            <a:spAutoFit/>
          </a:bodyPr>
          <a:lstStyle/>
          <a:p>
            <a:r>
              <a:rPr lang="zh-CN" altLang="en-US" b="1">
                <a:solidFill>
                  <a:srgbClr val="FF0000"/>
                </a:solidFill>
                <a:latin typeface="宋体" panose="02010600030101010101" pitchFamily="2" charset="-122"/>
                <a:ea typeface="宋体" panose="02010600030101010101" pitchFamily="2" charset="-122"/>
                <a:sym typeface="+mn-ea"/>
              </a:rPr>
              <a:t>内容梳理</a:t>
            </a:r>
          </a:p>
        </p:txBody>
      </p:sp>
      <p:sp>
        <p:nvSpPr>
          <p:cNvPr id="3"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整体感知</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P spid="24"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ctrTitle"/>
          </p:nvPr>
        </p:nvSpPr>
        <p:spPr>
          <a:xfrm>
            <a:off x="107504" y="-186"/>
            <a:ext cx="4752528" cy="483704"/>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
        <p:nvSpPr>
          <p:cNvPr id="2" name="文本框 1"/>
          <p:cNvSpPr txBox="1"/>
          <p:nvPr/>
        </p:nvSpPr>
        <p:spPr>
          <a:xfrm>
            <a:off x="594364" y="1548132"/>
            <a:ext cx="7520305" cy="3000821"/>
          </a:xfrm>
          <a:prstGeom prst="rect">
            <a:avLst/>
          </a:prstGeom>
          <a:noFill/>
        </p:spPr>
        <p:txBody>
          <a:bodyPr wrap="square" rtlCol="0">
            <a:spAutoFit/>
          </a:bodyPr>
          <a:lstStyle/>
          <a:p>
            <a:pPr>
              <a:lnSpc>
                <a:spcPct val="150000"/>
              </a:lnSpc>
            </a:pPr>
            <a:endPar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pPr>
            <a:r>
              <a:rPr lang="zh-CN" altLang="zh-CN" dirty="0">
                <a:latin typeface="微软雅黑" panose="020B0503020204020204" pitchFamily="34" charset="-122"/>
                <a:ea typeface="微软雅黑" panose="020B0503020204020204" pitchFamily="34" charset="-122"/>
                <a:cs typeface="微软雅黑" panose="020B0503020204020204" pitchFamily="34" charset="-122"/>
                <a:sym typeface="+mn-ea"/>
              </a:rPr>
              <a:t>要论述如何鉴赏文艺作品，首先要认识到文艺作品的本质，即什么是文艺作品的问题。</a:t>
            </a:r>
          </a:p>
          <a:p>
            <a:pPr indent="457200" fontAlgn="auto">
              <a:lnSpc>
                <a:spcPct val="150000"/>
              </a:lnSpc>
            </a:pPr>
            <a:r>
              <a:rPr lang="zh-CN" altLang="zh-CN" dirty="0">
                <a:latin typeface="微软雅黑" panose="020B0503020204020204" pitchFamily="34" charset="-122"/>
                <a:ea typeface="微软雅黑" panose="020B0503020204020204" pitchFamily="34" charset="-122"/>
                <a:cs typeface="微软雅黑" panose="020B0503020204020204" pitchFamily="34" charset="-122"/>
                <a:sym typeface="+mn-ea"/>
              </a:rPr>
              <a:t>以文字为载体，作者想要传达的所见所感，读者想要接触的作者的所见所感，就是文艺作品的本质。</a:t>
            </a:r>
          </a:p>
          <a:p>
            <a:pPr indent="457200" fontAlgn="auto">
              <a:lnSpc>
                <a:spcPct val="150000"/>
              </a:lnSpc>
            </a:pPr>
            <a:r>
              <a:rPr lang="zh-CN" altLang="zh-CN" dirty="0">
                <a:latin typeface="微软雅黑" panose="020B0503020204020204" pitchFamily="34" charset="-122"/>
                <a:ea typeface="微软雅黑" panose="020B0503020204020204" pitchFamily="34" charset="-122"/>
                <a:cs typeface="微软雅黑" panose="020B0503020204020204" pitchFamily="34" charset="-122"/>
                <a:sym typeface="+mn-ea"/>
              </a:rPr>
              <a:t>因此，论述作者、读者以及文字之间的联系，是为了明确文艺作品的本质，是表达中心观点的前提。</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508004" y="945517"/>
            <a:ext cx="7736205" cy="646331"/>
          </a:xfrm>
          <a:prstGeom prst="rect">
            <a:avLst/>
          </a:prstGeom>
          <a:noFill/>
        </p:spPr>
        <p:txBody>
          <a:bodyPr wrap="square" rtlCol="0">
            <a:spAutoFit/>
          </a:bodyPr>
          <a:lstStyle/>
          <a:p>
            <a:r>
              <a:rPr lang="en-US"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作者要论述如何鉴赏文艺作品，为什么在开篇大篇幅论述作者、读者以及文字之间的联系？</a:t>
            </a:r>
            <a:endParaRPr lang="zh-CN" altLang="en-US" dirty="0"/>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1455107" y="1414147"/>
            <a:ext cx="6536055" cy="461665"/>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400" b="1" dirty="0">
                <a:solidFill>
                  <a:srgbClr val="FF0000"/>
                </a:solidFill>
                <a:uFillTx/>
                <a:latin typeface="微软雅黑" panose="020B0503020204020204" pitchFamily="34" charset="-122"/>
                <a:ea typeface="微软雅黑" panose="020B0503020204020204" pitchFamily="34" charset="-122"/>
              </a:rPr>
              <a:t>2.</a:t>
            </a:r>
            <a:r>
              <a:rPr lang="zh-CN" altLang="zh-CN" sz="2400" b="1" dirty="0">
                <a:solidFill>
                  <a:srgbClr val="FF0000"/>
                </a:solidFill>
                <a:uFillTx/>
                <a:latin typeface="微软雅黑" panose="020B0503020204020204" pitchFamily="34" charset="-122"/>
                <a:ea typeface="微软雅黑" panose="020B0503020204020204" pitchFamily="34" charset="-122"/>
              </a:rPr>
              <a:t>第一部分是怎样阐述文艺与文字的关系的？</a:t>
            </a:r>
          </a:p>
        </p:txBody>
      </p:sp>
      <p:sp>
        <p:nvSpPr>
          <p:cNvPr id="66563" name="文本框 1"/>
          <p:cNvSpPr txBox="1"/>
          <p:nvPr/>
        </p:nvSpPr>
        <p:spPr>
          <a:xfrm>
            <a:off x="1496378" y="2028826"/>
            <a:ext cx="6454140" cy="2169825"/>
          </a:xfrm>
          <a:prstGeom prst="rect">
            <a:avLst/>
          </a:prstGeom>
          <a:noFill/>
          <a:ln w="9525">
            <a:noFill/>
          </a:ln>
        </p:spPr>
        <p:txBody>
          <a:bodyPr wrap="square">
            <a:spAutoFit/>
          </a:bodyPr>
          <a:lstStyle/>
          <a:p>
            <a:pPr indent="457200" fontAlgn="auto">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文章开篇先介绍了文艺的产生，</a:t>
            </a:r>
          </a:p>
          <a:p>
            <a:pPr indent="457200" fontAlgn="auto">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然后介绍文字产生后，文艺与文字“并了家”，</a:t>
            </a:r>
          </a:p>
          <a:p>
            <a:pPr indent="457200" fontAlgn="auto">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最后介绍当纸笔以及印刷术发明后，文字完全成为文艺的集合体。</a:t>
            </a:r>
          </a:p>
          <a:p>
            <a:pPr indent="457200" fontAlgn="auto">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而且文字不断成为各种文艺作品的集合体。</a:t>
            </a: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2" name="文本框 1"/>
          <p:cNvSpPr txBox="1"/>
          <p:nvPr/>
        </p:nvSpPr>
        <p:spPr>
          <a:xfrm>
            <a:off x="3080226" y="693103"/>
            <a:ext cx="3135795" cy="553998"/>
          </a:xfrm>
          <a:prstGeom prst="rect">
            <a:avLst/>
          </a:prstGeom>
          <a:noFill/>
        </p:spPr>
        <p:txBody>
          <a:bodyPr wrap="none" rtlCol="0">
            <a:spAutoFit/>
          </a:bodyPr>
          <a:lstStyle/>
          <a:p>
            <a:r>
              <a:rPr lang="zh-CN" altLang="en-US" sz="3000" b="1" dirty="0">
                <a:solidFill>
                  <a:srgbClr val="00B050"/>
                </a:solidFill>
                <a:uFillTx/>
                <a:latin typeface="微软雅黑" panose="020B0503020204020204" pitchFamily="34" charset="-122"/>
                <a:ea typeface="微软雅黑" panose="020B0503020204020204" pitchFamily="34" charset="-122"/>
                <a:cs typeface="微软雅黑" panose="020B0503020204020204" pitchFamily="34" charset="-122"/>
              </a:rPr>
              <a:t>第一部分（</a:t>
            </a:r>
            <a:r>
              <a:rPr lang="en-US" altLang="zh-CN" sz="3000" b="1" dirty="0">
                <a:solidFill>
                  <a:srgbClr val="00B050"/>
                </a:solidFill>
                <a:uFillTx/>
                <a:latin typeface="微软雅黑" panose="020B0503020204020204" pitchFamily="34" charset="-122"/>
                <a:ea typeface="微软雅黑" panose="020B0503020204020204" pitchFamily="34" charset="-122"/>
                <a:cs typeface="微软雅黑" panose="020B0503020204020204" pitchFamily="34" charset="-122"/>
              </a:rPr>
              <a:t>1-4</a:t>
            </a:r>
            <a:r>
              <a:rPr lang="zh-CN" altLang="en-US" sz="3000" b="1" dirty="0">
                <a:solidFill>
                  <a:srgbClr val="00B050"/>
                </a:solidFill>
                <a:uFillTx/>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6563"/>
                                        </p:tgtEl>
                                        <p:attrNameLst>
                                          <p:attrName>style.visibility</p:attrName>
                                        </p:attrNameLst>
                                      </p:cBhvr>
                                      <p:to>
                                        <p:strVal val="visible"/>
                                      </p:to>
                                    </p:set>
                                    <p:animEffect transition="in" filter="blinds(horizontal)">
                                      <p:cBhvr>
                                        <p:cTn id="7" dur="5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566424" y="899161"/>
            <a:ext cx="7898765" cy="707886"/>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0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3.</a:t>
            </a:r>
            <a:r>
              <a:rPr lang="zh-CN" altLang="zh-CN" sz="20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第5自然段中“文字是一道桥梁。这边的桥堍站着读者，那边的桥堍站着作者”，使用了什么论证方法，有什么作用？</a:t>
            </a:r>
          </a:p>
        </p:txBody>
      </p:sp>
      <p:sp>
        <p:nvSpPr>
          <p:cNvPr id="66563" name="文本框 1"/>
          <p:cNvSpPr txBox="1"/>
          <p:nvPr/>
        </p:nvSpPr>
        <p:spPr>
          <a:xfrm>
            <a:off x="913769" y="2292986"/>
            <a:ext cx="7315835" cy="1477328"/>
          </a:xfrm>
          <a:prstGeom prst="rect">
            <a:avLst/>
          </a:prstGeom>
          <a:noFill/>
          <a:ln w="9525">
            <a:noFill/>
          </a:ln>
        </p:spPr>
        <p:txBody>
          <a:bodyPr wrap="square">
            <a:spAutoFit/>
          </a:bodyPr>
          <a:lstStyle/>
          <a:p>
            <a:pPr indent="457200" eaLnBrk="1" hangingPunct="1">
              <a:lnSpc>
                <a:spcPct val="150000"/>
              </a:lnSpc>
            </a:pPr>
            <a:r>
              <a:rPr lang="zh-CN" altLang="zh-CN" sz="2000" dirty="0">
                <a:solidFill>
                  <a:schemeClr val="tx1"/>
                </a:solidFill>
                <a:uFillTx/>
                <a:latin typeface="微软雅黑" panose="020B0503020204020204" pitchFamily="34" charset="-122"/>
                <a:ea typeface="微软雅黑" panose="020B0503020204020204" pitchFamily="34" charset="-122"/>
              </a:rPr>
              <a:t>比喻论证，把文字比作桥梁</a:t>
            </a:r>
          </a:p>
          <a:p>
            <a:pPr indent="457200" eaLnBrk="1" hangingPunct="1">
              <a:lnSpc>
                <a:spcPct val="150000"/>
              </a:lnSpc>
            </a:pPr>
            <a:r>
              <a:rPr lang="zh-CN" altLang="zh-CN" sz="2000" dirty="0">
                <a:solidFill>
                  <a:schemeClr val="tx1"/>
                </a:solidFill>
                <a:uFillTx/>
                <a:latin typeface="微软雅黑" panose="020B0503020204020204" pitchFamily="34" charset="-122"/>
                <a:ea typeface="微软雅黑" panose="020B0503020204020204" pitchFamily="34" charset="-122"/>
              </a:rPr>
              <a:t>生动形象地写出了文字在读者和作者中的作用。</a:t>
            </a:r>
          </a:p>
          <a:p>
            <a:pPr indent="457200" eaLnBrk="1" hangingPunct="1">
              <a:lnSpc>
                <a:spcPct val="150000"/>
              </a:lnSpc>
            </a:pPr>
            <a:r>
              <a:rPr lang="zh-CN" altLang="zh-CN" sz="2000" dirty="0">
                <a:solidFill>
                  <a:schemeClr val="tx1"/>
                </a:solidFill>
                <a:uFillTx/>
                <a:latin typeface="微软雅黑" panose="020B0503020204020204" pitchFamily="34" charset="-122"/>
                <a:ea typeface="微软雅黑" panose="020B0503020204020204" pitchFamily="34" charset="-122"/>
              </a:rPr>
              <a:t>使论证通俗易懂。</a:t>
            </a: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6563"/>
                                        </p:tgtEl>
                                        <p:attrNameLst>
                                          <p:attrName>style.visibility</p:attrName>
                                        </p:attrNameLst>
                                      </p:cBhvr>
                                      <p:to>
                                        <p:strVal val="visible"/>
                                      </p:to>
                                    </p:set>
                                    <p:animEffect transition="in" filter="blinds(horizontal)">
                                      <p:cBhvr>
                                        <p:cTn id="7" dur="5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389259" y="693421"/>
            <a:ext cx="8589645" cy="1077218"/>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0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4.</a:t>
            </a:r>
            <a:r>
              <a:rPr lang="zh-CN"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阅读第5—7自然段，说说作者是如何论证欣赏文艺作品需要驱遣想象力的，作者在论证的过程中运用了哪些论证方法，请简要分析。</a:t>
            </a:r>
            <a:endParaRPr lang="zh-CN" altLang="zh-CN" sz="2400" b="1" dirty="0">
              <a:solidFill>
                <a:srgbClr val="0000FF"/>
              </a:solidFill>
              <a:latin typeface="黑体" panose="02010609060101010101" pitchFamily="49" charset="-122"/>
              <a:ea typeface="黑体" panose="02010609060101010101" pitchFamily="49" charset="-122"/>
            </a:endParaRPr>
          </a:p>
          <a:p>
            <a:pPr indent="0" eaLnBrk="1" hangingPunct="1">
              <a:lnSpc>
                <a:spcPct val="100000"/>
              </a:lnSpc>
              <a:buClr>
                <a:srgbClr val="2719DB"/>
              </a:buClr>
              <a:buFont typeface="Wingdings" panose="05000000000000000000" charset="0"/>
              <a:buNone/>
            </a:pPr>
            <a:endParaRPr lang="zh-CN" altLang="zh-CN"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6563" name="文本框 1"/>
          <p:cNvSpPr txBox="1"/>
          <p:nvPr/>
        </p:nvSpPr>
        <p:spPr>
          <a:xfrm>
            <a:off x="337820" y="1538606"/>
            <a:ext cx="8641080" cy="3237809"/>
          </a:xfrm>
          <a:prstGeom prst="rect">
            <a:avLst/>
          </a:prstGeom>
          <a:noFill/>
          <a:ln w="9525">
            <a:noFill/>
          </a:ln>
        </p:spPr>
        <p:txBody>
          <a:bodyPr wrap="square">
            <a:spAutoFit/>
          </a:bodyPr>
          <a:lstStyle/>
          <a:p>
            <a:pPr eaLnBrk="1" hangingPunct="1">
              <a:lnSpc>
                <a:spcPct val="140000"/>
              </a:lnSpc>
            </a:pPr>
            <a:r>
              <a:rPr 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latin typeface="微软雅黑" panose="020B0503020204020204" pitchFamily="34" charset="-122"/>
                <a:ea typeface="微软雅黑" panose="020B0503020204020204" pitchFamily="34" charset="-122"/>
                <a:cs typeface="微软雅黑" panose="020B0503020204020204" pitchFamily="34" charset="-122"/>
                <a:sym typeface="+mn-ea"/>
              </a:rPr>
              <a:t>作者以赏析王维的诗句“大漠孤烟直，长河落日圆”入手，首先以纯理性思考的方式对诗句进行赏析，如“疑问：大漠上也许有几处地方聚集着人，难道不会有几缕的炊烟吗？”这样的赏析全然得不到诗句中所蕴藏的壮景与情感，换句话说，这是不驱遣想象力的结果；</a:t>
            </a:r>
          </a:p>
          <a:p>
            <a:pPr eaLnBrk="1" hangingPunct="1">
              <a:lnSpc>
                <a:spcPct val="140000"/>
              </a:lnSpc>
            </a:pPr>
            <a:r>
              <a:rPr lang="zh-CN" altLang="zh-CN" dirty="0">
                <a:latin typeface="微软雅黑" panose="020B0503020204020204" pitchFamily="34" charset="-122"/>
                <a:ea typeface="微软雅黑" panose="020B0503020204020204" pitchFamily="34" charset="-122"/>
                <a:cs typeface="微软雅黑" panose="020B0503020204020204" pitchFamily="34" charset="-122"/>
                <a:sym typeface="+mn-ea"/>
              </a:rPr>
              <a:t>同时又论述在想象中睁开眼睛来看这十个文字所构成的画面，便能感受到诗中静寂的境界。作者通过举例论证与对比论证，得出了结论：“像这样驱遣着想象来看，这一幅图画就显现在眼前了。同时也就接触了作者的意境</a:t>
            </a:r>
            <a:r>
              <a:rPr lang="zh-CN" altLang="zh-CN"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zh-CN"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40000"/>
              </a:lnSpc>
            </a:pPr>
            <a:endParaRPr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6563"/>
                                        </p:tgtEl>
                                        <p:attrNameLst>
                                          <p:attrName>style.visibility</p:attrName>
                                        </p:attrNameLst>
                                      </p:cBhvr>
                                      <p:to>
                                        <p:strVal val="visible"/>
                                      </p:to>
                                    </p:set>
                                    <p:animEffect transition="in" filter="blinds(horizontal)">
                                      <p:cBhvr>
                                        <p:cTn id="7" dur="5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488954" y="631827"/>
            <a:ext cx="8030845" cy="830997"/>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5.</a:t>
            </a:r>
            <a:r>
              <a:rPr lang="zh-CN" altLang="zh-CN"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文章的第8、9两个自然段运用了哪些论方法？有什么作用？</a:t>
            </a:r>
          </a:p>
        </p:txBody>
      </p:sp>
      <p:sp>
        <p:nvSpPr>
          <p:cNvPr id="66563" name="文本框 1"/>
          <p:cNvSpPr txBox="1"/>
          <p:nvPr/>
        </p:nvSpPr>
        <p:spPr>
          <a:xfrm>
            <a:off x="716284" y="1461772"/>
            <a:ext cx="7576185" cy="3323987"/>
          </a:xfrm>
          <a:prstGeom prst="rect">
            <a:avLst/>
          </a:prstGeom>
          <a:noFill/>
          <a:ln w="9525">
            <a:noFill/>
          </a:ln>
        </p:spPr>
        <p:txBody>
          <a:bodyPr wrap="square">
            <a:spAutoFit/>
          </a:bodyPr>
          <a:lstStyle/>
          <a:p>
            <a:pPr indent="457200">
              <a:lnSpc>
                <a:spcPct val="15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这两个自然段运用了</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举例论证和对比论证</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457200">
              <a:lnSpc>
                <a:spcPct val="150000"/>
              </a:lnSpc>
            </a:pP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作者以赏析王维的诗句“大漠孤烟直，长河落日圆”为例</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进行论证，</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从而得出了结论：无论是到过北方还是没有到过北方的读者，驱遣着想象来读诗，都能得到审美的愉快，而只死盯着文字的，就感受不到这种愉快。</a:t>
            </a:r>
          </a:p>
          <a:p>
            <a:pPr indent="457200">
              <a:lnSpc>
                <a:spcPct val="150000"/>
              </a:lnSpc>
            </a:pP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作者通过举例论证和对比论证，自然得出了鉴赏文艺作品需要驱遣想象的结论。</a:t>
            </a:r>
            <a:endParaRPr lang="zh-CN" altLang="zh-CN" sz="20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000" fill="hold">
                                          <p:stCondLst>
                                            <p:cond delay="0"/>
                                          </p:stCondLst>
                                        </p:cTn>
                                        <p:tgtEl>
                                          <p:spTgt spid="66563">
                                            <p:txEl>
                                              <p:pRg st="0" end="0"/>
                                            </p:txEl>
                                          </p:spTgt>
                                        </p:tgtEl>
                                        <p:attrNameLst>
                                          <p:attrName>style.visibility</p:attrName>
                                        </p:attrNameLst>
                                      </p:cBhvr>
                                      <p:to>
                                        <p:strVal val="visible"/>
                                      </p:to>
                                    </p:set>
                                    <p:animEffect transition="in" filter="fade">
                                      <p:cBhvr>
                                        <p:cTn id="7" dur="1000"/>
                                        <p:tgtEl>
                                          <p:spTgt spid="66563">
                                            <p:txEl>
                                              <p:pRg st="0" end="0"/>
                                            </p:txEl>
                                          </p:spTgt>
                                        </p:tgtEl>
                                      </p:cBhvr>
                                    </p:animEffect>
                                    <p:anim calcmode="lin" valueType="num">
                                      <p:cBhvr>
                                        <p:cTn id="8" dur="1000" fill="hold"/>
                                        <p:tgtEl>
                                          <p:spTgt spid="6656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656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000" fill="hold">
                                          <p:stCondLst>
                                            <p:cond delay="0"/>
                                          </p:stCondLst>
                                        </p:cTn>
                                        <p:tgtEl>
                                          <p:spTgt spid="66563">
                                            <p:txEl>
                                              <p:pRg st="1" end="1"/>
                                            </p:txEl>
                                          </p:spTgt>
                                        </p:tgtEl>
                                        <p:attrNameLst>
                                          <p:attrName>style.visibility</p:attrName>
                                        </p:attrNameLst>
                                      </p:cBhvr>
                                      <p:to>
                                        <p:strVal val="visible"/>
                                      </p:to>
                                    </p:set>
                                    <p:animEffect transition="in" filter="fade">
                                      <p:cBhvr>
                                        <p:cTn id="14" dur="1000"/>
                                        <p:tgtEl>
                                          <p:spTgt spid="66563">
                                            <p:txEl>
                                              <p:pRg st="1" end="1"/>
                                            </p:txEl>
                                          </p:spTgt>
                                        </p:tgtEl>
                                      </p:cBhvr>
                                    </p:animEffect>
                                    <p:anim calcmode="lin" valueType="num">
                                      <p:cBhvr>
                                        <p:cTn id="15" dur="1000" fill="hold"/>
                                        <p:tgtEl>
                                          <p:spTgt spid="6656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656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000" fill="hold">
                                          <p:stCondLst>
                                            <p:cond delay="0"/>
                                          </p:stCondLst>
                                        </p:cTn>
                                        <p:tgtEl>
                                          <p:spTgt spid="66563">
                                            <p:txEl>
                                              <p:pRg st="2" end="2"/>
                                            </p:txEl>
                                          </p:spTgt>
                                        </p:tgtEl>
                                        <p:attrNameLst>
                                          <p:attrName>style.visibility</p:attrName>
                                        </p:attrNameLst>
                                      </p:cBhvr>
                                      <p:to>
                                        <p:strVal val="visible"/>
                                      </p:to>
                                    </p:set>
                                    <p:animEffect transition="in" filter="fade">
                                      <p:cBhvr>
                                        <p:cTn id="21" dur="1000"/>
                                        <p:tgtEl>
                                          <p:spTgt spid="66563">
                                            <p:txEl>
                                              <p:pRg st="2" end="2"/>
                                            </p:txEl>
                                          </p:spTgt>
                                        </p:tgtEl>
                                      </p:cBhvr>
                                    </p:animEffect>
                                    <p:anim calcmode="lin" valueType="num">
                                      <p:cBhvr>
                                        <p:cTn id="22" dur="1000" fill="hold"/>
                                        <p:tgtEl>
                                          <p:spTgt spid="6656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656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2045970" y="589917"/>
            <a:ext cx="4649470" cy="461665"/>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8-9</a:t>
            </a:r>
            <a:r>
              <a:rPr lang="zh-CN" altLang="en-US"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自然段的</a:t>
            </a:r>
            <a:r>
              <a:rPr lang="zh-CN" altLang="zh-CN" sz="24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论证思路？</a:t>
            </a:r>
          </a:p>
        </p:txBody>
      </p:sp>
      <p:sp>
        <p:nvSpPr>
          <p:cNvPr id="66563" name="文本框 1"/>
          <p:cNvSpPr txBox="1"/>
          <p:nvPr/>
        </p:nvSpPr>
        <p:spPr>
          <a:xfrm>
            <a:off x="483239" y="1235077"/>
            <a:ext cx="8204835" cy="3000821"/>
          </a:xfrm>
          <a:prstGeom prst="rect">
            <a:avLst/>
          </a:prstGeom>
          <a:noFill/>
          <a:ln w="9525">
            <a:noFill/>
          </a:ln>
        </p:spPr>
        <p:txBody>
          <a:bodyPr wrap="square">
            <a:spAutoFit/>
          </a:bodyPr>
          <a:lstStyle/>
          <a:p>
            <a:pPr indent="457200" eaLnBrk="1" hangingPunct="1">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这两段文字论述了在赏析王维的诗句时应怎样驱使我们的想象力。</a:t>
            </a:r>
          </a:p>
          <a:p>
            <a:pPr indent="457200" eaLnBrk="1" hangingPunct="1">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首先从反面论述：如果从字面意义或从无用的画面推敲无用的问题，那么就不会领会诗句的意思。</a:t>
            </a:r>
          </a:p>
          <a:p>
            <a:pPr indent="457200" eaLnBrk="1" hangingPunct="1">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然后从正面阐述：将诗句勾勒成一幅画面，然后推想“直”“圆”等形容词的表达效果，这样就理解了诗句的意境。</a:t>
            </a:r>
          </a:p>
          <a:p>
            <a:pPr indent="457200" eaLnBrk="1" hangingPunct="1">
              <a:lnSpc>
                <a:spcPct val="150000"/>
              </a:lnSpc>
            </a:pPr>
            <a:r>
              <a:rPr lang="zh-CN" altLang="zh-CN"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第9自然段围绕着上面的举例，进一步论述，解释说明了如果驱遣我们的想象理解了作者的意境，就会得到一种愉悦。</a:t>
            </a: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6563"/>
                                        </p:tgtEl>
                                        <p:attrNameLst>
                                          <p:attrName>style.visibility</p:attrName>
                                        </p:attrNameLst>
                                      </p:cBhvr>
                                      <p:to>
                                        <p:strVal val="visible"/>
                                      </p:to>
                                    </p:set>
                                    <p:animEffect transition="in" filter="blinds(horizontal)">
                                      <p:cBhvr>
                                        <p:cTn id="7" dur="5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367033" y="596266"/>
            <a:ext cx="8598535" cy="707886"/>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0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7.</a:t>
            </a:r>
            <a:r>
              <a:rPr lang="zh-CN" altLang="zh-CN" sz="20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阅读11－13自然段，说说作者是如何论证欣赏文艺作品需要驱遣想象力的，在论证过程中运用了哪些论证方法？</a:t>
            </a:r>
          </a:p>
        </p:txBody>
      </p:sp>
      <p:sp>
        <p:nvSpPr>
          <p:cNvPr id="66563" name="文本框 1"/>
          <p:cNvSpPr txBox="1"/>
          <p:nvPr/>
        </p:nvSpPr>
        <p:spPr>
          <a:xfrm>
            <a:off x="367034" y="1755775"/>
            <a:ext cx="8341995" cy="2492990"/>
          </a:xfrm>
          <a:prstGeom prst="rect">
            <a:avLst/>
          </a:prstGeom>
          <a:noFill/>
          <a:ln w="9525">
            <a:noFill/>
          </a:ln>
        </p:spPr>
        <p:txBody>
          <a:bodyPr wrap="square">
            <a:spAutoFit/>
          </a:bodyPr>
          <a:lstStyle/>
          <a:p>
            <a:pPr indent="457200" eaLnBrk="1" hangingPunct="1">
              <a:lnSpc>
                <a:spcPct val="150000"/>
              </a:lnSpc>
            </a:pPr>
            <a:r>
              <a:rPr lang="en-US" altLang="zh-CN"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以高尔基的《海燕》为例，先从字面解释来研究，领会不到这首诗的意思；接着又论述在想象中生出一对翅膀，而且展开翅膀随海燕飞掠，就领会了这首诗。</a:t>
            </a:r>
          </a:p>
          <a:p>
            <a:pPr indent="457200" eaLnBrk="1" hangingPunct="1">
              <a:lnSpc>
                <a:spcPct val="150000"/>
              </a:lnSpc>
            </a:pPr>
            <a:r>
              <a:rPr lang="zh-CN"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通过举例与对比论证，得出结论：“像这样驱遣着想象来看，这才接触到作者的意境。”读者从中体验到愉快，得到受用。</a:t>
            </a: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p:cTn id="7" dur="500" fill="hold"/>
                                        <p:tgtEl>
                                          <p:spTgt spid="6656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656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656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6563">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66563">
                                            <p:txEl>
                                              <p:pRg st="1" end="1"/>
                                            </p:txEl>
                                          </p:spTgt>
                                        </p:tgtEl>
                                        <p:attrNameLst>
                                          <p:attrName>style.visibility</p:attrName>
                                        </p:attrNameLst>
                                      </p:cBhvr>
                                      <p:to>
                                        <p:strVal val="visible"/>
                                      </p:to>
                                    </p:set>
                                    <p:anim calcmode="lin" valueType="num">
                                      <p:cBhvr>
                                        <p:cTn id="13" dur="500" fill="hold"/>
                                        <p:tgtEl>
                                          <p:spTgt spid="6656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6656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6656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6656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ctrTitle"/>
          </p:nvPr>
        </p:nvSpPr>
        <p:spPr>
          <a:xfrm>
            <a:off x="107504" y="-186"/>
            <a:ext cx="4752528" cy="483704"/>
          </a:xfrm>
        </p:spPr>
        <p:txBody>
          <a:bodyPr>
            <a:normAutofit/>
          </a:bodyPr>
          <a:lstStyle/>
          <a:p>
            <a:pPr algn="l"/>
            <a:r>
              <a:rPr lang="zh-CN" altLang="en-US" sz="2000" b="1" dirty="0" smtClean="0">
                <a:solidFill>
                  <a:srgbClr val="FF9306"/>
                </a:solidFill>
                <a:latin typeface="微软雅黑" panose="020B0503020204020204" pitchFamily="34" charset="-122"/>
                <a:ea typeface="微软雅黑" panose="020B0503020204020204" pitchFamily="34" charset="-122"/>
              </a:rPr>
              <a:t>新课导入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605155" y="1073785"/>
            <a:ext cx="7739380" cy="3277820"/>
          </a:xfrm>
          <a:prstGeom prst="rect">
            <a:avLst/>
          </a:prstGeom>
          <a:noFill/>
        </p:spPr>
        <p:txBody>
          <a:bodyPr wrap="square" rtlCol="0">
            <a:spAutoFit/>
          </a:bodyPr>
          <a:lstStyle/>
          <a:p>
            <a:pPr indent="457200" fontAlgn="auto">
              <a:lnSpc>
                <a:spcPct val="150000"/>
              </a:lnSpc>
            </a:pPr>
            <a:r>
              <a:rPr lang="zh-CN" altLang="zh-CN" dirty="0">
                <a:latin typeface="微软雅黑" panose="020B0503020204020204" pitchFamily="34" charset="-122"/>
                <a:ea typeface="微软雅黑" panose="020B0503020204020204" pitchFamily="34" charset="-122"/>
                <a:sym typeface="+mn-ea"/>
              </a:rPr>
              <a:t>有人说：“强大的美国来自于想象力和创造力。”</a:t>
            </a:r>
          </a:p>
          <a:p>
            <a:pPr indent="457200" fontAlgn="auto">
              <a:lnSpc>
                <a:spcPct val="150000"/>
              </a:lnSpc>
            </a:pPr>
            <a:r>
              <a:rPr lang="zh-CN" altLang="zh-CN" dirty="0">
                <a:latin typeface="微软雅黑" panose="020B0503020204020204" pitchFamily="34" charset="-122"/>
                <a:ea typeface="微软雅黑" panose="020B0503020204020204" pitchFamily="34" charset="-122"/>
                <a:sym typeface="+mn-ea"/>
              </a:rPr>
              <a:t>诚然，想象力的重要性不言而喻，大到一个国家的发展与繁荣，小到一个人的成长与进步，都不能没有想象力的参与。</a:t>
            </a:r>
          </a:p>
          <a:p>
            <a:pPr indent="457200" fontAlgn="auto">
              <a:lnSpc>
                <a:spcPct val="150000"/>
              </a:lnSpc>
            </a:pPr>
            <a:r>
              <a:rPr lang="zh-CN" altLang="zh-CN" dirty="0">
                <a:latin typeface="微软雅黑" panose="020B0503020204020204" pitchFamily="34" charset="-122"/>
                <a:ea typeface="微软雅黑" panose="020B0503020204020204" pitchFamily="34" charset="-122"/>
                <a:sym typeface="+mn-ea"/>
              </a:rPr>
              <a:t>事实上，就连阅读一篇文章，欣赏一种文艺作品，没有想象的参与，都无法尽情领略到它的美感。</a:t>
            </a:r>
          </a:p>
          <a:p>
            <a:pPr indent="457200" fontAlgn="auto">
              <a:lnSpc>
                <a:spcPct val="150000"/>
              </a:lnSpc>
            </a:pPr>
            <a:r>
              <a:rPr lang="zh-CN" altLang="zh-CN" dirty="0">
                <a:latin typeface="微软雅黑" panose="020B0503020204020204" pitchFamily="34" charset="-122"/>
                <a:ea typeface="微软雅黑" panose="020B0503020204020204" pitchFamily="34" charset="-122"/>
                <a:sym typeface="+mn-ea"/>
              </a:rPr>
              <a:t>那么，如何才能在阅读作品的时候驱遣我们的想象呢？让著名的语文教育大师叶圣陶先生告诉你。</a:t>
            </a:r>
            <a:endParaRPr lang="zh-CN" altLang="zh-CN" dirty="0">
              <a:latin typeface="微软雅黑" panose="020B0503020204020204" pitchFamily="34" charset="-122"/>
              <a:ea typeface="微软雅黑" panose="020B0503020204020204" pitchFamily="34" charset="-122"/>
            </a:endParaRPr>
          </a:p>
          <a:p>
            <a:pPr indent="457200" fontAlgn="auto"/>
            <a:endParaRPr lang="zh-CN" altLang="en-US" dirty="0"/>
          </a:p>
        </p:txBody>
      </p:sp>
    </p:spTree>
  </p:cSld>
  <p:clrMapOvr>
    <a:masterClrMapping/>
  </p:clrMapOvr>
  <p:transition spd="slow" advTm="25042">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
        <p:nvSpPr>
          <p:cNvPr id="2" name="文本框 1"/>
          <p:cNvSpPr txBox="1"/>
          <p:nvPr/>
        </p:nvSpPr>
        <p:spPr>
          <a:xfrm>
            <a:off x="196219" y="819152"/>
            <a:ext cx="8750935" cy="3170099"/>
          </a:xfrm>
          <a:prstGeom prst="rect">
            <a:avLst/>
          </a:prstGeom>
          <a:noFill/>
        </p:spPr>
        <p:txBody>
          <a:bodyPr wrap="square" rtlCol="0">
            <a:spAutoFit/>
          </a:bodyPr>
          <a:lstStyle/>
          <a:p>
            <a:pPr>
              <a:lnSpc>
                <a:spcPts val="3000"/>
              </a:lnSpc>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8.</a:t>
            </a:r>
            <a:r>
              <a:rPr lang="zh-CN"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怎样理解</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假如死盯着文字而不能从文字看出一幅图画来，就感受不到这种愉快了</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这句话</a:t>
            </a:r>
            <a:r>
              <a:rPr lang="zh-CN"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的含义？</a:t>
            </a:r>
            <a:endPar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ts val="3000"/>
              </a:lnSpc>
            </a:pPr>
            <a:endParaRPr lang="en-US" altLang="zh-CN" sz="2000" u="sng"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文艺作品一般都具有形象性，尤其是诗歌、散文等文艺作品，形象性尤其突出，且情感表达也尤其浓烈。这些情感常常寄寓在形象之中，所谓“言不尽意，立象以尽意”，就是这个道理。因此，想要理解一篇文艺作品，就必须把握其情感，必须通过驱遣想象还原形象的描述，进而去体会作品的意境和表达的情感。</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linds(horizontal)">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2432054" y="1318260"/>
            <a:ext cx="3559175" cy="523220"/>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8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9.</a:t>
            </a:r>
            <a:r>
              <a:rPr lang="zh-CN" altLang="zh-CN" sz="28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结尾有什么作用？</a:t>
            </a:r>
          </a:p>
        </p:txBody>
      </p:sp>
      <p:sp>
        <p:nvSpPr>
          <p:cNvPr id="66563" name="文本框 1"/>
          <p:cNvSpPr txBox="1"/>
          <p:nvPr/>
        </p:nvSpPr>
        <p:spPr>
          <a:xfrm>
            <a:off x="513080" y="2395856"/>
            <a:ext cx="8331200" cy="1477328"/>
          </a:xfrm>
          <a:prstGeom prst="rect">
            <a:avLst/>
          </a:prstGeom>
          <a:noFill/>
          <a:ln w="9525">
            <a:noFill/>
          </a:ln>
        </p:spPr>
        <p:txBody>
          <a:bodyPr wrap="square">
            <a:spAutoFit/>
          </a:bodyPr>
          <a:lstStyle/>
          <a:p>
            <a:pPr indent="457200" algn="l" eaLnBrk="1" hangingPunct="1">
              <a:lnSpc>
                <a:spcPct val="150000"/>
              </a:lnSpc>
            </a:pPr>
            <a:r>
              <a:rPr lang="zh-CN" altLang="zh-CN" sz="2000" dirty="0">
                <a:solidFill>
                  <a:schemeClr val="tx1"/>
                </a:solidFill>
                <a:uFillTx/>
                <a:latin typeface="微软雅黑" panose="020B0503020204020204" pitchFamily="34" charset="-122"/>
                <a:ea typeface="微软雅黑" panose="020B0503020204020204" pitchFamily="34" charset="-122"/>
              </a:rPr>
              <a:t>点题，总结全文，得出中心论点</a:t>
            </a:r>
            <a:r>
              <a:rPr lang="zh-CN" altLang="en-US" sz="2000" dirty="0">
                <a:solidFill>
                  <a:schemeClr val="tx1"/>
                </a:solidFill>
                <a:uFillTx/>
                <a:latin typeface="微软雅黑" panose="020B0503020204020204" pitchFamily="34" charset="-122"/>
                <a:ea typeface="微软雅黑" panose="020B0503020204020204" pitchFamily="34" charset="-122"/>
              </a:rPr>
              <a:t>：欣赏文艺作品，要学着驱遣自己的想象，通过文字去接触作者的所见所感，接受美感的经验，得到人生的受用</a:t>
            </a:r>
            <a:r>
              <a:rPr lang="zh-CN" altLang="zh-CN" sz="2000" dirty="0">
                <a:solidFill>
                  <a:schemeClr val="tx1"/>
                </a:solidFill>
                <a:uFillTx/>
                <a:latin typeface="微软雅黑" panose="020B0503020204020204" pitchFamily="34" charset="-122"/>
                <a:ea typeface="微软雅黑" panose="020B0503020204020204" pitchFamily="34" charset="-122"/>
              </a:rPr>
              <a:t>。</a:t>
            </a: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000" fill="hold">
                                          <p:stCondLst>
                                            <p:cond delay="0"/>
                                          </p:stCondLst>
                                        </p:cTn>
                                        <p:tgtEl>
                                          <p:spTgt spid="66563">
                                            <p:txEl>
                                              <p:pRg st="0" end="0"/>
                                            </p:txEl>
                                          </p:spTgt>
                                        </p:tgtEl>
                                        <p:attrNameLst>
                                          <p:attrName>style.visibility</p:attrName>
                                        </p:attrNameLst>
                                      </p:cBhvr>
                                      <p:to>
                                        <p:strVal val="visible"/>
                                      </p:to>
                                    </p:set>
                                    <p:animEffect transition="in" filter="fade">
                                      <p:cBhvr>
                                        <p:cTn id="7" dur="1000"/>
                                        <p:tgtEl>
                                          <p:spTgt spid="66563">
                                            <p:txEl>
                                              <p:pRg st="0" end="0"/>
                                            </p:txEl>
                                          </p:spTgt>
                                        </p:tgtEl>
                                      </p:cBhvr>
                                    </p:animEffect>
                                    <p:anim calcmode="lin" valueType="num">
                                      <p:cBhvr>
                                        <p:cTn id="8" dur="1000" fill="hold"/>
                                        <p:tgtEl>
                                          <p:spTgt spid="6656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656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p:nvPr/>
        </p:nvSpPr>
        <p:spPr>
          <a:xfrm>
            <a:off x="2263299" y="644684"/>
            <a:ext cx="4618196" cy="523220"/>
          </a:xfrm>
          <a:prstGeom prst="rect">
            <a:avLst/>
          </a:prstGeom>
          <a:noFill/>
          <a:ln w="9525">
            <a:noFill/>
          </a:ln>
        </p:spPr>
        <p:txBody>
          <a:bodyPr wrap="square">
            <a:spAutoFit/>
          </a:bodyPr>
          <a:lstStyle/>
          <a:p>
            <a:pPr indent="0" eaLnBrk="1" hangingPunct="1">
              <a:lnSpc>
                <a:spcPct val="100000"/>
              </a:lnSpc>
              <a:buClr>
                <a:srgbClr val="2719DB"/>
              </a:buClr>
              <a:buFont typeface="Wingdings" panose="05000000000000000000" charset="0"/>
              <a:buNone/>
            </a:pPr>
            <a:r>
              <a:rPr lang="en-US" altLang="zh-CN" sz="2800" b="1" dirty="0">
                <a:solidFill>
                  <a:srgbClr val="FF0000"/>
                </a:solidFill>
                <a:uFillTx/>
                <a:latin typeface="微软雅黑" panose="020B0503020204020204" pitchFamily="34" charset="-122"/>
                <a:ea typeface="微软雅黑" panose="020B0503020204020204" pitchFamily="34" charset="-122"/>
              </a:rPr>
              <a:t>10.</a:t>
            </a:r>
            <a:r>
              <a:rPr lang="zh-CN" altLang="zh-CN" sz="2800" b="1" dirty="0">
                <a:solidFill>
                  <a:srgbClr val="FF0000"/>
                </a:solidFill>
                <a:uFillTx/>
                <a:latin typeface="微软雅黑" panose="020B0503020204020204" pitchFamily="34" charset="-122"/>
                <a:ea typeface="微软雅黑" panose="020B0503020204020204" pitchFamily="34" charset="-122"/>
              </a:rPr>
              <a:t>总结本文的论证思路</a:t>
            </a:r>
          </a:p>
        </p:txBody>
      </p:sp>
      <p:sp>
        <p:nvSpPr>
          <p:cNvPr id="66563" name="文本框 1"/>
          <p:cNvSpPr txBox="1"/>
          <p:nvPr/>
        </p:nvSpPr>
        <p:spPr>
          <a:xfrm>
            <a:off x="407039" y="1166497"/>
            <a:ext cx="8474075" cy="3023905"/>
          </a:xfrm>
          <a:prstGeom prst="rect">
            <a:avLst/>
          </a:prstGeom>
          <a:noFill/>
          <a:ln w="9525">
            <a:noFill/>
          </a:ln>
        </p:spPr>
        <p:txBody>
          <a:bodyPr wrap="square">
            <a:spAutoFit/>
          </a:bodyPr>
          <a:lstStyle/>
          <a:p>
            <a:pPr indent="457200" eaLnBrk="1" hangingPunct="1">
              <a:lnSpc>
                <a:spcPct val="150000"/>
              </a:lnSpc>
            </a:pPr>
            <a:r>
              <a:rPr lang="en-US" altLang="zh-CN" sz="2700" b="1" dirty="0">
                <a:solidFill>
                  <a:srgbClr val="FF0000"/>
                </a:solidFill>
                <a:uFillTx/>
                <a:latin typeface="黑体" panose="02010609060101010101" pitchFamily="49" charset="-122"/>
                <a:ea typeface="黑体" panose="02010609060101010101" pitchFamily="49" charset="-122"/>
              </a:rPr>
              <a:t> </a:t>
            </a:r>
            <a:r>
              <a:rPr lang="zh-CN"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作者首先通过论述作者、读者以及文字之间的联系来明确文艺作品的本质，即“接触作者的所见所感”。</a:t>
            </a:r>
          </a:p>
          <a:p>
            <a:pPr indent="457200" eaLnBrk="1" hangingPunct="1">
              <a:lnSpc>
                <a:spcPct val="150000"/>
              </a:lnSpc>
            </a:pPr>
            <a:r>
              <a:rPr lang="zh-CN"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然后以王维的诗句和高尔基的《海燕》为例，各自从正反两个角度论述驱遣想象的作用。</a:t>
            </a:r>
          </a:p>
          <a:p>
            <a:pPr indent="457200" eaLnBrk="1" hangingPunct="1">
              <a:lnSpc>
                <a:spcPct val="150000"/>
              </a:lnSpc>
            </a:pPr>
            <a:r>
              <a:rPr lang="zh-CN"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最后得出结论：鉴赏文艺，不能拘泥于文字，必须驱遣我们的想象，才能通过文字接受美感的经验，得到人生的受用。 </a:t>
            </a:r>
          </a:p>
        </p:txBody>
      </p:sp>
      <p:sp>
        <p:nvSpPr>
          <p:cNvPr id="19463" name="矩形 6"/>
          <p:cNvSpPr/>
          <p:nvPr/>
        </p:nvSpPr>
        <p:spPr>
          <a:xfrm>
            <a:off x="1307306" y="357190"/>
            <a:ext cx="75010" cy="335756"/>
          </a:xfrm>
          <a:prstGeom prst="rect">
            <a:avLst/>
          </a:prstGeom>
          <a:noFill/>
          <a:ln w="9525">
            <a:noFill/>
          </a:ln>
        </p:spPr>
        <p:txBody>
          <a:bodyPr anchor="ctr"/>
          <a:lstStyle/>
          <a:p>
            <a:pPr algn="ctr" eaLnBrk="1" hangingPunct="1"/>
            <a:endParaRPr lang="zh-CN" altLang="en-US" sz="1350" dirty="0">
              <a:solidFill>
                <a:srgbClr val="FFFFFF"/>
              </a:solidFill>
              <a:latin typeface="Calibri" panose="020F0502020204030204" charset="0"/>
              <a:ea typeface="幼圆" panose="02010509060101010101" pitchFamily="49" charset="-122"/>
            </a:endParaRPr>
          </a:p>
        </p:txBody>
      </p:sp>
      <p:sp>
        <p:nvSpPr>
          <p:cNvPr id="7" name="标题 1"/>
          <p:cNvSpPr>
            <a:spLocks noGrp="1"/>
          </p:cNvSpPr>
          <p:nvPr/>
        </p:nvSpPr>
        <p:spPr>
          <a:xfrm>
            <a:off x="107504" y="-186"/>
            <a:ext cx="4752528" cy="4837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6563"/>
                                        </p:tgtEl>
                                        <p:attrNameLst>
                                          <p:attrName>style.visibility</p:attrName>
                                        </p:attrNameLst>
                                      </p:cBhvr>
                                      <p:to>
                                        <p:strVal val="visible"/>
                                      </p:to>
                                    </p:set>
                                    <p:animEffect transition="in" filter="blinds(horizontal)">
                                      <p:cBhvr>
                                        <p:cTn id="7" dur="5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课堂小结</a:t>
            </a:r>
          </a:p>
        </p:txBody>
      </p:sp>
      <p:sp>
        <p:nvSpPr>
          <p:cNvPr id="2" name="文本框 1"/>
          <p:cNvSpPr txBox="1"/>
          <p:nvPr/>
        </p:nvSpPr>
        <p:spPr>
          <a:xfrm>
            <a:off x="3359150" y="701675"/>
            <a:ext cx="2522220" cy="523220"/>
          </a:xfrm>
          <a:prstGeom prst="rect">
            <a:avLst/>
          </a:prstGeom>
          <a:noFill/>
        </p:spPr>
        <p:txBody>
          <a:bodyPr wrap="square" rtlCol="0">
            <a:spAutoFit/>
          </a:bodyPr>
          <a:lstStyle/>
          <a:p>
            <a:r>
              <a:rPr lang="en-US" altLang="zh-CN" sz="2800" dirty="0">
                <a:latin typeface="微软雅黑" panose="020B0503020204020204" pitchFamily="34" charset="-122"/>
                <a:ea typeface="微软雅黑" panose="020B0503020204020204" pitchFamily="34" charset="-122"/>
              </a:rPr>
              <a:t> </a:t>
            </a:r>
            <a:r>
              <a:rPr lang="zh-CN" altLang="en-US" sz="2800" b="1" dirty="0">
                <a:solidFill>
                  <a:srgbClr val="FF0000"/>
                </a:solidFill>
                <a:latin typeface="微软雅黑" panose="020B0503020204020204" pitchFamily="34" charset="-122"/>
                <a:ea typeface="微软雅黑" panose="020B0503020204020204" pitchFamily="34" charset="-122"/>
              </a:rPr>
              <a:t>主 题 思 想</a:t>
            </a:r>
          </a:p>
        </p:txBody>
      </p:sp>
      <p:sp>
        <p:nvSpPr>
          <p:cNvPr id="3" name="文本框 2"/>
          <p:cNvSpPr txBox="1"/>
          <p:nvPr/>
        </p:nvSpPr>
        <p:spPr>
          <a:xfrm>
            <a:off x="1211584" y="1657985"/>
            <a:ext cx="6729095" cy="2862322"/>
          </a:xfrm>
          <a:prstGeom prst="rect">
            <a:avLst/>
          </a:prstGeom>
          <a:noFill/>
        </p:spPr>
        <p:txBody>
          <a:bodyPr wrap="square" rtlCol="0">
            <a:spAutoFit/>
          </a:bodyPr>
          <a:lstStyle/>
          <a:p>
            <a:pPr>
              <a:lnSpc>
                <a:spcPct val="150000"/>
              </a:lnSpc>
            </a:pPr>
            <a:r>
              <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语文</a:t>
            </a:r>
            <a:r>
              <a:rPr lang="zh-CN"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是生活的一部分，语文学习离不开生活。阅读中，要驱遣想象，要注重联系生活，注重用生活的经验、事例来诠释共鸣，这样就能使阅读教学顺畅而和谐。阅读教学中，驱遣我们的想象，涵咏揣摩咏诵，就能让我们“坐于室而观于海，处于今而论久远”，既能更好地理解作品，又能锻炼创造性思维能力。</a:t>
            </a:r>
          </a:p>
        </p:txBody>
      </p:sp>
    </p:spTree>
  </p:cSld>
  <p:clrMapOvr>
    <a:masterClrMapping/>
  </p:clrMapOvr>
  <p:transition spd="slow" advTm="25042">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课堂小结</a:t>
            </a:r>
          </a:p>
        </p:txBody>
      </p:sp>
      <p:sp>
        <p:nvSpPr>
          <p:cNvPr id="2" name="文本框 1"/>
          <p:cNvSpPr txBox="1"/>
          <p:nvPr/>
        </p:nvSpPr>
        <p:spPr>
          <a:xfrm>
            <a:off x="3409954" y="657860"/>
            <a:ext cx="2030095" cy="523220"/>
          </a:xfrm>
          <a:prstGeom prst="rect">
            <a:avLst/>
          </a:prstGeom>
          <a:noFill/>
        </p:spPr>
        <p:txBody>
          <a:bodyPr wrap="square" rtlCol="0">
            <a:spAutoFit/>
          </a:bodyPr>
          <a:lstStyle/>
          <a:p>
            <a:r>
              <a:rPr lang="zh-CN" altLang="en-US" sz="2800" b="1" dirty="0">
                <a:solidFill>
                  <a:srgbClr val="FF0000"/>
                </a:solidFill>
                <a:latin typeface="微软雅黑" panose="020B0503020204020204" pitchFamily="34" charset="-122"/>
                <a:ea typeface="微软雅黑" panose="020B0503020204020204" pitchFamily="34" charset="-122"/>
              </a:rPr>
              <a:t>写作特色</a:t>
            </a:r>
          </a:p>
        </p:txBody>
      </p:sp>
      <p:sp>
        <p:nvSpPr>
          <p:cNvPr id="66563" name="文本框 1"/>
          <p:cNvSpPr txBox="1"/>
          <p:nvPr/>
        </p:nvSpPr>
        <p:spPr>
          <a:xfrm>
            <a:off x="357505" y="1179832"/>
            <a:ext cx="8218170" cy="3247043"/>
          </a:xfrm>
          <a:prstGeom prst="rect">
            <a:avLst/>
          </a:prstGeom>
          <a:noFill/>
          <a:ln w="9525">
            <a:noFill/>
          </a:ln>
        </p:spPr>
        <p:txBody>
          <a:bodyPr wrap="square">
            <a:spAutoFit/>
          </a:bodyPr>
          <a:lstStyle/>
          <a:p>
            <a:pPr eaLnBrk="1" hangingPunct="1">
              <a:lnSpc>
                <a:spcPts val="5020"/>
              </a:lnSpc>
            </a:pPr>
            <a:r>
              <a:rPr lang="en-US" sz="20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a:t>
            </a:r>
            <a:r>
              <a:rPr altLang="zh-CN" sz="20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语言平实，通俗易懂。</a:t>
            </a:r>
          </a:p>
          <a:p>
            <a:pPr eaLnBrk="1" hangingPunct="1">
              <a:lnSpc>
                <a:spcPts val="5020"/>
              </a:lnSpc>
            </a:pPr>
            <a:r>
              <a:rPr altLang="zh-CN" sz="20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虽然作者在论说文艺作品的意境和想象力的问题，但是在阐述的过程中，使用了通俗易懂的文字。</a:t>
            </a:r>
          </a:p>
          <a:p>
            <a:pPr indent="457200" eaLnBrk="1" hangingPunct="1">
              <a:lnSpc>
                <a:spcPct val="100000"/>
              </a:lnSpc>
            </a:pPr>
            <a:r>
              <a:rPr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如“或者再提出疑问：大漠上也许有几处地方聚集着人，难道不会有几缕的炊烟吗？假使起了风，烟就不曲折了吗？落日固然是圆的，难道朝阳就不圆吗？这样地提问，似乎是在研究，在考察，可是也领会不到这两句诗的意思”等语言就通俗易懂。</a:t>
            </a:r>
          </a:p>
        </p:txBody>
      </p:sp>
    </p:spTree>
  </p:cSld>
  <p:clrMapOvr>
    <a:masterClrMapping/>
  </p:clrMapOvr>
  <p:transition spd="slow" advTm="25042">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课堂小结</a:t>
            </a:r>
          </a:p>
        </p:txBody>
      </p:sp>
      <p:sp>
        <p:nvSpPr>
          <p:cNvPr id="66563" name="文本框 1"/>
          <p:cNvSpPr txBox="1"/>
          <p:nvPr/>
        </p:nvSpPr>
        <p:spPr>
          <a:xfrm>
            <a:off x="366399" y="659131"/>
            <a:ext cx="8288655" cy="4093428"/>
          </a:xfrm>
          <a:prstGeom prst="rect">
            <a:avLst/>
          </a:prstGeom>
          <a:noFill/>
          <a:ln w="9525">
            <a:noFill/>
          </a:ln>
        </p:spPr>
        <p:txBody>
          <a:bodyPr wrap="square">
            <a:spAutoFit/>
          </a:bodyPr>
          <a:lstStyle/>
          <a:p>
            <a:pPr eaLnBrk="1" hangingPunct="1">
              <a:lnSpc>
                <a:spcPct val="100000"/>
              </a:lnSpc>
            </a:pPr>
            <a:r>
              <a:rPr altLang="zh-CN" sz="20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2</a:t>
            </a:r>
            <a:r>
              <a:rPr lang="zh-CN" sz="20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a:t>
            </a:r>
            <a:r>
              <a:rPr altLang="zh-CN" sz="20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综合运用了多种论证方法。</a:t>
            </a:r>
            <a:endParaRPr altLang="zh-CN" sz="2000" b="1"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50000"/>
              </a:lnSpc>
            </a:pPr>
            <a:r>
              <a:rPr altLang="zh-CN" sz="2000" dirty="0">
                <a:solidFill>
                  <a:schemeClr val="tx2"/>
                </a:solidFill>
                <a:uFillTx/>
                <a:latin typeface="微软雅黑" panose="020B0503020204020204" pitchFamily="34" charset="-122"/>
                <a:ea typeface="微软雅黑" panose="020B0503020204020204" pitchFamily="34" charset="-122"/>
                <a:cs typeface="微软雅黑" panose="020B0503020204020204" pitchFamily="34" charset="-122"/>
              </a:rPr>
              <a:t>（1）举例论证。</a:t>
            </a:r>
          </a:p>
          <a:p>
            <a:pPr eaLnBrk="1" hangingPunct="1">
              <a:lnSpc>
                <a:spcPct val="150000"/>
              </a:lnSpc>
            </a:pPr>
            <a:r>
              <a:rPr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这是本文最主要的论证方法。本文为了论述应驱遣我们的想象力领会文艺作品的意境，先后列举了赏析王维的诗句和赏析高尔基的《海燕》的例子，进行详细的阐述。</a:t>
            </a:r>
          </a:p>
          <a:p>
            <a:pPr eaLnBrk="1" hangingPunct="1">
              <a:lnSpc>
                <a:spcPct val="150000"/>
              </a:lnSpc>
            </a:pPr>
            <a:r>
              <a:rPr altLang="zh-CN" sz="2000" dirty="0">
                <a:solidFill>
                  <a:schemeClr val="tx2"/>
                </a:solidFill>
                <a:uFillTx/>
                <a:latin typeface="微软雅黑" panose="020B0503020204020204" pitchFamily="34" charset="-122"/>
                <a:ea typeface="微软雅黑" panose="020B0503020204020204" pitchFamily="34" charset="-122"/>
                <a:cs typeface="微软雅黑" panose="020B0503020204020204" pitchFamily="34" charset="-122"/>
              </a:rPr>
              <a:t>（2）对比论证。</a:t>
            </a:r>
            <a:endParaRPr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50000"/>
              </a:lnSpc>
            </a:pPr>
            <a:r>
              <a:rPr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在列举两个事例的时候，作者都是先从反面说起，如果只从字面意义上理解，很难把握文艺作品的意境。然后从正面阐述，如果驱遣我们的想象力，将自己融入到文字中，就很容易理解作者的意境。</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p:cTn id="7" dur="1000" fill="hold"/>
                                        <p:tgtEl>
                                          <p:spTgt spid="6656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656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656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656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66563">
                                            <p:txEl>
                                              <p:pRg st="1" end="1"/>
                                            </p:txEl>
                                          </p:spTgt>
                                        </p:tgtEl>
                                        <p:attrNameLst>
                                          <p:attrName>style.visibility</p:attrName>
                                        </p:attrNameLst>
                                      </p:cBhvr>
                                      <p:to>
                                        <p:strVal val="visible"/>
                                      </p:to>
                                    </p:set>
                                    <p:animEffect transition="in" filter="fade">
                                      <p:cBhvr>
                                        <p:cTn id="15" dur="1000"/>
                                        <p:tgtEl>
                                          <p:spTgt spid="66563">
                                            <p:txEl>
                                              <p:pRg st="1" end="1"/>
                                            </p:txEl>
                                          </p:spTgt>
                                        </p:tgtEl>
                                      </p:cBhvr>
                                    </p:animEffect>
                                    <p:anim calcmode="lin" valueType="num">
                                      <p:cBhvr>
                                        <p:cTn id="16" dur="1000" fill="hold"/>
                                        <p:tgtEl>
                                          <p:spTgt spid="6656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66563">
                                            <p:txEl>
                                              <p:pRg st="1" end="1"/>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66563">
                                            <p:txEl>
                                              <p:pRg st="2" end="2"/>
                                            </p:txEl>
                                          </p:spTgt>
                                        </p:tgtEl>
                                        <p:attrNameLst>
                                          <p:attrName>style.visibility</p:attrName>
                                        </p:attrNameLst>
                                      </p:cBhvr>
                                      <p:to>
                                        <p:strVal val="visible"/>
                                      </p:to>
                                    </p:set>
                                    <p:animEffect transition="in" filter="fade">
                                      <p:cBhvr>
                                        <p:cTn id="20" dur="1000"/>
                                        <p:tgtEl>
                                          <p:spTgt spid="66563">
                                            <p:txEl>
                                              <p:pRg st="2" end="2"/>
                                            </p:txEl>
                                          </p:spTgt>
                                        </p:tgtEl>
                                      </p:cBhvr>
                                    </p:animEffect>
                                    <p:anim calcmode="lin" valueType="num">
                                      <p:cBhvr>
                                        <p:cTn id="21" dur="1000" fill="hold"/>
                                        <p:tgtEl>
                                          <p:spTgt spid="6656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6656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66563">
                                            <p:txEl>
                                              <p:pRg st="3" end="3"/>
                                            </p:txEl>
                                          </p:spTgt>
                                        </p:tgtEl>
                                        <p:attrNameLst>
                                          <p:attrName>style.visibility</p:attrName>
                                        </p:attrNameLst>
                                      </p:cBhvr>
                                      <p:to>
                                        <p:strVal val="visible"/>
                                      </p:to>
                                    </p:set>
                                    <p:animEffect transition="in" filter="fade">
                                      <p:cBhvr>
                                        <p:cTn id="27" dur="1000"/>
                                        <p:tgtEl>
                                          <p:spTgt spid="66563">
                                            <p:txEl>
                                              <p:pRg st="3" end="3"/>
                                            </p:txEl>
                                          </p:spTgt>
                                        </p:tgtEl>
                                      </p:cBhvr>
                                    </p:animEffect>
                                    <p:anim calcmode="lin" valueType="num">
                                      <p:cBhvr>
                                        <p:cTn id="28" dur="1000" fill="hold"/>
                                        <p:tgtEl>
                                          <p:spTgt spid="6656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66563">
                                            <p:txEl>
                                              <p:pRg st="3" end="3"/>
                                            </p:txEl>
                                          </p:spTgt>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66563">
                                            <p:txEl>
                                              <p:pRg st="4" end="4"/>
                                            </p:txEl>
                                          </p:spTgt>
                                        </p:tgtEl>
                                        <p:attrNameLst>
                                          <p:attrName>style.visibility</p:attrName>
                                        </p:attrNameLst>
                                      </p:cBhvr>
                                      <p:to>
                                        <p:strVal val="visible"/>
                                      </p:to>
                                    </p:set>
                                    <p:animEffect transition="in" filter="fade">
                                      <p:cBhvr>
                                        <p:cTn id="32" dur="1000"/>
                                        <p:tgtEl>
                                          <p:spTgt spid="66563">
                                            <p:txEl>
                                              <p:pRg st="4" end="4"/>
                                            </p:txEl>
                                          </p:spTgt>
                                        </p:tgtEl>
                                      </p:cBhvr>
                                    </p:animEffect>
                                    <p:anim calcmode="lin" valueType="num">
                                      <p:cBhvr>
                                        <p:cTn id="33" dur="1000" fill="hold"/>
                                        <p:tgtEl>
                                          <p:spTgt spid="6656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6656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随堂检测</a:t>
            </a:r>
          </a:p>
        </p:txBody>
      </p:sp>
      <p:sp>
        <p:nvSpPr>
          <p:cNvPr id="3" name="文本框 2"/>
          <p:cNvSpPr txBox="1"/>
          <p:nvPr/>
        </p:nvSpPr>
        <p:spPr>
          <a:xfrm>
            <a:off x="525145" y="761367"/>
            <a:ext cx="6794500" cy="2400657"/>
          </a:xfrm>
          <a:prstGeom prst="rect">
            <a:avLst/>
          </a:prstGeom>
          <a:noFill/>
        </p:spPr>
        <p:txBody>
          <a:bodyPr wrap="square" rtlCol="0">
            <a:spAutoFit/>
          </a:bodyPr>
          <a:lstStyle/>
          <a:p>
            <a:pPr>
              <a:lnSpc>
                <a:spcPts val="36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下列加点字注音及书写完全正确的一项是</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6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炊</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烟（</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cu</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ī）       </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拘</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泥</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n</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í）  </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怅然</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暴风雨</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6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B.</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契</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合（</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qi</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è）</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掠</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过（</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l</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üè）</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阻嶂</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潜水鸟</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6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几</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缕</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l</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ǚ）  </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无可比</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拟</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n</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ì）</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蠢笨</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驱谴</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36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D. </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苟</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安（</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g</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ǒ</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u</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一</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幅</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图画（</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f</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ú）</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窜逃</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旷远</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525145" y="3317242"/>
            <a:ext cx="7421880" cy="1200329"/>
          </a:xfrm>
          <a:prstGeom prst="rect">
            <a:avLst/>
          </a:prstGeom>
          <a:noFill/>
        </p:spPr>
        <p:txBody>
          <a:bodyPr wrap="square" rtlCol="0">
            <a:spAutoFit/>
          </a:bodyPr>
          <a:lstStyle/>
          <a:p>
            <a:r>
              <a:rPr lang="en-US" altLang="zh-CN">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解析</a:t>
            </a:r>
            <a:r>
              <a:rPr lang="en-US" altLang="zh-CN">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]D</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“炊烟”的“炊”应为</a:t>
            </a:r>
            <a:r>
              <a:rPr lang="en-US" altLang="zh-CN" dirty="0" err="1">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chu</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ī，“拘泥”的“泥”应为</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n</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ì；</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B.</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“契合”的“契”应为</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q</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ì，“阻嶂”的“嶂”应为“障”；</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C.</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“无可比拟”的“拟”应为</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n</a:t>
            </a:r>
            <a:r>
              <a:rPr lang="zh-CN"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ǐ，“驱谴”的“谴”应为“遣”。）</a:t>
            </a:r>
            <a:endParaRPr lang="en-US" altLang="zh-CN" dirty="0">
              <a:latin typeface="华文新魏" panose="02010800040101010101" pitchFamily="2" charset="-122"/>
              <a:ea typeface="华文新魏" panose="02010800040101010101" pitchFamily="2" charset="-122"/>
            </a:endParaRPr>
          </a:p>
          <a:p>
            <a:endParaRPr lang="en-US" altLang="zh-CN"/>
          </a:p>
        </p:txBody>
      </p:sp>
      <p:sp>
        <p:nvSpPr>
          <p:cNvPr id="6" name="文本框 5"/>
          <p:cNvSpPr txBox="1"/>
          <p:nvPr/>
        </p:nvSpPr>
        <p:spPr>
          <a:xfrm>
            <a:off x="5454650" y="890905"/>
            <a:ext cx="341630" cy="400110"/>
          </a:xfrm>
          <a:prstGeom prst="rect">
            <a:avLst/>
          </a:prstGeom>
          <a:noFill/>
        </p:spPr>
        <p:txBody>
          <a:bodyPr wrap="square" rtlCol="0">
            <a:spAutoFit/>
          </a:bodyPr>
          <a:lstStyle/>
          <a:p>
            <a:r>
              <a:rPr lang="en-US" altLang="zh-CN" sz="2000" b="1">
                <a:solidFill>
                  <a:srgbClr val="FF0000"/>
                </a:solidFill>
                <a:latin typeface="微软雅黑" panose="020B0503020204020204" pitchFamily="34" charset="-122"/>
                <a:ea typeface="微软雅黑" panose="020B0503020204020204" pitchFamily="34" charset="-122"/>
              </a:rPr>
              <a:t>D</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随堂检测</a:t>
            </a:r>
          </a:p>
        </p:txBody>
      </p:sp>
      <p:sp>
        <p:nvSpPr>
          <p:cNvPr id="2" name="文本框 99"/>
          <p:cNvSpPr txBox="1"/>
          <p:nvPr/>
        </p:nvSpPr>
        <p:spPr>
          <a:xfrm>
            <a:off x="252734" y="763906"/>
            <a:ext cx="7599045" cy="652486"/>
          </a:xfrm>
          <a:prstGeom prst="rect">
            <a:avLst/>
          </a:prstGeom>
          <a:noFill/>
          <a:ln w="28575">
            <a:noFill/>
          </a:ln>
        </p:spPr>
        <p:txBody>
          <a:bodyPr wrap="square">
            <a:spAutoFit/>
          </a:bodyPr>
          <a:lstStyle/>
          <a:p>
            <a:pPr eaLnBrk="0" hangingPunct="0">
              <a:lnSpc>
                <a:spcPct val="130000"/>
              </a:lnSpc>
              <a:buFont typeface="Arial" panose="020B0604020202020204" pitchFamily="34" charset="0"/>
            </a:pPr>
            <a:r>
              <a:rPr lang="en-US" altLang="zh-CN" sz="2800" b="1" dirty="0">
                <a:latin typeface="宋体" panose="02010600030101010101" pitchFamily="2" charset="-122"/>
              </a:rPr>
              <a:t>   </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252734" y="763905"/>
            <a:ext cx="8410575" cy="3785652"/>
          </a:xfrm>
          <a:prstGeom prst="rect">
            <a:avLst/>
          </a:prstGeom>
          <a:noFill/>
        </p:spPr>
        <p:txBody>
          <a:bodyPr wrap="square" rtlCol="0">
            <a:spAutoFit/>
          </a:bodyPr>
          <a:lstStyle/>
          <a:p>
            <a:pPr indent="457200" fontAlgn="auto">
              <a:lnSpc>
                <a:spcPct val="15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选词填空。</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像这样驱遣着想象来看，这一幅图画就</a:t>
            </a:r>
            <a:r>
              <a:rPr lang="en-US" altLang="zh-CN" sz="2000" u="sng"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（呈现</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显现）在眼前了。</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要</a:t>
            </a:r>
            <a:r>
              <a:rPr lang="en-US" altLang="zh-CN" sz="2000" u="sng"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（领悟</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领会）这首诗，得在想象中生出一对翅膀来，而且展开这对翅膀，跟着海燕“在闪电中间，在怒吼的海上，得意洋洋地飞掠着”。</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我们</a:t>
            </a:r>
            <a:r>
              <a:rPr lang="en-US" altLang="zh-CN" sz="2000" u="sng"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（鉴赏</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欣赏）文艺，最大目的无非是接受美感的经验，得到人生的受用。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文本框 7"/>
          <p:cNvSpPr txBox="1"/>
          <p:nvPr/>
        </p:nvSpPr>
        <p:spPr>
          <a:xfrm>
            <a:off x="5702939" y="1270635"/>
            <a:ext cx="848995" cy="369332"/>
          </a:xfrm>
          <a:prstGeom prst="rect">
            <a:avLst/>
          </a:prstGeom>
          <a:noFill/>
        </p:spPr>
        <p:txBody>
          <a:bodyPr wrap="square" rtlCol="0">
            <a:spAutoFit/>
          </a:bodyPr>
          <a:lstStyle/>
          <a:p>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显现</a:t>
            </a:r>
          </a:p>
        </p:txBody>
      </p:sp>
      <p:sp>
        <p:nvSpPr>
          <p:cNvPr id="9" name="文本框 8"/>
          <p:cNvSpPr txBox="1"/>
          <p:nvPr/>
        </p:nvSpPr>
        <p:spPr>
          <a:xfrm>
            <a:off x="1708154" y="2271395"/>
            <a:ext cx="1063625" cy="369332"/>
          </a:xfrm>
          <a:prstGeom prst="rect">
            <a:avLst/>
          </a:prstGeom>
          <a:noFill/>
        </p:spPr>
        <p:txBody>
          <a:bodyPr wrap="square" rtlCol="0">
            <a:spAutoFit/>
          </a:bodyPr>
          <a:lstStyle/>
          <a:p>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领会</a:t>
            </a:r>
          </a:p>
        </p:txBody>
      </p:sp>
      <p:sp>
        <p:nvSpPr>
          <p:cNvPr id="10" name="文本框 9"/>
          <p:cNvSpPr txBox="1"/>
          <p:nvPr/>
        </p:nvSpPr>
        <p:spPr>
          <a:xfrm>
            <a:off x="1948815" y="3600450"/>
            <a:ext cx="822960" cy="369332"/>
          </a:xfrm>
          <a:prstGeom prst="rect">
            <a:avLst/>
          </a:prstGeom>
          <a:noFill/>
        </p:spPr>
        <p:txBody>
          <a:bodyPr wrap="square" rtlCol="0">
            <a:spAutoFit/>
          </a:bodyPr>
          <a:lstStyle/>
          <a:p>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鉴赏</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blinds(horizontal)">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blinds(horizontal)">
                                      <p:cBhvr>
                                        <p:cTn id="1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随堂检测</a:t>
            </a:r>
          </a:p>
        </p:txBody>
      </p:sp>
      <p:sp>
        <p:nvSpPr>
          <p:cNvPr id="66563" name="文本框 1"/>
          <p:cNvSpPr txBox="1"/>
          <p:nvPr/>
        </p:nvSpPr>
        <p:spPr>
          <a:xfrm>
            <a:off x="544195" y="618492"/>
            <a:ext cx="8305800" cy="2400657"/>
          </a:xfrm>
          <a:prstGeom prst="rect">
            <a:avLst/>
          </a:prstGeom>
          <a:noFill/>
          <a:ln w="9525">
            <a:noFill/>
          </a:ln>
        </p:spPr>
        <p:txBody>
          <a:bodyPr wrap="square">
            <a:spAutoFit/>
          </a:bodyPr>
          <a:lstStyle/>
          <a:p>
            <a:pPr eaLnBrk="1" latinLnBrk="1" hangingPunct="1">
              <a:lnSpc>
                <a:spcPct val="150000"/>
              </a:lnSpc>
            </a:pP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发挥想象补写句子。</a:t>
            </a:r>
          </a:p>
          <a:p>
            <a:pPr eaLnBrk="1" latinLnBrk="1" hangingPunct="1">
              <a:lnSpc>
                <a:spcPct val="150000"/>
              </a:lnSpc>
            </a:pP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月亮：从轻云中探出，让我们感受到了轻盈和皎洁；</a:t>
            </a:r>
          </a:p>
          <a:p>
            <a:pPr eaLnBrk="1" latinLnBrk="1" hangingPunct="1">
              <a:lnSpc>
                <a:spcPct val="150000"/>
              </a:lnSpc>
            </a:pP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高山：雄伟的高山在大地上高高耸立，让我们感受到了高大和威武；</a:t>
            </a:r>
          </a:p>
          <a:p>
            <a:pPr eaLnBrk="1" latinLnBrk="1" hangingPunct="1">
              <a:lnSpc>
                <a:spcPct val="150000"/>
              </a:lnSpc>
            </a:pP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大海：从沉寂的海洋覆盖地平线，</a:t>
            </a: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p>
          <a:p>
            <a:pPr eaLnBrk="1" latinLnBrk="1" hangingPunct="1">
              <a:lnSpc>
                <a:spcPct val="150000"/>
              </a:lnSpc>
            </a:pP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微风：清爽的轻风从枝头轻轻抚过</a:t>
            </a:r>
            <a:r>
              <a:rPr 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，____</a:t>
            </a:r>
            <a:r>
              <a:rPr 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a:t>
            </a:r>
            <a:endParaRPr lang="zh-CN" sz="3600" b="1" dirty="0">
              <a:solidFill>
                <a:srgbClr val="2719DB"/>
              </a:solidFill>
              <a:uFillTx/>
              <a:latin typeface="黑体" panose="02010609060101010101" pitchFamily="49" charset="-122"/>
              <a:ea typeface="黑体" panose="02010609060101010101" pitchFamily="49" charset="-122"/>
              <a:sym typeface="+mn-ea"/>
            </a:endParaRPr>
          </a:p>
        </p:txBody>
      </p:sp>
      <p:sp>
        <p:nvSpPr>
          <p:cNvPr id="2" name="文本框 1"/>
          <p:cNvSpPr txBox="1"/>
          <p:nvPr/>
        </p:nvSpPr>
        <p:spPr>
          <a:xfrm>
            <a:off x="4427224" y="1950720"/>
            <a:ext cx="3664585" cy="618118"/>
          </a:xfrm>
          <a:prstGeom prst="rect">
            <a:avLst/>
          </a:prstGeom>
          <a:noFill/>
        </p:spPr>
        <p:txBody>
          <a:bodyPr wrap="square" rtlCol="0" anchor="t">
            <a:spAutoFit/>
          </a:bodyPr>
          <a:lstStyle/>
          <a:p>
            <a:pPr eaLnBrk="1" hangingPunct="1">
              <a:lnSpc>
                <a:spcPts val="4120"/>
              </a:lnSpc>
            </a:pPr>
            <a:r>
              <a:rPr lang="zh-CN" sz="2000" b="1" dirty="0">
                <a:solidFill>
                  <a:srgbClr val="FF0000"/>
                </a:solidFill>
                <a:uFillTx/>
                <a:latin typeface="微软雅黑" panose="020B0503020204020204" pitchFamily="34" charset="-122"/>
                <a:ea typeface="微软雅黑" panose="020B0503020204020204" pitchFamily="34" charset="-122"/>
                <a:sym typeface="+mn-ea"/>
              </a:rPr>
              <a:t>让我们感受到博大和辽阔</a:t>
            </a:r>
            <a:endParaRPr lang="zh-CN" altLang="en-US" sz="2000">
              <a:latin typeface="微软雅黑" panose="020B0503020204020204" pitchFamily="34" charset="-122"/>
              <a:ea typeface="微软雅黑" panose="020B0503020204020204" pitchFamily="34" charset="-122"/>
            </a:endParaRPr>
          </a:p>
        </p:txBody>
      </p:sp>
      <p:sp>
        <p:nvSpPr>
          <p:cNvPr id="3" name="文本框 2"/>
          <p:cNvSpPr txBox="1"/>
          <p:nvPr/>
        </p:nvSpPr>
        <p:spPr>
          <a:xfrm>
            <a:off x="4427220" y="2357120"/>
            <a:ext cx="3352165" cy="618118"/>
          </a:xfrm>
          <a:prstGeom prst="rect">
            <a:avLst/>
          </a:prstGeom>
          <a:noFill/>
        </p:spPr>
        <p:txBody>
          <a:bodyPr wrap="square" rtlCol="0" anchor="t">
            <a:spAutoFit/>
          </a:bodyPr>
          <a:lstStyle/>
          <a:p>
            <a:pPr eaLnBrk="1" hangingPunct="1">
              <a:lnSpc>
                <a:spcPts val="4120"/>
              </a:lnSpc>
            </a:pPr>
            <a:r>
              <a:rPr lang="zh-CN" sz="2000" b="1" dirty="0">
                <a:solidFill>
                  <a:srgbClr val="FF0000"/>
                </a:solidFill>
                <a:uFillTx/>
                <a:latin typeface="微软雅黑" panose="020B0503020204020204" pitchFamily="34" charset="-122"/>
                <a:ea typeface="微软雅黑" panose="020B0503020204020204" pitchFamily="34" charset="-122"/>
                <a:sym typeface="+mn-ea"/>
              </a:rPr>
              <a:t>让我们感受到了凉爽和亲切</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随堂检测</a:t>
            </a:r>
          </a:p>
        </p:txBody>
      </p:sp>
      <p:sp>
        <p:nvSpPr>
          <p:cNvPr id="2" name="文本框 1"/>
          <p:cNvSpPr txBox="1"/>
          <p:nvPr/>
        </p:nvSpPr>
        <p:spPr>
          <a:xfrm>
            <a:off x="145419" y="734060"/>
            <a:ext cx="8776335" cy="3785652"/>
          </a:xfrm>
          <a:prstGeom prst="rect">
            <a:avLst/>
          </a:prstGeom>
          <a:noFill/>
        </p:spPr>
        <p:txBody>
          <a:bodyPr wrap="square" rtlCol="0" anchor="t">
            <a:spAutoFit/>
          </a:bodyPr>
          <a:lstStyle/>
          <a:p>
            <a:pPr eaLnBrk="1" hangingPunct="1">
              <a:lnSpc>
                <a:spcPct val="150000"/>
              </a:lnSpc>
            </a:pP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仿照画波浪线的句子，补写两个句子，要求句式相同，语义连贯。</a:t>
            </a:r>
            <a:endPar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50000"/>
              </a:lnSpc>
            </a:pP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梦想有多高远，舞台才可能有多么宽广。只要有生命，就应该有梦想；只要有梦想，生命才可能有价值。梦想是一个目标，一根支柱，一种信念。</a:t>
            </a:r>
            <a:r>
              <a:rPr lang="zh-CN" sz="2000" u="wavyHeavy" dirty="0">
                <a:solidFill>
                  <a:schemeClr val="tx1"/>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sym typeface="+mn-ea"/>
              </a:rPr>
              <a:t>梦想是指引人们不断前进的灯塔，如果失去它，人们就会迷失方向；梦想是催发人们不断成长的动力，如果失去它，人们就会生命枯萎</a:t>
            </a: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sz="2000" dirty="0">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___________________________________________________________________________</a:t>
            </a:r>
            <a:endPar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eaLnBrk="1" hangingPunct="1">
              <a:lnSpc>
                <a:spcPct val="150000"/>
              </a:lnSpc>
            </a:pPr>
            <a:r>
              <a:rPr 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___________________________________________________________________________</a:t>
            </a:r>
            <a:r>
              <a:rPr lang="zh-CN" sz="2000" dirty="0">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___________________________________________________________________________</a:t>
            </a:r>
            <a:endPar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文本框 2"/>
          <p:cNvSpPr txBox="1"/>
          <p:nvPr/>
        </p:nvSpPr>
        <p:spPr>
          <a:xfrm>
            <a:off x="238764" y="3106421"/>
            <a:ext cx="8239125" cy="1200329"/>
          </a:xfrm>
          <a:prstGeom prst="rect">
            <a:avLst/>
          </a:prstGeom>
          <a:noFill/>
        </p:spPr>
        <p:txBody>
          <a:bodyPr wrap="square" rtlCol="0" anchor="t">
            <a:spAutoFit/>
          </a:bodyPr>
          <a:lstStyle/>
          <a:p>
            <a:r>
              <a:rPr lang="zh-CN" sz="2400" dirty="0">
                <a:solidFill>
                  <a:srgbClr val="FF0000"/>
                </a:solidFill>
                <a:uFillTx/>
                <a:latin typeface="微软雅黑" panose="020B0503020204020204" pitchFamily="34" charset="-122"/>
                <a:ea typeface="微软雅黑" panose="020B0503020204020204" pitchFamily="34" charset="-122"/>
                <a:sym typeface="+mn-ea"/>
              </a:rPr>
              <a:t>梦想是帮助人们不断成功的基石，如果失去它，人们就会陷入泥沼；梦想是斩断人们前行障碍的利剑，如果失去它，人们就会困于荆棘。</a:t>
            </a:r>
            <a:endParaRPr lang="zh-CN" altLang="en-US" sz="2400">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文本框 1"/>
          <p:cNvSpPr txBox="1"/>
          <p:nvPr/>
        </p:nvSpPr>
        <p:spPr>
          <a:xfrm>
            <a:off x="3700467" y="1131889"/>
            <a:ext cx="5265737" cy="3508653"/>
          </a:xfrm>
          <a:prstGeom prst="rect">
            <a:avLst/>
          </a:prstGeom>
          <a:solidFill>
            <a:schemeClr val="bg1"/>
          </a:solidFill>
          <a:ln w="9525">
            <a:noFill/>
          </a:ln>
        </p:spPr>
        <p:txBody>
          <a:bodyPr>
            <a:spAutoFit/>
          </a:bodyPr>
          <a:lstStyle/>
          <a:p>
            <a:pPr>
              <a:lnSpc>
                <a:spcPct val="150000"/>
              </a:lnSpc>
            </a:pPr>
            <a:r>
              <a:rPr lang="en-US" altLang="zh-CN" sz="2200" b="1" dirty="0">
                <a:latin typeface="楷体" panose="02010609060101010101" charset="-122"/>
                <a:ea typeface="楷体" panose="02010609060101010101" charset="-122"/>
                <a:sym typeface="+mn-ea"/>
              </a:rPr>
              <a:t>    </a:t>
            </a:r>
            <a:r>
              <a:rPr lang="zh-CN" altLang="zh-CN" sz="1800" dirty="0">
                <a:latin typeface="微软雅黑" panose="020B0503020204020204" pitchFamily="34" charset="-122"/>
                <a:ea typeface="微软雅黑" panose="020B0503020204020204" pitchFamily="34" charset="-122"/>
                <a:sym typeface="+mn-ea"/>
              </a:rPr>
              <a:t>叶圣陶(1894—1988年)　原名叶绍钧，江苏人，我国现代著名作家、教育家、出版家。他先后创作、出版了我国第一部童话集《稻草人》，创作了我国现代文学史上第一部长篇小说《倪焕之》。他从事教育和教学工作70多个春秋，积累了丰富的经验，撰写了大量有关教育教学的专论、专著和书简，有《叶圣陶集》和《叶圣陶语文教育论集》等著作。</a:t>
            </a:r>
          </a:p>
        </p:txBody>
      </p:sp>
      <p:pic>
        <p:nvPicPr>
          <p:cNvPr id="43012" name="图片 2"/>
          <p:cNvPicPr>
            <a:picLocks noChangeAspect="1"/>
          </p:cNvPicPr>
          <p:nvPr/>
        </p:nvPicPr>
        <p:blipFill>
          <a:blip r:embed="rId3"/>
          <a:stretch>
            <a:fillRect/>
          </a:stretch>
        </p:blipFill>
        <p:spPr>
          <a:xfrm>
            <a:off x="45720" y="1402717"/>
            <a:ext cx="3545840" cy="2856230"/>
          </a:xfrm>
          <a:prstGeom prst="rect">
            <a:avLst/>
          </a:prstGeom>
          <a:noFill/>
          <a:ln w="9525">
            <a:noFill/>
          </a:ln>
        </p:spPr>
      </p:pic>
      <p:sp>
        <p:nvSpPr>
          <p:cNvPr id="7"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smtClean="0">
                <a:ln>
                  <a:noFill/>
                </a:ln>
                <a:solidFill>
                  <a:srgbClr val="FF9306"/>
                </a:solidFill>
                <a:effectLst/>
                <a:uLnTx/>
                <a:uFillTx/>
                <a:latin typeface="微软雅黑" panose="020B0503020204020204" pitchFamily="34" charset="-122"/>
                <a:ea typeface="微软雅黑" panose="020B0503020204020204" pitchFamily="34" charset="-122"/>
                <a:cs typeface="+mj-cs"/>
              </a:rPr>
              <a:t>作者名片</a:t>
            </a:r>
            <a:endPar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endParaRPr>
          </a:p>
        </p:txBody>
      </p:sp>
      <p:sp>
        <p:nvSpPr>
          <p:cNvPr id="2" name="文本框 1"/>
          <p:cNvSpPr txBox="1"/>
          <p:nvPr/>
        </p:nvSpPr>
        <p:spPr>
          <a:xfrm>
            <a:off x="1763688" y="771550"/>
            <a:ext cx="1368152" cy="230832"/>
          </a:xfrm>
          <a:prstGeom prst="rect">
            <a:avLst/>
          </a:prstGeom>
          <a:noFill/>
        </p:spPr>
        <p:txBody>
          <a:bodyPr wrap="square" rtlCol="0">
            <a:spAutoFit/>
          </a:bodyPr>
          <a:lstStyle/>
          <a:p>
            <a:r>
              <a:rPr lang="en-US" altLang="zh-CN" sz="900" dirty="0">
                <a:solidFill>
                  <a:srgbClr val="EFEFEF"/>
                </a:solidFill>
              </a:rPr>
              <a:t>https://www.ypppt.com/</a:t>
            </a:r>
            <a:endParaRPr lang="zh-CN" altLang="en-US" sz="900" dirty="0">
              <a:solidFill>
                <a:srgbClr val="EFEFEF"/>
              </a:solidFill>
            </a:endParaRPr>
          </a:p>
        </p:txBody>
      </p:sp>
    </p:spTree>
  </p:cSld>
  <p:clrMapOvr>
    <a:masterClrMapping/>
  </p:clrMapOvr>
  <p:transition spd="slow">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145604" y="9339"/>
            <a:ext cx="4752528" cy="483704"/>
          </a:xfrm>
          <a:prstGeom prst="rect">
            <a:avLst/>
          </a:prstGeom>
        </p:spPr>
        <p:txBody>
          <a:bodyPr vert="horz" lIns="91440" tIns="45720" rIns="91440" bIns="45720" rtlCol="0" anchor="ctr">
            <a:normAutofit/>
          </a:bodyPr>
          <a:lstStyle/>
          <a:p>
            <a:pPr marR="0" indent="0" defTabSz="914400" fontAlgn="auto">
              <a:lnSpc>
                <a:spcPct val="100000"/>
              </a:lnSpc>
              <a:spcBef>
                <a:spcPct val="0"/>
              </a:spcBef>
              <a:spcAft>
                <a:spcPts val="0"/>
              </a:spcAft>
              <a:buClrTx/>
              <a:buSzTx/>
              <a:buFontTx/>
              <a:buNone/>
              <a:defRPr/>
            </a:pPr>
            <a:r>
              <a:rPr kumimoji="0" lang="zh-CN" altLang="en-US" sz="2000" b="1" i="0" kern="1200" cap="none" spc="0" normalizeH="0" baseline="0" noProof="0" dirty="0">
                <a:solidFill>
                  <a:srgbClr val="FF9306"/>
                </a:solidFill>
                <a:latin typeface="微软雅黑" panose="020B0503020204020204" pitchFamily="34" charset="-122"/>
                <a:ea typeface="微软雅黑" panose="020B0503020204020204" pitchFamily="34" charset="-122"/>
                <a:cs typeface="+mj-cs"/>
              </a:rPr>
              <a:t>提升进阶</a:t>
            </a:r>
          </a:p>
        </p:txBody>
      </p:sp>
      <p:sp>
        <p:nvSpPr>
          <p:cNvPr id="100" name="文本框 99"/>
          <p:cNvSpPr txBox="1"/>
          <p:nvPr/>
        </p:nvSpPr>
        <p:spPr>
          <a:xfrm>
            <a:off x="391160" y="602617"/>
            <a:ext cx="8361680" cy="2400657"/>
          </a:xfrm>
          <a:prstGeom prst="rect">
            <a:avLst/>
          </a:prstGeom>
          <a:noFill/>
          <a:ln w="9525">
            <a:noFill/>
          </a:ln>
        </p:spPr>
        <p:txBody>
          <a:bodyPr wrap="square">
            <a:spAutoFit/>
          </a:bodyPr>
          <a:lstStyle/>
          <a:p>
            <a:pPr indent="0">
              <a:lnSpc>
                <a:spcPct val="150000"/>
              </a:lnSpc>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1.</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下列句子中加点的词语使用不恰当的一项是（</a:t>
            </a:r>
            <a:r>
              <a:rPr lang="en-US" sz="20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a:t>
            </a:r>
          </a:p>
          <a:p>
            <a:pPr indent="0">
              <a:lnSpc>
                <a:spcPct val="150000"/>
              </a:lnSpc>
            </a:pPr>
            <a:endParaRPr lang="zh-CN"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A.那</a:t>
            </a:r>
            <a:r>
              <a:rPr 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旷远荒凉</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的大漠、长河、孤烟、落日构成了一幅图画。</a:t>
            </a:r>
            <a:endParaRPr 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sz="2000" b="0" dirty="0" smtClean="0">
                <a:latin typeface="微软雅黑" panose="020B0503020204020204" pitchFamily="34" charset="-122"/>
                <a:ea typeface="微软雅黑" panose="020B0503020204020204" pitchFamily="34" charset="-122"/>
                <a:cs typeface="微软雅黑" panose="020B0503020204020204" pitchFamily="34" charset="-122"/>
              </a:rPr>
              <a:t>B.</a:t>
            </a:r>
            <a:r>
              <a:rPr lang="zh-CN" sz="2000" b="0" dirty="0" smtClean="0">
                <a:latin typeface="微软雅黑" panose="020B0503020204020204" pitchFamily="34" charset="-122"/>
                <a:ea typeface="微软雅黑" panose="020B0503020204020204" pitchFamily="34" charset="-122"/>
                <a:cs typeface="微软雅黑" panose="020B0503020204020204" pitchFamily="34" charset="-122"/>
              </a:rPr>
              <a:t>山</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楂开始红了像一个个怕羞的小姑娘</a:t>
            </a:r>
            <a:r>
              <a:rPr 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躲躲藏藏</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地露出半个脸儿。</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C.回到故乡，见到亲人，在外漂泊多年的他终于</a:t>
            </a:r>
            <a:r>
              <a:rPr lang="zh-CN"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忍俊不禁</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流下辛酸的泪水</a:t>
            </a:r>
          </a:p>
          <a:p>
            <a:pPr indent="0">
              <a:lnSpc>
                <a:spcPct val="150000"/>
              </a:lnSpc>
            </a:pPr>
            <a:r>
              <a:rPr 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D</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富有创造力的人总是</a:t>
            </a:r>
            <a:r>
              <a:rPr 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孜孜不倦</a:t>
            </a:r>
            <a:r>
              <a:rPr 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地汲取知识。</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91164" y="3961130"/>
            <a:ext cx="7814945" cy="707886"/>
          </a:xfrm>
          <a:prstGeom prst="rect">
            <a:avLst/>
          </a:prstGeom>
          <a:noFill/>
          <a:ln w="9525">
            <a:noFill/>
          </a:ln>
        </p:spPr>
        <p:txBody>
          <a:bodyPr wrap="square">
            <a:spAutoFit/>
          </a:bodyPr>
          <a:lstStyle/>
          <a:p>
            <a:pPr indent="0"/>
            <a:r>
              <a:rPr lang="zh-CN" sz="20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【解析】“忍俊不禁”的意思是指忍不住笑了，原句是指哭，所以与句意不符。</a:t>
            </a:r>
            <a:endParaRPr lang="zh-CN" altLang="en-US" sz="20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5654044" y="755017"/>
            <a:ext cx="437515" cy="461665"/>
          </a:xfrm>
          <a:prstGeom prst="rect">
            <a:avLst/>
          </a:prstGeom>
          <a:noFill/>
          <a:ln w="9525">
            <a:noFill/>
          </a:ln>
        </p:spPr>
        <p:txBody>
          <a:bodyPr wrap="square">
            <a:spAutoFit/>
          </a:bodyPr>
          <a:lstStyle/>
          <a:p>
            <a:pPr indent="0"/>
            <a:r>
              <a:rPr lang="en-US" sz="2400" b="0">
                <a:solidFill>
                  <a:srgbClr val="FF0000"/>
                </a:solidFill>
                <a:latin typeface="微软雅黑" panose="020B0503020204020204" pitchFamily="34" charset="-122"/>
                <a:ea typeface="微软雅黑" panose="020B0503020204020204" pitchFamily="34" charset="-122"/>
              </a:rPr>
              <a:t>C</a:t>
            </a:r>
            <a:endParaRPr lang="zh-CN" altLang="en-US" sz="2400">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145604" y="9339"/>
            <a:ext cx="4752528" cy="483704"/>
          </a:xfrm>
          <a:prstGeom prst="rect">
            <a:avLst/>
          </a:prstGeom>
        </p:spPr>
        <p:txBody>
          <a:bodyPr vert="horz" lIns="91440" tIns="45720" rIns="91440" bIns="45720" rtlCol="0" anchor="ctr">
            <a:normAutofit/>
          </a:bodyPr>
          <a:lstStyle/>
          <a:p>
            <a:pPr marR="0" indent="0" defTabSz="914400" fontAlgn="auto">
              <a:lnSpc>
                <a:spcPct val="100000"/>
              </a:lnSpc>
              <a:spcBef>
                <a:spcPct val="0"/>
              </a:spcBef>
              <a:spcAft>
                <a:spcPts val="0"/>
              </a:spcAft>
              <a:buClrTx/>
              <a:buSzTx/>
              <a:buFontTx/>
              <a:buNone/>
              <a:defRPr/>
            </a:pPr>
            <a:r>
              <a:rPr kumimoji="0" lang="zh-CN" altLang="en-US" sz="2000" b="1" i="0" kern="1200" cap="none" spc="0" normalizeH="0" baseline="0" noProof="0" dirty="0">
                <a:solidFill>
                  <a:srgbClr val="FF9306"/>
                </a:solidFill>
                <a:latin typeface="微软雅黑" panose="020B0503020204020204" pitchFamily="34" charset="-122"/>
                <a:ea typeface="微软雅黑" panose="020B0503020204020204" pitchFamily="34" charset="-122"/>
                <a:cs typeface="+mj-cs"/>
              </a:rPr>
              <a:t>提升进阶</a:t>
            </a:r>
          </a:p>
        </p:txBody>
      </p:sp>
      <p:sp>
        <p:nvSpPr>
          <p:cNvPr id="100" name="文本框 99"/>
          <p:cNvSpPr txBox="1"/>
          <p:nvPr/>
        </p:nvSpPr>
        <p:spPr>
          <a:xfrm>
            <a:off x="145419" y="684532"/>
            <a:ext cx="8622665" cy="2092881"/>
          </a:xfrm>
          <a:prstGeom prst="rect">
            <a:avLst/>
          </a:prstGeom>
          <a:noFill/>
          <a:ln w="9525">
            <a:noFill/>
          </a:ln>
        </p:spPr>
        <p:txBody>
          <a:bodyPr wrap="square">
            <a:spAutoFit/>
          </a:bodyPr>
          <a:lstStyle/>
          <a:p>
            <a:pPr indent="0">
              <a:lnSpc>
                <a:spcPct val="150000"/>
              </a:lnSpc>
            </a:pPr>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2</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.下列句子没有语病的一项是(     ）</a:t>
            </a:r>
            <a:endParaRPr 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sz="2000" b="0" dirty="0">
                <a:latin typeface="微软雅黑" panose="020B0503020204020204" pitchFamily="34" charset="-122"/>
                <a:ea typeface="微软雅黑" panose="020B0503020204020204" pitchFamily="34" charset="-122"/>
                <a:cs typeface="微软雅黑" panose="020B0503020204020204" pitchFamily="34" charset="-122"/>
              </a:rPr>
              <a:t>A. </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像这样驱遣着想象来看，这才接触到作者的意境。</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B.像这样驱遣着想象来看，使这一幅图画就显现在眼前了。</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C.总之，作者想做到的是:写下来的文字是否正好传达出他的所见所感。</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D.无从得到这种受用的原因是死盯着文字而不能从文字领会作者的意境造成的。</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672840" y="835662"/>
            <a:ext cx="297180" cy="461665"/>
          </a:xfrm>
          <a:prstGeom prst="rect">
            <a:avLst/>
          </a:prstGeom>
          <a:noFill/>
          <a:ln w="9525">
            <a:noFill/>
          </a:ln>
        </p:spPr>
        <p:txBody>
          <a:bodyPr wrap="square">
            <a:spAutoFit/>
          </a:bodyPr>
          <a:lstStyle/>
          <a:p>
            <a:pPr indent="0"/>
            <a:r>
              <a:rPr lang="en-US" sz="2400" b="0">
                <a:solidFill>
                  <a:srgbClr val="FF0000"/>
                </a:solidFill>
                <a:latin typeface="微软雅黑" panose="020B0503020204020204" pitchFamily="34" charset="-122"/>
                <a:ea typeface="微软雅黑" panose="020B0503020204020204" pitchFamily="34" charset="-122"/>
              </a:rPr>
              <a:t>C</a:t>
            </a:r>
            <a:endParaRPr lang="en-US" altLang="en-US" sz="2400" b="0">
              <a:solidFill>
                <a:srgbClr val="FF0000"/>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45415" y="3864609"/>
            <a:ext cx="8517890" cy="707886"/>
          </a:xfrm>
          <a:prstGeom prst="rect">
            <a:avLst/>
          </a:prstGeom>
          <a:noFill/>
          <a:ln w="9525">
            <a:noFill/>
          </a:ln>
        </p:spPr>
        <p:txBody>
          <a:bodyPr wrap="square">
            <a:spAutoFit/>
          </a:bodyPr>
          <a:lstStyle/>
          <a:p>
            <a:pPr indent="0"/>
            <a:r>
              <a:rPr lang="zh-CN" sz="20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【解析】B成分残缺，可去掉“使”，C两面对一面删掉“是否”，D句式杂糅删掉造成。</a:t>
            </a:r>
            <a:endParaRPr lang="zh-CN" altLang="en-US" sz="20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145604" y="9339"/>
            <a:ext cx="4752528" cy="483704"/>
          </a:xfrm>
          <a:prstGeom prst="rect">
            <a:avLst/>
          </a:prstGeom>
        </p:spPr>
        <p:txBody>
          <a:bodyPr vert="horz" lIns="91440" tIns="45720" rIns="91440" bIns="45720" rtlCol="0" anchor="ctr">
            <a:normAutofit/>
          </a:bodyPr>
          <a:lstStyle/>
          <a:p>
            <a:pPr marR="0" indent="0" defTabSz="914400" fontAlgn="auto">
              <a:lnSpc>
                <a:spcPct val="100000"/>
              </a:lnSpc>
              <a:spcBef>
                <a:spcPct val="0"/>
              </a:spcBef>
              <a:spcAft>
                <a:spcPts val="0"/>
              </a:spcAft>
              <a:buClrTx/>
              <a:buSzTx/>
              <a:buFontTx/>
              <a:buNone/>
              <a:defRPr/>
            </a:pPr>
            <a:r>
              <a:rPr kumimoji="0" lang="zh-CN" altLang="en-US" sz="2000" b="1" i="0" kern="1200" cap="none" spc="0" normalizeH="0" baseline="0" noProof="0" dirty="0">
                <a:solidFill>
                  <a:srgbClr val="FF9306"/>
                </a:solidFill>
                <a:latin typeface="微软雅黑" panose="020B0503020204020204" pitchFamily="34" charset="-122"/>
                <a:ea typeface="微软雅黑" panose="020B0503020204020204" pitchFamily="34" charset="-122"/>
                <a:cs typeface="+mj-cs"/>
              </a:rPr>
              <a:t>提升进阶</a:t>
            </a:r>
          </a:p>
        </p:txBody>
      </p:sp>
      <p:sp>
        <p:nvSpPr>
          <p:cNvPr id="100" name="文本框 99"/>
          <p:cNvSpPr txBox="1"/>
          <p:nvPr/>
        </p:nvSpPr>
        <p:spPr>
          <a:xfrm>
            <a:off x="250825" y="606425"/>
            <a:ext cx="8642350" cy="3785652"/>
          </a:xfrm>
          <a:prstGeom prst="rect">
            <a:avLst/>
          </a:prstGeom>
          <a:noFill/>
          <a:ln w="9525">
            <a:noFill/>
          </a:ln>
        </p:spPr>
        <p:txBody>
          <a:bodyPr wrap="square">
            <a:spAutoFit/>
          </a:bodyPr>
          <a:lstStyle/>
          <a:p>
            <a:pPr indent="0"/>
            <a:r>
              <a:rPr lang="en-US" altLang="zh-CN" sz="2000" b="0" dirty="0">
                <a:latin typeface="微软雅黑" panose="020B0503020204020204" pitchFamily="34" charset="-122"/>
                <a:ea typeface="微软雅黑" panose="020B0503020204020204" pitchFamily="34" charset="-122"/>
                <a:cs typeface="微软雅黑" panose="020B0503020204020204" pitchFamily="34" charset="-122"/>
              </a:rPr>
              <a:t>3</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.将下列句子组成语段顺序排列正确的一项是(     )</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①但是这句话也并不是永远是真的，因为奥古斯都大帝与泰特思都是精神崇高、志向远大，然而也是当时最美的男子。</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②无疑地，才德如果是在一个容貌虽不姣美然而姿态优雅、气概非凡的身体内，那是最好</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③因此，那些很美的人多是容颜可观而无大志的 </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④才德，有如宝石，最好是用素净的东西镶嵌</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⑤同时很美的人多半不见得在别的方面有多大的才德，好像造物主在它的工作中但求无不求十分的优越似的。</a:t>
            </a:r>
          </a:p>
          <a:p>
            <a:r>
              <a:rPr lang="zh-CN" sz="2000" b="0" dirty="0">
                <a:latin typeface="微软雅黑" panose="020B0503020204020204" pitchFamily="34" charset="-122"/>
                <a:ea typeface="微软雅黑" panose="020B0503020204020204" pitchFamily="34" charset="-122"/>
                <a:cs typeface="微软雅黑" panose="020B0503020204020204" pitchFamily="34" charset="-122"/>
              </a:rPr>
              <a:t>⑥他们所研求的也多半是容颜而不是才德</a:t>
            </a:r>
            <a:endParaRPr lang="en-US" sz="2000" b="0" dirty="0">
              <a:latin typeface="微软雅黑" panose="020B0503020204020204" pitchFamily="34" charset="-122"/>
              <a:ea typeface="微软雅黑" panose="020B0503020204020204" pitchFamily="34" charset="-122"/>
              <a:cs typeface="微软雅黑" panose="020B0503020204020204" pitchFamily="34" charset="-122"/>
            </a:endParaRPr>
          </a:p>
          <a:p>
            <a:r>
              <a:rPr lang="en-US" sz="2000" b="0" dirty="0">
                <a:latin typeface="微软雅黑" panose="020B0503020204020204" pitchFamily="34" charset="-122"/>
                <a:ea typeface="微软雅黑" panose="020B0503020204020204" pitchFamily="34" charset="-122"/>
                <a:cs typeface="微软雅黑" panose="020B0503020204020204" pitchFamily="34" charset="-122"/>
              </a:rPr>
              <a:t>A. ②⑤③①⑥④                B.②③⑤⑥①④</a:t>
            </a:r>
          </a:p>
          <a:p>
            <a:pPr indent="0"/>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C</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.④②⑤③⑥①                D.④②③⑤①⑥</a:t>
            </a:r>
          </a:p>
        </p:txBody>
      </p:sp>
      <p:sp>
        <p:nvSpPr>
          <p:cNvPr id="3" name="文本框 2"/>
          <p:cNvSpPr txBox="1"/>
          <p:nvPr/>
        </p:nvSpPr>
        <p:spPr>
          <a:xfrm>
            <a:off x="250829" y="4391027"/>
            <a:ext cx="8221345" cy="646331"/>
          </a:xfrm>
          <a:prstGeom prst="rect">
            <a:avLst/>
          </a:prstGeom>
          <a:noFill/>
          <a:ln w="9525">
            <a:noFill/>
          </a:ln>
        </p:spPr>
        <p:txBody>
          <a:bodyPr wrap="square">
            <a:spAutoFit/>
          </a:bodyPr>
          <a:lstStyle/>
          <a:p>
            <a:pPr indent="0"/>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【解析】首先确定首句通读各句，可发现④更适合做首句，排除A项和B项①和⑥句相①句放在句末合适，因为⑥句中的他们”指代③句中“那些很美的人”。</a:t>
            </a:r>
            <a:endParaRPr lang="zh-CN" alt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5346065" y="606427"/>
            <a:ext cx="750570" cy="461665"/>
          </a:xfrm>
          <a:prstGeom prst="rect">
            <a:avLst/>
          </a:prstGeom>
          <a:noFill/>
          <a:ln w="9525">
            <a:noFill/>
          </a:ln>
        </p:spPr>
        <p:txBody>
          <a:bodyPr wrap="square">
            <a:spAutoFit/>
          </a:bodyPr>
          <a:lstStyle/>
          <a:p>
            <a:pPr indent="0"/>
            <a:r>
              <a:rPr lang="en-US" sz="2400" b="0">
                <a:solidFill>
                  <a:srgbClr val="FF0000"/>
                </a:solidFill>
                <a:latin typeface="微软雅黑" panose="020B0503020204020204" pitchFamily="34" charset="-122"/>
                <a:ea typeface="微软雅黑" panose="020B0503020204020204" pitchFamily="34" charset="-122"/>
              </a:rPr>
              <a:t>C</a:t>
            </a:r>
            <a:endParaRPr lang="zh-CN" altLang="en-US" sz="2400">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6364" y="556261"/>
            <a:ext cx="8971915" cy="4031873"/>
          </a:xfrm>
          <a:prstGeom prst="rect">
            <a:avLst/>
          </a:prstGeom>
          <a:noFill/>
          <a:ln w="9525">
            <a:noFill/>
          </a:ln>
        </p:spPr>
        <p:txBody>
          <a:bodyPr wrap="square">
            <a:spAutoFit/>
          </a:bodyPr>
          <a:lstStyle/>
          <a:p>
            <a:pPr indent="457200" algn="ctr" fontAlgn="auto"/>
            <a:endParaRPr lang="zh-CN" sz="1600" b="0" dirty="0">
              <a:latin typeface="微软雅黑" panose="020B0503020204020204" pitchFamily="34" charset="-122"/>
              <a:ea typeface="微软雅黑" panose="020B0503020204020204" pitchFamily="34" charset="-122"/>
            </a:endParaRPr>
          </a:p>
          <a:p>
            <a:pPr algn="ctr"/>
            <a:r>
              <a:rPr lang="zh-CN" sz="1600" b="0" dirty="0">
                <a:latin typeface="微软雅黑" panose="020B0503020204020204" pitchFamily="34" charset="-122"/>
                <a:ea typeface="微软雅黑" panose="020B0503020204020204" pitchFamily="34" charset="-122"/>
              </a:rPr>
              <a:t>头脑中的旅行</a:t>
            </a:r>
            <a:endParaRPr lang="zh-CN" sz="1600" b="0" dirty="0">
              <a:latin typeface="微软雅黑" panose="020B0503020204020204" pitchFamily="34" charset="-122"/>
              <a:ea typeface="微软雅黑" panose="020B0503020204020204" pitchFamily="34" charset="-122"/>
              <a:cs typeface="仿宋_GB2312" charset="0"/>
            </a:endParaRPr>
          </a:p>
          <a:p>
            <a:pPr algn="ctr"/>
            <a:r>
              <a:rPr lang="zh-CN" sz="1600" b="0" dirty="0">
                <a:latin typeface="微软雅黑" panose="020B0503020204020204" pitchFamily="34" charset="-122"/>
                <a:ea typeface="微软雅黑" panose="020B0503020204020204" pitchFamily="34" charset="-122"/>
                <a:cs typeface="仿宋_GB2312" charset="0"/>
              </a:rPr>
              <a:t>彭　程</a:t>
            </a:r>
          </a:p>
          <a:p>
            <a:pPr indent="457200" algn="l" fontAlgn="auto"/>
            <a:r>
              <a:rPr lang="zh-CN" sz="1600" dirty="0">
                <a:latin typeface="微软雅黑" panose="020B0503020204020204" pitchFamily="34" charset="-122"/>
                <a:ea typeface="微软雅黑" panose="020B0503020204020204" pitchFamily="34" charset="-122"/>
                <a:sym typeface="+mn-ea"/>
              </a:rPr>
              <a:t>阅读下面的文章，回答问题。</a:t>
            </a:r>
            <a:endParaRPr lang="en-US" sz="1600" b="0" dirty="0">
              <a:latin typeface="微软雅黑" panose="020B0503020204020204" pitchFamily="34" charset="-122"/>
              <a:ea typeface="微软雅黑" panose="020B0503020204020204" pitchFamily="34" charset="-122"/>
              <a:cs typeface="楷体_GB2312" charset="0"/>
            </a:endParaRPr>
          </a:p>
          <a:p>
            <a:r>
              <a:rPr lang="en-US" sz="1600" b="0" dirty="0">
                <a:latin typeface="微软雅黑" panose="020B0503020204020204" pitchFamily="34" charset="-122"/>
                <a:ea typeface="微软雅黑" panose="020B0503020204020204" pitchFamily="34" charset="-122"/>
                <a:cs typeface="楷体_GB2312" charset="0"/>
              </a:rPr>
              <a:t>       ①</a:t>
            </a:r>
            <a:r>
              <a:rPr lang="zh-CN" sz="1600" b="0" dirty="0">
                <a:latin typeface="微软雅黑" panose="020B0503020204020204" pitchFamily="34" charset="-122"/>
                <a:ea typeface="微软雅黑" panose="020B0503020204020204" pitchFamily="34" charset="-122"/>
                <a:cs typeface="楷体_GB2312" charset="0"/>
              </a:rPr>
              <a:t>对当代人来讲，旅行是一件平淡无奇的事情，但在古代，技术落后，交通不便，旅行经常和冒险联系在一起，另外还要有相当的经济实力作为后盾，因此，旅行对于很多人来说并非易事。那时候的一些人尤其是文人，愿望难以满足，只好经常借助于幻想，在头脑中旅行。文人许多是贫穷而兼病弱，却拥有敏锐的感受力和丰富的想象力，现实生活中的阻碍反而进一步激发起他们的热情。一幅图画，书里一段并不起眼的描绘，都能够成为点燃他们灵感的火种。借助无限的想象，他们能够生动地描绘出一个地方的景色氛围，读来有身临其境之感。</a:t>
            </a:r>
            <a:endParaRPr lang="en-US" sz="1600" b="0" dirty="0">
              <a:latin typeface="微软雅黑" panose="020B0503020204020204" pitchFamily="34" charset="-122"/>
              <a:ea typeface="微软雅黑" panose="020B0503020204020204" pitchFamily="34" charset="-122"/>
              <a:cs typeface="楷体_GB2312" charset="0"/>
            </a:endParaRPr>
          </a:p>
          <a:p>
            <a:r>
              <a:rPr lang="en-US" sz="1600" b="0" dirty="0">
                <a:latin typeface="微软雅黑" panose="020B0503020204020204" pitchFamily="34" charset="-122"/>
                <a:ea typeface="微软雅黑" panose="020B0503020204020204" pitchFamily="34" charset="-122"/>
                <a:cs typeface="楷体_GB2312" charset="0"/>
              </a:rPr>
              <a:t>       ②</a:t>
            </a:r>
            <a:r>
              <a:rPr lang="zh-CN" sz="1600" b="0" dirty="0">
                <a:latin typeface="微软雅黑" panose="020B0503020204020204" pitchFamily="34" charset="-122"/>
                <a:ea typeface="微软雅黑" panose="020B0503020204020204" pitchFamily="34" charset="-122"/>
                <a:cs typeface="楷体_GB2312" charset="0"/>
              </a:rPr>
              <a:t>法国诗人波德莱尔就突出地体现了这样一种才华。他的不少篇章，都表达了对于远方的向往。远方，始终是一个充满魅力和诱惑的巨大泉眼，汩汩涌流出诗意和美。波德莱尔的女友有着一半非洲血统，据说正是她周身所散发出的异域气息令他痴迷，她的秀发，她的一颦一笑，都让他恍惚感受到了遥远的、另外一个大陆的奇异魅力。他有一首散文诗《头发中的半球》，其中有这样的描绘：</a:t>
            </a:r>
            <a:endParaRPr lang="zh-CN" sz="1600" b="0" dirty="0">
              <a:latin typeface="微软雅黑" panose="020B0503020204020204" pitchFamily="34" charset="-122"/>
              <a:ea typeface="微软雅黑" panose="020B0503020204020204" pitchFamily="34" charset="-122"/>
              <a:cs typeface="仿宋_GB2312" charset="0"/>
            </a:endParaRPr>
          </a:p>
          <a:p>
            <a:r>
              <a:rPr lang="zh-CN" sz="1600" b="0" dirty="0">
                <a:latin typeface="微软雅黑" panose="020B0503020204020204" pitchFamily="34" charset="-122"/>
                <a:ea typeface="微软雅黑" panose="020B0503020204020204" pitchFamily="34" charset="-122"/>
                <a:cs typeface="仿宋_GB2312" charset="0"/>
              </a:rPr>
              <a:t>      你的头发蕴藏着一个完整的梦，充满了船帆和桅杆的梦；它也包藏着大海，海上的季风把我带到那些迷人的地方，那里的太阳显得更蓝更深，那里的大气充满果实、树叶和人类肌肤的香味。</a:t>
            </a:r>
            <a:endParaRPr lang="zh-CN" altLang="en-US" sz="1600" dirty="0">
              <a:latin typeface="微软雅黑" panose="020B0503020204020204" pitchFamily="34" charset="-122"/>
              <a:ea typeface="微软雅黑" panose="020B0503020204020204" pitchFamily="34" charset="-122"/>
            </a:endParaRPr>
          </a:p>
        </p:txBody>
      </p:sp>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505" y="563247"/>
            <a:ext cx="8936990" cy="2800767"/>
          </a:xfrm>
          <a:prstGeom prst="rect">
            <a:avLst/>
          </a:prstGeom>
          <a:noFill/>
          <a:ln w="9525">
            <a:noFill/>
          </a:ln>
        </p:spPr>
        <p:txBody>
          <a:bodyPr wrap="square">
            <a:spAutoFit/>
          </a:bodyPr>
          <a:lstStyle/>
          <a:p>
            <a:pPr indent="304800"/>
            <a:r>
              <a:rPr lang="en-US" sz="1600" b="0">
                <a:latin typeface="微软雅黑" panose="020B0503020204020204" pitchFamily="34" charset="-122"/>
                <a:ea typeface="微软雅黑" panose="020B0503020204020204" pitchFamily="34" charset="-122"/>
                <a:cs typeface="微软雅黑" panose="020B0503020204020204" pitchFamily="34" charset="-122"/>
              </a:rPr>
              <a:t>③</a:t>
            </a:r>
            <a:r>
              <a:rPr lang="zh-CN" sz="1600" b="0">
                <a:latin typeface="微软雅黑" panose="020B0503020204020204" pitchFamily="34" charset="-122"/>
                <a:ea typeface="微软雅黑" panose="020B0503020204020204" pitchFamily="34" charset="-122"/>
                <a:cs typeface="微软雅黑" panose="020B0503020204020204" pitchFamily="34" charset="-122"/>
              </a:rPr>
              <a:t>从这些文字中，你能强烈地感觉到诗人感受力的灵敏和丰盈，视觉、嗅觉等都在全方位地、酣畅地敞开着，借助于一些要素，他生动地描绘出遥远地方的风光气氛，栩栩如生。而这一幅幅巨大的、声色流溢的画面，最终是靠着强大的想象力来加以拼接、连缀和粘合的。</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r>
              <a:rPr lang="en-US" sz="1600" b="0">
                <a:latin typeface="微软雅黑" panose="020B0503020204020204" pitchFamily="34" charset="-122"/>
                <a:ea typeface="微软雅黑" panose="020B0503020204020204" pitchFamily="34" charset="-122"/>
                <a:cs typeface="微软雅黑" panose="020B0503020204020204" pitchFamily="34" charset="-122"/>
              </a:rPr>
              <a:t>      ④</a:t>
            </a:r>
            <a:r>
              <a:rPr lang="zh-CN" sz="1600" b="0">
                <a:latin typeface="微软雅黑" panose="020B0503020204020204" pitchFamily="34" charset="-122"/>
                <a:ea typeface="微软雅黑" panose="020B0503020204020204" pitchFamily="34" charset="-122"/>
                <a:cs typeface="微软雅黑" panose="020B0503020204020204" pitchFamily="34" charset="-122"/>
              </a:rPr>
              <a:t>终其一生，波德莱尔都被港口、轮船、铁路、火车以及酒店客房所吸引，因为这些都连接着远方，通向另外的生活。因为很难真正具备出行的条件，波德莱尔更多的是从想象中获得满足。</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r>
              <a:rPr lang="en-US" sz="1600" b="0">
                <a:latin typeface="微软雅黑" panose="020B0503020204020204" pitchFamily="34" charset="-122"/>
                <a:ea typeface="微软雅黑" panose="020B0503020204020204" pitchFamily="34" charset="-122"/>
                <a:cs typeface="微软雅黑" panose="020B0503020204020204" pitchFamily="34" charset="-122"/>
              </a:rPr>
              <a:t>      ⑤</a:t>
            </a:r>
            <a:r>
              <a:rPr lang="zh-CN" sz="1600" b="0">
                <a:latin typeface="微软雅黑" panose="020B0503020204020204" pitchFamily="34" charset="-122"/>
                <a:ea typeface="微软雅黑" panose="020B0503020204020204" pitchFamily="34" charset="-122"/>
                <a:cs typeface="微软雅黑" panose="020B0503020204020204" pitchFamily="34" charset="-122"/>
              </a:rPr>
              <a:t>获得诺贝尔文学奖的俄罗斯作家蒲宁，也是一位善于运用想象力的大师。在自传体长篇小说《阿尔谢尼耶夫的一生》中，他回忆了自己在俄罗斯腹地的一个庄园里度过的童年时代。在漫长寒冷的冬夜，《鲁滨孙漂流记》等书里的插图，让他想象遥远的热带。狭窄的独木船、拿着弓箭和长矛的光身子的人、椰子树林，都让他感到甜蜜和陶醉，产生了一种身临其境的幻觉：</a:t>
            </a:r>
            <a:r>
              <a:rPr lang="en-US" sz="1600" b="0">
                <a:latin typeface="微软雅黑" panose="020B0503020204020204" pitchFamily="34" charset="-122"/>
                <a:ea typeface="微软雅黑" panose="020B0503020204020204" pitchFamily="34" charset="-122"/>
                <a:cs typeface="微软雅黑" panose="020B0503020204020204" pitchFamily="34" charset="-122"/>
              </a:rPr>
              <a:t>“</a:t>
            </a:r>
            <a:r>
              <a:rPr lang="zh-CN" sz="1600" b="0">
                <a:latin typeface="微软雅黑" panose="020B0503020204020204" pitchFamily="34" charset="-122"/>
                <a:ea typeface="微软雅黑" panose="020B0503020204020204" pitchFamily="34" charset="-122"/>
                <a:cs typeface="微软雅黑" panose="020B0503020204020204" pitchFamily="34" charset="-122"/>
              </a:rPr>
              <a:t>我不但看到，而且以自己的整个身子感觉到了那么多干燥的炎热，那么多阳光！</a:t>
            </a:r>
            <a:r>
              <a:rPr lang="en-US" sz="1600" b="0">
                <a:latin typeface="微软雅黑" panose="020B0503020204020204" pitchFamily="34" charset="-122"/>
                <a:ea typeface="微软雅黑" panose="020B0503020204020204" pitchFamily="34" charset="-122"/>
                <a:cs typeface="微软雅黑" panose="020B0503020204020204" pitchFamily="34" charset="-122"/>
              </a:rPr>
              <a:t>”</a:t>
            </a:r>
            <a:r>
              <a:rPr lang="zh-CN" sz="1600" b="0">
                <a:latin typeface="微软雅黑" panose="020B0503020204020204" pitchFamily="34" charset="-122"/>
                <a:ea typeface="微软雅黑" panose="020B0503020204020204" pitchFamily="34" charset="-122"/>
                <a:cs typeface="微软雅黑" panose="020B0503020204020204" pitchFamily="34" charset="-122"/>
              </a:rPr>
              <a:t>以至于多年后，他有机会来到那些地方时，心中浮现的第一感觉就是：对，对，所有这一切正如我三十年前首次</a:t>
            </a:r>
            <a:r>
              <a:rPr lang="en-US" sz="1600" b="0">
                <a:latin typeface="微软雅黑" panose="020B0503020204020204" pitchFamily="34" charset="-122"/>
                <a:ea typeface="微软雅黑" panose="020B0503020204020204" pitchFamily="34" charset="-122"/>
                <a:cs typeface="微软雅黑" panose="020B0503020204020204" pitchFamily="34" charset="-122"/>
              </a:rPr>
              <a:t>“</a:t>
            </a:r>
            <a:r>
              <a:rPr lang="zh-CN" sz="1600" b="0">
                <a:latin typeface="微软雅黑" panose="020B0503020204020204" pitchFamily="34" charset="-122"/>
                <a:ea typeface="微软雅黑" panose="020B0503020204020204" pitchFamily="34" charset="-122"/>
                <a:cs typeface="微软雅黑" panose="020B0503020204020204" pitchFamily="34" charset="-122"/>
              </a:rPr>
              <a:t>看到</a:t>
            </a:r>
            <a:r>
              <a:rPr lang="en-US" sz="1600" b="0">
                <a:latin typeface="微软雅黑" panose="020B0503020204020204" pitchFamily="34" charset="-122"/>
                <a:ea typeface="微软雅黑" panose="020B0503020204020204" pitchFamily="34" charset="-122"/>
                <a:cs typeface="微软雅黑" panose="020B0503020204020204" pitchFamily="34" charset="-122"/>
              </a:rPr>
              <a:t>”</a:t>
            </a:r>
            <a:r>
              <a:rPr lang="zh-CN" sz="1600" b="0">
                <a:latin typeface="微软雅黑" panose="020B0503020204020204" pitchFamily="34" charset="-122"/>
                <a:ea typeface="微软雅黑" panose="020B0503020204020204" pitchFamily="34" charset="-122"/>
                <a:cs typeface="微软雅黑" panose="020B0503020204020204" pitchFamily="34" charset="-122"/>
              </a:rPr>
              <a:t>的那样！</a:t>
            </a:r>
            <a:endParaRPr lang="zh-CN" altLang="en-US" sz="16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03505" y="3362960"/>
            <a:ext cx="8936990" cy="1569660"/>
          </a:xfrm>
          <a:prstGeom prst="rect">
            <a:avLst/>
          </a:prstGeom>
          <a:noFill/>
          <a:ln w="9525">
            <a:noFill/>
          </a:ln>
        </p:spPr>
        <p:txBody>
          <a:bodyPr wrap="square">
            <a:spAutoFit/>
          </a:bodyPr>
          <a:lstStyle/>
          <a:p>
            <a:pPr indent="304800"/>
            <a:r>
              <a:rPr lang="en-US" sz="1600" b="0">
                <a:latin typeface="微软雅黑" panose="020B0503020204020204" pitchFamily="34" charset="-122"/>
                <a:ea typeface="微软雅黑" panose="020B0503020204020204" pitchFamily="34" charset="-122"/>
                <a:cs typeface="Times New Roman" panose="02020603050405020304" charset="0"/>
              </a:rPr>
              <a:t>⑥</a:t>
            </a:r>
            <a:r>
              <a:rPr lang="zh-CN" sz="1600" b="0">
                <a:latin typeface="微软雅黑" panose="020B0503020204020204" pitchFamily="34" charset="-122"/>
                <a:ea typeface="微软雅黑" panose="020B0503020204020204" pitchFamily="34" charset="-122"/>
                <a:cs typeface="楷体_GB2312" charset="0"/>
              </a:rPr>
              <a:t>拥有这样一种强大的想象能力，堪称是生命中获得的宝贵奖赏。它打通了一条连接诗和美的道路。</a:t>
            </a:r>
          </a:p>
          <a:p>
            <a:pPr indent="304800"/>
            <a:r>
              <a:rPr lang="zh-CN" altLang="en-US" sz="1600">
                <a:latin typeface="微软雅黑" panose="020B0503020204020204" pitchFamily="34" charset="-122"/>
                <a:ea typeface="微软雅黑" panose="020B0503020204020204" pitchFamily="34" charset="-122"/>
              </a:rPr>
              <a:t>⑦以上种种都表明，一个善感的灵魂，可以创造出怎样的奇迹。这是一些具有异禀的人，能够通过一棵树想象一片森林，借助一片贝壳想象一片大海。一些零散寒碜的线头布片，到了他们手中，竟被拼接成一幅色彩斑斓的织锦。读这样的作品，与其说是观赏作者借助于想象而描绘出的风景，不如说是欣赏灵魂的奇观。这样的灵魂正是艺术的摇篮和息壤。</a:t>
            </a:r>
          </a:p>
        </p:txBody>
      </p:sp>
      <p:sp>
        <p:nvSpPr>
          <p:cNvPr id="4"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2870" y="560070"/>
            <a:ext cx="8977630" cy="3539430"/>
          </a:xfrm>
          <a:prstGeom prst="rect">
            <a:avLst/>
          </a:prstGeom>
          <a:noFill/>
          <a:ln w="9525">
            <a:noFill/>
          </a:ln>
        </p:spPr>
        <p:txBody>
          <a:bodyPr wrap="square">
            <a:spAutoFit/>
          </a:bodyPr>
          <a:lstStyle/>
          <a:p>
            <a:pPr indent="304800"/>
            <a:r>
              <a:rPr lang="en-US" sz="1600" b="0">
                <a:latin typeface="微软雅黑" panose="020B0503020204020204" pitchFamily="34" charset="-122"/>
                <a:ea typeface="微软雅黑" panose="020B0503020204020204" pitchFamily="34" charset="-122"/>
                <a:cs typeface="微软雅黑" panose="020B0503020204020204" pitchFamily="34" charset="-122"/>
              </a:rPr>
              <a:t>⑧</a:t>
            </a:r>
            <a:r>
              <a:rPr lang="zh-CN" sz="1600" b="0">
                <a:latin typeface="微软雅黑" panose="020B0503020204020204" pitchFamily="34" charset="-122"/>
                <a:ea typeface="微软雅黑" panose="020B0503020204020204" pitchFamily="34" charset="-122"/>
                <a:cs typeface="微软雅黑" panose="020B0503020204020204" pitchFamily="34" charset="-122"/>
              </a:rPr>
              <a:t>当然，我们都是凡夫俗子，不具备那样卓越的才华。不过，从他们的这种嗜好中，还是可以悟出一些有益的东西。虽然如今旅行成本大大降低，但一个人的时间、精力、财力等，永远是处于一种短缺的状态。相对去过的地方而言，更多的地方是去不成的。这样，就不妨退而求其次，借助想象的力量来作为一种弥补。</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r>
              <a:rPr lang="en-US" sz="1600" b="0">
                <a:latin typeface="微软雅黑" panose="020B0503020204020204" pitchFamily="34" charset="-122"/>
                <a:ea typeface="微软雅黑" panose="020B0503020204020204" pitchFamily="34" charset="-122"/>
                <a:cs typeface="微软雅黑" panose="020B0503020204020204" pitchFamily="34" charset="-122"/>
              </a:rPr>
              <a:t>⑨</a:t>
            </a:r>
            <a:r>
              <a:rPr lang="zh-CN" sz="1600" b="0">
                <a:latin typeface="微软雅黑" panose="020B0503020204020204" pitchFamily="34" charset="-122"/>
                <a:ea typeface="微软雅黑" panose="020B0503020204020204" pitchFamily="34" charset="-122"/>
                <a:cs typeface="微软雅黑" panose="020B0503020204020204" pitchFamily="34" charset="-122"/>
              </a:rPr>
              <a:t>在这个意义上，我们有必要向那些杰出作家学习，培养和丰富自己的想象力，努力使自己变得细腻善感：欣赏一泓碧蓝的山涧溪水的图片，仿佛感觉到浸入脚底的丝丝寒凉；目光流连于画面上一间江南小城临水的茶楼，似乎嗅到一缕明前龙井的清香。对于气氛、情调的细腻感知和把握，才堪称旅行最重要的收获。</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r>
              <a:rPr lang="en-US" sz="1600" b="0">
                <a:latin typeface="微软雅黑" panose="020B0503020204020204" pitchFamily="34" charset="-122"/>
                <a:ea typeface="微软雅黑" panose="020B0503020204020204" pitchFamily="34" charset="-122"/>
                <a:cs typeface="微软雅黑" panose="020B0503020204020204" pitchFamily="34" charset="-122"/>
              </a:rPr>
              <a:t>⑩</a:t>
            </a:r>
            <a:r>
              <a:rPr lang="zh-CN" sz="1600" b="0">
                <a:latin typeface="微软雅黑" panose="020B0503020204020204" pitchFamily="34" charset="-122"/>
                <a:ea typeface="微软雅黑" panose="020B0503020204020204" pitchFamily="34" charset="-122"/>
                <a:cs typeface="微软雅黑" panose="020B0503020204020204" pitchFamily="34" charset="-122"/>
              </a:rPr>
              <a:t>如今技术的快速进步，为这种想象的旅行提供了极好的帮助，鼠标轻轻一点，你可以从白雪皑皑的北极冰原，到花木葳蕤的热带海岛。瞩目于图片，充分调动想象力，把感受的旋钮调到最高档，庶几可以获得几分真切的、身临其境般的体验。</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r>
              <a:rPr lang="en-US" sz="1600" b="0">
                <a:latin typeface="微软雅黑" panose="020B0503020204020204" pitchFamily="34" charset="-122"/>
                <a:ea typeface="微软雅黑" panose="020B0503020204020204" pitchFamily="34" charset="-122"/>
                <a:cs typeface="微软雅黑" panose="020B0503020204020204" pitchFamily="34" charset="-122"/>
              </a:rPr>
              <a:t>⑪</a:t>
            </a:r>
            <a:r>
              <a:rPr lang="zh-CN" sz="1600" b="0">
                <a:latin typeface="微软雅黑" panose="020B0503020204020204" pitchFamily="34" charset="-122"/>
                <a:ea typeface="微软雅黑" panose="020B0503020204020204" pitchFamily="34" charset="-122"/>
                <a:cs typeface="微软雅黑" panose="020B0503020204020204" pitchFamily="34" charset="-122"/>
              </a:rPr>
              <a:t>当然，对于这种替代的旅行，你尽可以不以为然，但我只需要用一句话来辩护：人生奄忽，步履真正踏及的地方，能有几处？</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r>
              <a:rPr lang="en-US" sz="1600" b="0">
                <a:latin typeface="微软雅黑" panose="020B0503020204020204" pitchFamily="34" charset="-122"/>
                <a:ea typeface="微软雅黑" panose="020B0503020204020204" pitchFamily="34" charset="-122"/>
                <a:cs typeface="微软雅黑" panose="020B0503020204020204" pitchFamily="34" charset="-122"/>
              </a:rPr>
              <a:t>(</a:t>
            </a:r>
            <a:r>
              <a:rPr lang="zh-CN" sz="1600" b="0">
                <a:latin typeface="微软雅黑" panose="020B0503020204020204" pitchFamily="34" charset="-122"/>
                <a:ea typeface="微软雅黑" panose="020B0503020204020204" pitchFamily="34" charset="-122"/>
                <a:cs typeface="微软雅黑" panose="020B0503020204020204" pitchFamily="34" charset="-122"/>
              </a:rPr>
              <a:t>有删改</a:t>
            </a:r>
            <a:r>
              <a:rPr lang="en-US" sz="1600" b="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6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4774" y="731522"/>
            <a:ext cx="9016365" cy="2585323"/>
          </a:xfrm>
          <a:prstGeom prst="rect">
            <a:avLst/>
          </a:prstGeom>
          <a:noFill/>
          <a:ln w="9525">
            <a:noFill/>
          </a:ln>
        </p:spPr>
        <p:txBody>
          <a:bodyPr wrap="square">
            <a:spAutoFit/>
          </a:bodyPr>
          <a:lstStyle/>
          <a:p>
            <a:pPr indent="0"/>
            <a:r>
              <a:rPr lang="en-US" b="0">
                <a:latin typeface="微软雅黑" panose="020B0503020204020204" pitchFamily="34" charset="-122"/>
                <a:ea typeface="微软雅黑" panose="020B0503020204020204" pitchFamily="34" charset="-122"/>
                <a:cs typeface="微软雅黑" panose="020B0503020204020204" pitchFamily="34" charset="-122"/>
              </a:rPr>
              <a:t>4</a:t>
            </a:r>
            <a:r>
              <a:rPr lang="zh-CN" b="0">
                <a:latin typeface="微软雅黑" panose="020B0503020204020204" pitchFamily="34" charset="-122"/>
                <a:ea typeface="微软雅黑" panose="020B0503020204020204" pitchFamily="34" charset="-122"/>
                <a:cs typeface="微软雅黑" panose="020B0503020204020204" pitchFamily="34" charset="-122"/>
              </a:rPr>
              <a:t>．下列对文章内容的分析和概括，正确的一项是</a:t>
            </a:r>
            <a:r>
              <a:rPr lang="en-US" b="0">
                <a:latin typeface="微软雅黑" panose="020B0503020204020204" pitchFamily="34" charset="-122"/>
                <a:ea typeface="微软雅黑" panose="020B0503020204020204" pitchFamily="34" charset="-122"/>
                <a:cs typeface="微软雅黑" panose="020B0503020204020204" pitchFamily="34" charset="-122"/>
              </a:rPr>
              <a:t>(</a:t>
            </a:r>
            <a:r>
              <a:rPr lang="zh-CN" b="0">
                <a:latin typeface="微软雅黑" panose="020B0503020204020204" pitchFamily="34" charset="-122"/>
                <a:ea typeface="微软雅黑" panose="020B0503020204020204" pitchFamily="34" charset="-122"/>
                <a:cs typeface="微软雅黑" panose="020B0503020204020204" pitchFamily="34" charset="-122"/>
              </a:rPr>
              <a:t>　　</a:t>
            </a:r>
            <a:r>
              <a:rPr lang="en-US" b="0">
                <a:latin typeface="微软雅黑" panose="020B0503020204020204" pitchFamily="34" charset="-122"/>
                <a:ea typeface="微软雅黑" panose="020B0503020204020204" pitchFamily="34" charset="-122"/>
                <a:cs typeface="微软雅黑" panose="020B0503020204020204" pitchFamily="34" charset="-122"/>
              </a:rPr>
              <a:t>)</a:t>
            </a:r>
          </a:p>
          <a:p>
            <a:r>
              <a:rPr lang="en-US" b="0">
                <a:latin typeface="微软雅黑" panose="020B0503020204020204" pitchFamily="34" charset="-122"/>
                <a:ea typeface="微软雅黑" panose="020B0503020204020204" pitchFamily="34" charset="-122"/>
                <a:cs typeface="微软雅黑" panose="020B0503020204020204" pitchFamily="34" charset="-122"/>
              </a:rPr>
              <a:t>A. </a:t>
            </a:r>
            <a:r>
              <a:rPr lang="zh-CN" b="0">
                <a:latin typeface="微软雅黑" panose="020B0503020204020204" pitchFamily="34" charset="-122"/>
                <a:ea typeface="微软雅黑" panose="020B0503020204020204" pitchFamily="34" charset="-122"/>
                <a:cs typeface="微软雅黑" panose="020B0503020204020204" pitchFamily="34" charset="-122"/>
              </a:rPr>
              <a:t>作者认为文人多与贫穷相伴，这使得他们对生活有着更加深刻的体验，从而拥有了敏锐的感受力和丰富的想象力，蒲宁就是明证。</a:t>
            </a:r>
            <a:endParaRPr lang="en-US" b="0">
              <a:latin typeface="微软雅黑" panose="020B0503020204020204" pitchFamily="34" charset="-122"/>
              <a:ea typeface="微软雅黑" panose="020B0503020204020204" pitchFamily="34" charset="-122"/>
              <a:cs typeface="微软雅黑" panose="020B0503020204020204" pitchFamily="34" charset="-122"/>
            </a:endParaRPr>
          </a:p>
          <a:p>
            <a:r>
              <a:rPr lang="en-US" b="0">
                <a:latin typeface="微软雅黑" panose="020B0503020204020204" pitchFamily="34" charset="-122"/>
                <a:ea typeface="微软雅黑" panose="020B0503020204020204" pitchFamily="34" charset="-122"/>
                <a:cs typeface="微软雅黑" panose="020B0503020204020204" pitchFamily="34" charset="-122"/>
              </a:rPr>
              <a:t>B. </a:t>
            </a:r>
            <a:r>
              <a:rPr lang="zh-CN" b="0">
                <a:latin typeface="微软雅黑" panose="020B0503020204020204" pitchFamily="34" charset="-122"/>
                <a:ea typeface="微软雅黑" panose="020B0503020204020204" pitchFamily="34" charset="-122"/>
                <a:cs typeface="微软雅黑" panose="020B0503020204020204" pitchFamily="34" charset="-122"/>
              </a:rPr>
              <a:t>文章运用古今对照的手法，从文学写作延伸到普通人的日常生活，说明以丰富的心灵展开对未知的想象是普通人培养审美化的生活态度的必要手段。</a:t>
            </a:r>
            <a:endParaRPr lang="en-US" b="0">
              <a:latin typeface="微软雅黑" panose="020B0503020204020204" pitchFamily="34" charset="-122"/>
              <a:ea typeface="微软雅黑" panose="020B0503020204020204" pitchFamily="34" charset="-122"/>
              <a:cs typeface="微软雅黑" panose="020B0503020204020204" pitchFamily="34" charset="-122"/>
            </a:endParaRPr>
          </a:p>
          <a:p>
            <a:r>
              <a:rPr lang="en-US" b="0">
                <a:latin typeface="微软雅黑" panose="020B0503020204020204" pitchFamily="34" charset="-122"/>
                <a:ea typeface="微软雅黑" panose="020B0503020204020204" pitchFamily="34" charset="-122"/>
                <a:cs typeface="微软雅黑" panose="020B0503020204020204" pitchFamily="34" charset="-122"/>
              </a:rPr>
              <a:t>C. </a:t>
            </a:r>
            <a:r>
              <a:rPr lang="zh-CN" b="0">
                <a:latin typeface="微软雅黑" panose="020B0503020204020204" pitchFamily="34" charset="-122"/>
                <a:ea typeface="微软雅黑" panose="020B0503020204020204" pitchFamily="34" charset="-122"/>
                <a:cs typeface="微软雅黑" panose="020B0503020204020204" pitchFamily="34" charset="-122"/>
              </a:rPr>
              <a:t>第</a:t>
            </a:r>
            <a:r>
              <a:rPr lang="en-US" b="0">
                <a:latin typeface="微软雅黑" panose="020B0503020204020204" pitchFamily="34" charset="-122"/>
                <a:ea typeface="微软雅黑" panose="020B0503020204020204" pitchFamily="34" charset="-122"/>
                <a:cs typeface="微软雅黑" panose="020B0503020204020204" pitchFamily="34" charset="-122"/>
              </a:rPr>
              <a:t>⑨</a:t>
            </a:r>
            <a:r>
              <a:rPr lang="zh-CN" b="0">
                <a:latin typeface="微软雅黑" panose="020B0503020204020204" pitchFamily="34" charset="-122"/>
                <a:ea typeface="微软雅黑" panose="020B0503020204020204" pitchFamily="34" charset="-122"/>
                <a:cs typeface="微软雅黑" panose="020B0503020204020204" pitchFamily="34" charset="-122"/>
              </a:rPr>
              <a:t>段中</a:t>
            </a:r>
            <a:r>
              <a:rPr lang="en-US" b="0">
                <a:latin typeface="微软雅黑" panose="020B0503020204020204" pitchFamily="34" charset="-122"/>
                <a:ea typeface="微软雅黑" panose="020B0503020204020204" pitchFamily="34" charset="-122"/>
                <a:cs typeface="微软雅黑" panose="020B0503020204020204" pitchFamily="34" charset="-122"/>
              </a:rPr>
              <a:t>“</a:t>
            </a:r>
            <a:r>
              <a:rPr lang="zh-CN" b="0">
                <a:latin typeface="微软雅黑" panose="020B0503020204020204" pitchFamily="34" charset="-122"/>
                <a:ea typeface="微软雅黑" panose="020B0503020204020204" pitchFamily="34" charset="-122"/>
                <a:cs typeface="微软雅黑" panose="020B0503020204020204" pitchFamily="34" charset="-122"/>
              </a:rPr>
              <a:t>目光流连于画面上一间江南小城临水的茶楼，似乎嗅到一缕明前龙井的清香</a:t>
            </a:r>
            <a:r>
              <a:rPr lang="en-US" b="0">
                <a:latin typeface="微软雅黑" panose="020B0503020204020204" pitchFamily="34" charset="-122"/>
                <a:ea typeface="微软雅黑" panose="020B0503020204020204" pitchFamily="34" charset="-122"/>
                <a:cs typeface="微软雅黑" panose="020B0503020204020204" pitchFamily="34" charset="-122"/>
              </a:rPr>
              <a:t>”</a:t>
            </a:r>
            <a:r>
              <a:rPr lang="zh-CN" b="0">
                <a:latin typeface="微软雅黑" panose="020B0503020204020204" pitchFamily="34" charset="-122"/>
                <a:ea typeface="微软雅黑" panose="020B0503020204020204" pitchFamily="34" charset="-122"/>
                <a:cs typeface="微软雅黑" panose="020B0503020204020204" pitchFamily="34" charset="-122"/>
              </a:rPr>
              <a:t>一句，运用了比拟的修辞手法，从视觉与嗅觉的角度展开联想。</a:t>
            </a:r>
            <a:endParaRPr lang="en-US" b="0">
              <a:latin typeface="微软雅黑" panose="020B0503020204020204" pitchFamily="34" charset="-122"/>
              <a:ea typeface="微软雅黑" panose="020B0503020204020204" pitchFamily="34" charset="-122"/>
              <a:cs typeface="微软雅黑" panose="020B0503020204020204" pitchFamily="34" charset="-122"/>
            </a:endParaRPr>
          </a:p>
          <a:p>
            <a:r>
              <a:rPr lang="en-US" b="0">
                <a:latin typeface="微软雅黑" panose="020B0503020204020204" pitchFamily="34" charset="-122"/>
                <a:ea typeface="微软雅黑" panose="020B0503020204020204" pitchFamily="34" charset="-122"/>
                <a:cs typeface="微软雅黑" panose="020B0503020204020204" pitchFamily="34" charset="-122"/>
              </a:rPr>
              <a:t>D. “</a:t>
            </a:r>
            <a:r>
              <a:rPr lang="zh-CN" b="0">
                <a:latin typeface="微软雅黑" panose="020B0503020204020204" pitchFamily="34" charset="-122"/>
                <a:ea typeface="微软雅黑" panose="020B0503020204020204" pitchFamily="34" charset="-122"/>
                <a:cs typeface="微软雅黑" panose="020B0503020204020204" pitchFamily="34" charset="-122"/>
              </a:rPr>
              <a:t>头脑中的旅行</a:t>
            </a:r>
            <a:r>
              <a:rPr lang="en-US" b="0">
                <a:latin typeface="微软雅黑" panose="020B0503020204020204" pitchFamily="34" charset="-122"/>
                <a:ea typeface="微软雅黑" panose="020B0503020204020204" pitchFamily="34" charset="-122"/>
                <a:cs typeface="微软雅黑" panose="020B0503020204020204" pitchFamily="34" charset="-122"/>
              </a:rPr>
              <a:t>”</a:t>
            </a:r>
            <a:r>
              <a:rPr lang="zh-CN" b="0">
                <a:latin typeface="微软雅黑" panose="020B0503020204020204" pitchFamily="34" charset="-122"/>
                <a:ea typeface="微软雅黑" panose="020B0503020204020204" pitchFamily="34" charset="-122"/>
                <a:cs typeface="微软雅黑" panose="020B0503020204020204" pitchFamily="34" charset="-122"/>
              </a:rPr>
              <a:t>不是才华横溢的作家的专利，普通人通过自身的努力，变得细腻善感，同样可以在这种替代性的旅行里获得身临其境般的体验。</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64770" y="3402331"/>
            <a:ext cx="9015730" cy="1077218"/>
          </a:xfrm>
          <a:prstGeom prst="rect">
            <a:avLst/>
          </a:prstGeom>
          <a:noFill/>
          <a:ln w="9525">
            <a:noFill/>
          </a:ln>
        </p:spPr>
        <p:txBody>
          <a:bodyPr wrap="square">
            <a:spAutoFit/>
          </a:bodyPr>
          <a:lstStyle/>
          <a:p>
            <a:pPr indent="0"/>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【解析】本题考查对文章思想内容和艺术手法的鉴赏。</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项，文人的贫穷和其拥有</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敏锐的感受力和丰富的想象力</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之间并无因果关系，蒲宁的例子说明了想象力是生命中的宝贵奖赏，选项不符合文意。</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B</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项，无中生有，文中并未提及</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以丰富的心灵展开对未知的想象是普通人培养审美化的生活态度的必要手段</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C</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项，</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目光流连于</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清香</a:t>
            </a:r>
            <a:r>
              <a:rPr 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不是运用了比拟的修辞手法。</a:t>
            </a:r>
            <a:endParaRPr lang="zh-CN" alt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5179695" y="731520"/>
            <a:ext cx="392430" cy="369332"/>
          </a:xfrm>
          <a:prstGeom prst="rect">
            <a:avLst/>
          </a:prstGeom>
          <a:noFill/>
        </p:spPr>
        <p:txBody>
          <a:bodyPr wrap="square" rtlCol="0">
            <a:spAutoFit/>
          </a:bodyPr>
          <a:lstStyle/>
          <a:p>
            <a:r>
              <a:rPr lang="en-US" altLang="zh-CN">
                <a:solidFill>
                  <a:srgbClr val="FF0000"/>
                </a:solidFill>
              </a:rPr>
              <a:t>D</a:t>
            </a:r>
          </a:p>
        </p:txBody>
      </p:sp>
      <p:sp>
        <p:nvSpPr>
          <p:cNvPr id="4"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blinds(horizontal)">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58754" y="692152"/>
            <a:ext cx="8860155" cy="1138773"/>
          </a:xfrm>
          <a:prstGeom prst="rect">
            <a:avLst/>
          </a:prstGeom>
          <a:noFill/>
          <a:ln w="9525">
            <a:noFill/>
          </a:ln>
        </p:spPr>
        <p:txBody>
          <a:bodyPr wrap="square">
            <a:spAutoFit/>
          </a:bodyPr>
          <a:lstStyle/>
          <a:p>
            <a:pPr indent="0"/>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．文章第</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②</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段引用波德莱尔散文诗《头发中的半球》的片段，有何作用？请简要分析。</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建议答题字数：</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110</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字左右</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sz="1600" b="0">
              <a:latin typeface="微软雅黑" panose="020B0503020204020204" pitchFamily="34" charset="-122"/>
              <a:ea typeface="微软雅黑" panose="020B0503020204020204" pitchFamily="34" charset="-122"/>
              <a:cs typeface="微软雅黑" panose="020B0503020204020204" pitchFamily="34" charset="-122"/>
            </a:endParaRPr>
          </a:p>
          <a:p>
            <a:pPr indent="0"/>
            <a:endParaRPr lang="zh-CN" sz="1600" b="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77165" y="1438910"/>
            <a:ext cx="8841740" cy="1477328"/>
          </a:xfrm>
          <a:prstGeom prst="rect">
            <a:avLst/>
          </a:prstGeom>
          <a:noFill/>
        </p:spPr>
        <p:txBody>
          <a:bodyPr wrap="square" rtlCol="0" anchor="t">
            <a:spAutoFit/>
          </a:bodyPr>
          <a:lstStyle/>
          <a:p>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【答案】</a:t>
            </a:r>
            <a:r>
              <a:rPr 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①</a:t>
            </a: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以具体例子说明想象的旅行打开了诗人通向远方的道路，诗人虽然不能亲临其境，却能从丰富的想象中获得满足。</a:t>
            </a:r>
            <a:r>
              <a:rPr 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②</a:t>
            </a: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生动地表现了诗人的才华——即使身不能至，也能够以超凡的想象力和敏锐的感受力生动传神地描绘出远方的风景，呈现出富有诗意、流光溢彩的画面，给人以强烈的感染力。</a:t>
            </a:r>
          </a:p>
          <a:p>
            <a:endPar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 name="文本框 3"/>
          <p:cNvSpPr txBox="1"/>
          <p:nvPr/>
        </p:nvSpPr>
        <p:spPr>
          <a:xfrm>
            <a:off x="158750" y="2729866"/>
            <a:ext cx="8727440" cy="1477328"/>
          </a:xfrm>
          <a:prstGeom prst="rect">
            <a:avLst/>
          </a:prstGeom>
          <a:noFill/>
        </p:spPr>
        <p:txBody>
          <a:bodyPr wrap="square" rtlCol="0" anchor="t">
            <a:spAutoFit/>
          </a:bodyPr>
          <a:lstStyle/>
          <a:p>
            <a:r>
              <a:rPr lang="zh-CN">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解析】本题考查对引用人物的诗文名句的作用的分析。首先要明确所引用的波德莱尔的散文诗的内容是什么，再结合上下文语境进行分析，由此可知引用的第一个作用是用具体例子说明作者的观点，第二个作用便是展示了诗人的才华。从表达效果上看，也给人以强烈的感染力，突出文本的艺术魅力，展现出具体的色彩画面，从而突显出想象所具备的核心内涵。据此理解作答即可。</a:t>
            </a:r>
            <a:endParaRPr lang="zh-CN" altLang="en-US">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399" y="2289178"/>
            <a:ext cx="8905875" cy="2585323"/>
          </a:xfrm>
          <a:prstGeom prst="rect">
            <a:avLst/>
          </a:prstGeom>
          <a:noFill/>
          <a:ln w="9525">
            <a:noFill/>
          </a:ln>
        </p:spPr>
        <p:txBody>
          <a:bodyPr wrap="square">
            <a:spAutoFit/>
          </a:bodyPr>
          <a:lstStyle/>
          <a:p>
            <a:pPr indent="0"/>
            <a:endParaRPr lang="zh-CN"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【解析】本题考查对语句的赏析和文章内容的理解。</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读这样的作品，与其说是观赏作者借助于想象而描绘出的风景，不如说是欣赏灵魂的奇观</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，这句话的重点在</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这样的作品</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欣赏灵魂的奇观</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这样的作品</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指的是文中作家靠想象创造出的唯美画面，在这句话的前面可以找到如下内容，</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拥有这样一种强大的想象能力，堪称是生命中获得的宝贵奖赏。它打通了一条连接诗和美的道路</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以上种种都表明，一个善感的灵魂，可以创造出怎样的奇迹</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，在这句话的后面可以找到如下内容，</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培养和丰富自己的想象力，努力使自己变得细腻善感</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对于气氛、情调的细腻感知和把握，才堪称旅行最重要的收获</a:t>
            </a:r>
            <a:r>
              <a:rPr 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。根据这些内容，理解作答即可。</a:t>
            </a:r>
            <a:endParaRPr lang="zh-CN" altLang="en-US" b="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45415" y="493397"/>
            <a:ext cx="8497570" cy="646331"/>
          </a:xfrm>
          <a:prstGeom prst="rect">
            <a:avLst/>
          </a:prstGeom>
          <a:noFill/>
        </p:spPr>
        <p:txBody>
          <a:bodyPr wrap="square" rtlCol="0">
            <a:spAutoFit/>
          </a:bodyPr>
          <a:lstStyle/>
          <a:p>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6</a:t>
            </a:r>
            <a:r>
              <a:rPr lang="zh-C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．作者为什么说</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读这样的作品，与其说是观赏作者借助于想象而描绘出的风景，不如说是欣赏灵魂的奇观</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？请简要分析。</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建议答题字数：</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110</a:t>
            </a:r>
            <a:r>
              <a:rPr lang="zh-C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字左右</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 name="文本框 3"/>
          <p:cNvSpPr txBox="1"/>
          <p:nvPr/>
        </p:nvSpPr>
        <p:spPr>
          <a:xfrm>
            <a:off x="198124" y="1138555"/>
            <a:ext cx="8642985" cy="1477328"/>
          </a:xfrm>
          <a:prstGeom prst="rect">
            <a:avLst/>
          </a:prstGeom>
          <a:noFill/>
        </p:spPr>
        <p:txBody>
          <a:bodyPr wrap="square" rtlCol="0">
            <a:spAutoFit/>
          </a:bodyPr>
          <a:lstStyle/>
          <a:p>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【答案】</a:t>
            </a:r>
            <a:r>
              <a:rPr 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①</a:t>
            </a: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因为借助想象描绘出的风景并不完全是现实的复现，而是作家的艺术创造，其中蕴含了作家连接诗和美的生命感受。</a:t>
            </a:r>
            <a:r>
              <a:rPr 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②</a:t>
            </a: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作家之所以能够创造出这样的艺术世界，是源于其善感的灵魂、丰富的心灵，杰出作家想象中的旅行实乃心灵的探索，他们描绘的动人风景，映现的正是作家心灵世界的奇景。</a:t>
            </a:r>
          </a:p>
          <a:p>
            <a:endPar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blinds(horizontal)">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64465" y="796925"/>
            <a:ext cx="8815070" cy="1338828"/>
          </a:xfrm>
          <a:prstGeom prst="rect">
            <a:avLst/>
          </a:prstGeom>
          <a:noFill/>
          <a:ln w="9525">
            <a:noFill/>
          </a:ln>
        </p:spPr>
        <p:txBody>
          <a:bodyPr wrap="square">
            <a:spAutoFit/>
          </a:bodyPr>
          <a:lstStyle/>
          <a:p>
            <a:pPr indent="0">
              <a:lnSpc>
                <a:spcPct val="150000"/>
              </a:lnSpc>
            </a:pP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7</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．像波德莱尔、蒲宁一样，我国文人也经常借助敏锐的感受力和丰富的想象力，给灵魂插上艺术的翅膀，为读者描绘一幅幅生动可感的画面。试着列举我国古代的一位文人和他相应的作品加以说明。</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建议答题字数：</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70</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字左右</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389259" y="2354580"/>
            <a:ext cx="8079105" cy="923330"/>
          </a:xfrm>
          <a:prstGeom prst="rect">
            <a:avLst/>
          </a:prstGeom>
          <a:noFill/>
        </p:spPr>
        <p:txBody>
          <a:bodyPr wrap="square" rtlCol="0">
            <a:spAutoFit/>
          </a:bodyPr>
          <a:lstStyle/>
          <a:p>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【答案】示例：清代著名作家沈复《浮生六记》就是运用自己的内心想象，展现出人生的精彩华章，困苦压不垮其精神，反而激励其刻苦创作，困难给他想象的灵感，正是如此，才有了伟大巨著的诞生。</a:t>
            </a:r>
            <a:endPar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 name="文本框 5"/>
          <p:cNvSpPr txBox="1"/>
          <p:nvPr/>
        </p:nvSpPr>
        <p:spPr>
          <a:xfrm>
            <a:off x="389255" y="3496310"/>
            <a:ext cx="8046720" cy="923330"/>
          </a:xfrm>
          <a:prstGeom prst="rect">
            <a:avLst/>
          </a:prstGeom>
          <a:noFill/>
        </p:spPr>
        <p:txBody>
          <a:bodyPr wrap="square" rtlCol="0">
            <a:spAutoFit/>
          </a:bodyPr>
          <a:lstStyle/>
          <a:p>
            <a:r>
              <a:rPr lang="zh-CN">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【解析】本题考查学生探究文本内容的能力。解答时要结合具体实际进行把握，如沈复创作《浮生六记》；司马迁创作《史记》等，结合具体内容分析即可。</a:t>
            </a:r>
            <a:endParaRPr lang="zh-CN" altLang="en-US">
              <a:solidFill>
                <a:schemeClr val="tx2"/>
              </a:solidFill>
            </a:endParaRPr>
          </a:p>
          <a:p>
            <a:endParaRPr lang="zh-CN" altLang="en-US">
              <a:solidFill>
                <a:schemeClr val="tx2"/>
              </a:solidFill>
            </a:endParaRPr>
          </a:p>
        </p:txBody>
      </p:sp>
      <p:sp>
        <p:nvSpPr>
          <p:cNvPr id="3"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背景链接</a:t>
            </a:r>
          </a:p>
        </p:txBody>
      </p:sp>
      <p:pic>
        <p:nvPicPr>
          <p:cNvPr id="9221" name="图片 1" descr="timgX4UWAB5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671628" y="1446848"/>
            <a:ext cx="2373312" cy="2154237"/>
          </a:xfrm>
          <a:prstGeom prst="rect">
            <a:avLst/>
          </a:prstGeom>
          <a:noFill/>
          <a:ln w="9525">
            <a:noFill/>
          </a:ln>
        </p:spPr>
      </p:pic>
      <p:sp>
        <p:nvSpPr>
          <p:cNvPr id="44035" name="文本框 1"/>
          <p:cNvSpPr txBox="1"/>
          <p:nvPr/>
        </p:nvSpPr>
        <p:spPr>
          <a:xfrm>
            <a:off x="514985" y="1134112"/>
            <a:ext cx="5943600" cy="2769989"/>
          </a:xfrm>
          <a:prstGeom prst="rect">
            <a:avLst/>
          </a:prstGeom>
          <a:noFill/>
          <a:ln w="9525">
            <a:noFill/>
          </a:ln>
        </p:spPr>
        <p:txBody>
          <a:bodyPr wrap="square">
            <a:spAutoFit/>
          </a:bodyPr>
          <a:lstStyle/>
          <a:p>
            <a:pPr indent="457200" fontAlgn="auto">
              <a:lnSpc>
                <a:spcPct val="150000"/>
              </a:lnSpc>
            </a:pPr>
            <a:r>
              <a:rPr lang="zh-CN" altLang="zh-CN" dirty="0">
                <a:latin typeface="微软雅黑" panose="020B0503020204020204" pitchFamily="34" charset="-122"/>
                <a:ea typeface="微软雅黑" panose="020B0503020204020204" pitchFamily="34" charset="-122"/>
                <a:sym typeface="+mn-ea"/>
              </a:rPr>
              <a:t>叶圣陶终身致力于出版及语文的教学，最大的心愿就是让大家看到语言文字</a:t>
            </a:r>
            <a:r>
              <a:rPr lang="zh-CN" altLang="zh-CN" sz="1600" dirty="0">
                <a:latin typeface="微软雅黑" panose="020B0503020204020204" pitchFamily="34" charset="-122"/>
                <a:ea typeface="微软雅黑" panose="020B0503020204020204" pitchFamily="34" charset="-122"/>
                <a:sym typeface="+mn-ea"/>
              </a:rPr>
              <a:t>的魅力，为了让大家更好地欣赏文艺作品，他提出要驱遣想象，透过文字回归作品的意境，并作下文章。</a:t>
            </a:r>
          </a:p>
          <a:p>
            <a:pPr indent="457200" fontAlgn="auto">
              <a:lnSpc>
                <a:spcPct val="150000"/>
              </a:lnSpc>
            </a:pPr>
            <a:r>
              <a:rPr lang="zh-CN" altLang="zh-CN" sz="1600" dirty="0">
                <a:latin typeface="微软雅黑" panose="020B0503020204020204" pitchFamily="34" charset="-122"/>
                <a:ea typeface="微软雅黑" panose="020B0503020204020204" pitchFamily="34" charset="-122"/>
                <a:sym typeface="+mn-ea"/>
              </a:rPr>
              <a:t>本文节选自《叶圣陶集》第十卷“揣摩集”当中的文章《文艺作品的鉴赏》。文章写于1937年1月，是作者关于文艺理论方面的一些看法和观点。</a:t>
            </a:r>
            <a:endParaRPr lang="zh-CN" altLang="en-US" sz="1600" dirty="0"/>
          </a:p>
          <a:p>
            <a:pPr indent="457200" fontAlgn="auto">
              <a:lnSpc>
                <a:spcPct val="150000"/>
              </a:lnSpc>
            </a:pPr>
            <a:endParaRPr lang="zh-CN" altLang="zh-CN" sz="1600" dirty="0">
              <a:latin typeface="微软雅黑" panose="020B0503020204020204" pitchFamily="34" charset="-122"/>
              <a:ea typeface="微软雅黑" panose="020B0503020204020204" pitchFamily="34" charset="-122"/>
              <a:sym typeface="+mn-ea"/>
            </a:endParaRPr>
          </a:p>
        </p:txBody>
      </p:sp>
    </p:spTree>
  </p:cSld>
  <p:clrMapOvr>
    <a:masterClrMapping/>
  </p:clrMapOvr>
  <p:transition spd="slow" advTm="25042">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45415" y="756285"/>
            <a:ext cx="8815070" cy="1338828"/>
          </a:xfrm>
          <a:prstGeom prst="rect">
            <a:avLst/>
          </a:prstGeom>
          <a:noFill/>
          <a:ln w="9525">
            <a:noFill/>
          </a:ln>
        </p:spPr>
        <p:txBody>
          <a:bodyPr wrap="square">
            <a:spAutoFit/>
          </a:bodyPr>
          <a:lstStyle/>
          <a:p>
            <a:pPr indent="0">
              <a:lnSpc>
                <a:spcPct val="150000"/>
              </a:lnSpc>
            </a:pP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8</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．与现实中的旅行相比，</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头脑中的旅行</a:t>
            </a:r>
            <a:r>
              <a:rPr lang="en-US"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是一种替代性的旅行，它可以满足人们对远方的向往吗？请结合文章内容和个人生活体验，谈谈你的看法。</a:t>
            </a:r>
            <a:r>
              <a:rPr lang="en-US" b="0">
                <a:latin typeface="微软雅黑" panose="020B0503020204020204" pitchFamily="34" charset="-122"/>
                <a:ea typeface="微软雅黑" panose="020B0503020204020204" pitchFamily="34" charset="-122"/>
                <a:cs typeface="微软雅黑" panose="020B0503020204020204" pitchFamily="34" charset="-122"/>
              </a:rPr>
              <a:t>(</a:t>
            </a:r>
            <a:r>
              <a:rPr lang="zh-CN" b="0">
                <a:latin typeface="微软雅黑" panose="020B0503020204020204" pitchFamily="34" charset="-122"/>
                <a:ea typeface="微软雅黑" panose="020B0503020204020204" pitchFamily="34" charset="-122"/>
                <a:cs typeface="微软雅黑" panose="020B0503020204020204" pitchFamily="34" charset="-122"/>
              </a:rPr>
              <a:t>建议答题字数：</a:t>
            </a:r>
            <a:r>
              <a:rPr lang="en-US" b="0">
                <a:latin typeface="微软雅黑" panose="020B0503020204020204" pitchFamily="34" charset="-122"/>
                <a:ea typeface="微软雅黑" panose="020B0503020204020204" pitchFamily="34" charset="-122"/>
                <a:cs typeface="微软雅黑" panose="020B0503020204020204" pitchFamily="34" charset="-122"/>
              </a:rPr>
              <a:t>200</a:t>
            </a:r>
            <a:r>
              <a:rPr lang="zh-CN" b="0">
                <a:latin typeface="微软雅黑" panose="020B0503020204020204" pitchFamily="34" charset="-122"/>
                <a:ea typeface="微软雅黑" panose="020B0503020204020204" pitchFamily="34" charset="-122"/>
                <a:cs typeface="微软雅黑" panose="020B0503020204020204" pitchFamily="34" charset="-122"/>
              </a:rPr>
              <a:t>字左右</a:t>
            </a:r>
            <a:r>
              <a:rPr lang="en-US" b="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233684" y="2214246"/>
            <a:ext cx="8726805" cy="2446824"/>
          </a:xfrm>
          <a:prstGeom prst="rect">
            <a:avLst/>
          </a:prstGeom>
          <a:noFill/>
        </p:spPr>
        <p:txBody>
          <a:bodyPr wrap="square" rtlCol="0">
            <a:spAutoFit/>
          </a:bodyPr>
          <a:lstStyle/>
          <a:p>
            <a:pPr>
              <a:lnSpc>
                <a:spcPct val="150000"/>
              </a:lnSpc>
            </a:pP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【答案】示例一：头脑中的旅行可以满足我们对远方的向往。</a:t>
            </a:r>
            <a:r>
              <a:rPr 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①</a:t>
            </a: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现实生活中的各种束缚不可避免，我们未必有条件、有能力踏遍万水千山。</a:t>
            </a:r>
            <a:r>
              <a:rPr 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②</a:t>
            </a: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头脑中的旅行能超越现实旅行的局限，我们凭借丰富的想象力和敏锐的感受力可以领会旅行的真正精神，领略远方的精彩。</a:t>
            </a:r>
            <a:r>
              <a:rPr 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③</a:t>
            </a:r>
            <a:r>
              <a:rPr lang="zh-C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我们向往远方，实质上是为了摆脱平庸的现实，获得别样的生活体验，精神的漫游可以拓展生活中的诗意空间，令平凡的现实生活变得丰富多彩。</a:t>
            </a:r>
            <a:endPar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46054" y="843558"/>
            <a:ext cx="8762365" cy="2585323"/>
          </a:xfrm>
          <a:prstGeom prst="rect">
            <a:avLst/>
          </a:prstGeom>
          <a:noFill/>
          <a:ln w="9525">
            <a:noFill/>
          </a:ln>
        </p:spPr>
        <p:txBody>
          <a:bodyPr wrap="square">
            <a:spAutoFit/>
          </a:bodyPr>
          <a:lstStyle/>
          <a:p>
            <a:pPr indent="0">
              <a:lnSpc>
                <a:spcPct val="150000"/>
              </a:lnSpc>
            </a:pPr>
            <a:r>
              <a:rPr lang="zh-CN"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【解析】本题考查阅读感悟与观点的表达。作答这类题目，首先要审题，一要审题干的命题方向，二要审需要答什么，三要审答题模式。</a:t>
            </a:r>
            <a:r>
              <a:rPr lang="en-US"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它可以满足人们对远方的向往吗</a:t>
            </a:r>
            <a:r>
              <a:rPr lang="en-US"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，这里需要学生给出选择，是或否或者辩证分析。</a:t>
            </a:r>
            <a:r>
              <a:rPr lang="en-US"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结合文章内容和个人生活体验</a:t>
            </a:r>
            <a:r>
              <a:rPr lang="en-US"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，这是学生选择的理由。</a:t>
            </a:r>
            <a:r>
              <a:rPr lang="en-US"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谈谈你的看法</a:t>
            </a:r>
            <a:r>
              <a:rPr lang="en-US"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，无论是作者的观点，还是别人的认知，到了这里全是学生自己的看法，也就是说要注意表述的角度，应从自身出发。据此理解作答即可。</a:t>
            </a:r>
            <a:endParaRPr lang="zh-CN" altLang="en-US" b="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提升进阶</a:t>
            </a:r>
          </a:p>
        </p:txBody>
      </p:sp>
    </p:spTree>
  </p:cSld>
  <p:clrMapOvr>
    <a:masterClrMapping/>
  </p:clrMapOvr>
  <p:transition spd="slow" advTm="25042">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作业布置</a:t>
            </a:r>
            <a:endParaRPr kumimoji="0" lang="en-US" altLang="zh-CN"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endParaRPr>
          </a:p>
        </p:txBody>
      </p:sp>
      <p:sp>
        <p:nvSpPr>
          <p:cNvPr id="92164" name="文本框 3"/>
          <p:cNvSpPr txBox="1"/>
          <p:nvPr/>
        </p:nvSpPr>
        <p:spPr>
          <a:xfrm>
            <a:off x="323850" y="700090"/>
            <a:ext cx="8470900" cy="830997"/>
          </a:xfrm>
          <a:prstGeom prst="rect">
            <a:avLst/>
          </a:prstGeom>
          <a:noFill/>
          <a:ln w="9525">
            <a:noFill/>
          </a:ln>
        </p:spPr>
        <p:txBody>
          <a:bodyPr>
            <a:spAutoFit/>
          </a:bodyPr>
          <a:lstStyle/>
          <a:p>
            <a:r>
              <a:rPr lang="zh-CN" altLang="en-US" sz="2400" b="1" dirty="0">
                <a:latin typeface="宋体" panose="02010600030101010101" pitchFamily="2" charset="-122"/>
              </a:rPr>
              <a:t>  </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运用本课学习的方法，从下面两首古诗中任选一首，进行鉴赏。</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200</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字左右。</a:t>
            </a:r>
          </a:p>
        </p:txBody>
      </p:sp>
      <p:sp>
        <p:nvSpPr>
          <p:cNvPr id="3" name="矩形 2"/>
          <p:cNvSpPr/>
          <p:nvPr/>
        </p:nvSpPr>
        <p:spPr>
          <a:xfrm>
            <a:off x="1042988" y="1803400"/>
            <a:ext cx="3817938" cy="2973122"/>
          </a:xfrm>
          <a:prstGeom prst="rect">
            <a:avLst/>
          </a:prstGeom>
        </p:spPr>
        <p:txBody>
          <a:bodyPr wrap="square">
            <a:spAutoFit/>
          </a:bodyPr>
          <a:lstStyle/>
          <a:p>
            <a:pPr marL="0" marR="0" lvl="0" indent="0" algn="ctr" defTabSz="914400" rtl="0" eaLnBrk="0" fontAlgn="base" latinLnBrk="0" hangingPunct="0">
              <a:lnSpc>
                <a:spcPct val="130000"/>
              </a:lnSpc>
              <a:spcBef>
                <a:spcPct val="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黄鹤楼送孟浩然之广陵</a:t>
            </a:r>
          </a:p>
          <a:p>
            <a:pPr marL="0" marR="0" lvl="0" indent="0" algn="ctr" defTabSz="914400" rtl="0" eaLnBrk="0" fontAlgn="base" latinLnBrk="0" hangingPunct="0">
              <a:lnSpc>
                <a:spcPct val="130000"/>
              </a:lnSpc>
              <a:spcBef>
                <a:spcPct val="0"/>
              </a:spcBef>
              <a:spcAft>
                <a:spcPct val="0"/>
              </a:spcAft>
              <a:buClrTx/>
              <a:buSzTx/>
              <a:buFontTx/>
              <a:buNone/>
              <a:defRPr/>
            </a:pPr>
            <a:r>
              <a:rPr kumimoji="0" lang="en-US" altLang="zh-CN" sz="24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唐</a:t>
            </a:r>
            <a:r>
              <a:rPr kumimoji="0" lang="en-US" altLang="zh-CN" sz="24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李白</a:t>
            </a:r>
          </a:p>
          <a:p>
            <a:pPr marL="0" marR="0" lvl="0" indent="0" algn="ctr" defTabSz="914400" rtl="0" eaLnBrk="0" fontAlgn="base" latinLnBrk="0" hangingPunct="0">
              <a:lnSpc>
                <a:spcPct val="130000"/>
              </a:lnSpc>
              <a:spcBef>
                <a:spcPct val="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故人西辞黄鹤楼，</a:t>
            </a:r>
            <a:endParaRPr kumimoji="0" lang="en-US" altLang="zh-CN"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0" fontAlgn="base" latinLnBrk="0" hangingPunct="0">
              <a:lnSpc>
                <a:spcPct val="130000"/>
              </a:lnSpc>
              <a:spcBef>
                <a:spcPct val="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烟花三月下扬州。</a:t>
            </a:r>
          </a:p>
          <a:p>
            <a:pPr marL="0" marR="0" lvl="0" indent="0" algn="ctr" defTabSz="914400" rtl="0" eaLnBrk="0" fontAlgn="base" latinLnBrk="0" hangingPunct="0">
              <a:lnSpc>
                <a:spcPct val="130000"/>
              </a:lnSpc>
              <a:spcBef>
                <a:spcPct val="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孤帆远影碧空尽，</a:t>
            </a:r>
            <a:endParaRPr kumimoji="0" lang="en-US" altLang="zh-CN"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0" fontAlgn="base" latinLnBrk="0" hangingPunct="0">
              <a:lnSpc>
                <a:spcPct val="130000"/>
              </a:lnSpc>
              <a:spcBef>
                <a:spcPct val="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唯见长江天际流。</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36100" y="1671796"/>
            <a:ext cx="3442335" cy="3204210"/>
          </a:xfrm>
          <a:prstGeom prst="rect">
            <a:avLst/>
          </a:prstGeom>
          <a:ln>
            <a:noFill/>
          </a:ln>
          <a:effectLst>
            <a:softEdge rad="112500"/>
          </a:effectLst>
        </p:spPr>
      </p:pic>
    </p:spTree>
  </p:cSld>
  <p:clrMapOvr>
    <a:masterClrMapping/>
  </p:clrMapOvr>
  <p:transition spd="slow" advTm="25042">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作业布置</a:t>
            </a:r>
            <a:endParaRPr kumimoji="0" lang="en-US" altLang="zh-CN"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endParaRPr>
          </a:p>
        </p:txBody>
      </p:sp>
      <p:pic>
        <p:nvPicPr>
          <p:cNvPr id="1026" name="Picture 2" descr="https://timgsa.baidu.com/timg?image&amp;quality=80&amp;size=b9999_10000&amp;sec=1568092344063&amp;di=b8f5eeefb0c1e5a25bcb9cf925e2d599&amp;imgtype=0&amp;src=http%3A%2F%2Fku.90sjimg.com%2Felement_origin_min_pic%2F16%2F11%2F30%2F06b3149561bee18a8d74006f2c5d8406.jpg"/>
          <p:cNvPicPr>
            <a:picLocks noChangeAspect="1" noChangeArrowheads="1"/>
          </p:cNvPicPr>
          <p:nvPr/>
        </p:nvPicPr>
        <p:blipFill>
          <a:blip r:embed="rId2" cstate="print"/>
          <a:srcRect/>
          <a:stretch>
            <a:fillRect/>
          </a:stretch>
        </p:blipFill>
        <p:spPr bwMode="auto">
          <a:xfrm flipH="1">
            <a:off x="245214" y="692491"/>
            <a:ext cx="6192079" cy="4111508"/>
          </a:xfrm>
          <a:prstGeom prst="rect">
            <a:avLst/>
          </a:prstGeom>
          <a:ln>
            <a:noFill/>
          </a:ln>
          <a:effectLst>
            <a:softEdge rad="112500"/>
          </a:effectLst>
        </p:spPr>
      </p:pic>
      <p:sp>
        <p:nvSpPr>
          <p:cNvPr id="93187" name="矩形 2"/>
          <p:cNvSpPr/>
          <p:nvPr/>
        </p:nvSpPr>
        <p:spPr>
          <a:xfrm>
            <a:off x="4305300" y="1041401"/>
            <a:ext cx="4464050" cy="3416320"/>
          </a:xfrm>
          <a:prstGeom prst="rect">
            <a:avLst/>
          </a:prstGeom>
          <a:noFill/>
          <a:ln w="9525">
            <a:noFill/>
          </a:ln>
        </p:spPr>
        <p:txBody>
          <a:bodyPr>
            <a:spAutoFit/>
          </a:bodyPr>
          <a:lstStyle/>
          <a:p>
            <a:pPr algn="ctr" eaLnBrk="0" hangingPunct="0">
              <a:lnSpc>
                <a:spcPct val="150000"/>
              </a:lnSpc>
            </a:pPr>
            <a:r>
              <a:rPr lang="zh-CN" altLang="en-US" sz="2400" dirty="0">
                <a:solidFill>
                  <a:schemeClr val="tx1"/>
                </a:solidFill>
                <a:latin typeface="微软雅黑" panose="020B0503020204020204" pitchFamily="34" charset="-122"/>
                <a:ea typeface="微软雅黑" panose="020B0503020204020204" pitchFamily="34" charset="-122"/>
              </a:rPr>
              <a:t>山行</a:t>
            </a:r>
          </a:p>
          <a:p>
            <a:pPr algn="ctr" eaLnBrk="0" hangingPunct="0">
              <a:lnSpc>
                <a:spcPct val="150000"/>
              </a:lnSpc>
            </a:pPr>
            <a:r>
              <a:rPr lang="en-US" altLang="zh-CN" sz="2400" dirty="0">
                <a:solidFill>
                  <a:schemeClr val="tx1"/>
                </a:solidFill>
                <a:latin typeface="微软雅黑" panose="020B0503020204020204" pitchFamily="34" charset="-122"/>
                <a:ea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rPr>
              <a:t>唐</a:t>
            </a:r>
            <a:r>
              <a:rPr lang="en-US" altLang="zh-CN" sz="2400" dirty="0">
                <a:solidFill>
                  <a:schemeClr val="tx1"/>
                </a:solidFill>
                <a:latin typeface="微软雅黑" panose="020B0503020204020204" pitchFamily="34" charset="-122"/>
                <a:ea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rPr>
              <a:t>杜牧</a:t>
            </a:r>
            <a:endParaRPr lang="en-US" altLang="zh-CN" sz="2400" dirty="0">
              <a:solidFill>
                <a:schemeClr val="tx1"/>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2400" dirty="0">
                <a:solidFill>
                  <a:schemeClr val="tx1"/>
                </a:solidFill>
                <a:latin typeface="微软雅黑" panose="020B0503020204020204" pitchFamily="34" charset="-122"/>
                <a:ea typeface="微软雅黑" panose="020B0503020204020204" pitchFamily="34" charset="-122"/>
              </a:rPr>
              <a:t>远上寒山石径斜，</a:t>
            </a:r>
            <a:endParaRPr lang="en-US" altLang="zh-CN" sz="2400" dirty="0">
              <a:solidFill>
                <a:schemeClr val="tx1"/>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2400" dirty="0">
                <a:solidFill>
                  <a:schemeClr val="tx1"/>
                </a:solidFill>
                <a:latin typeface="微软雅黑" panose="020B0503020204020204" pitchFamily="34" charset="-122"/>
                <a:ea typeface="微软雅黑" panose="020B0503020204020204" pitchFamily="34" charset="-122"/>
              </a:rPr>
              <a:t>白云深处有人家。</a:t>
            </a:r>
          </a:p>
          <a:p>
            <a:pPr algn="ctr" eaLnBrk="0" hangingPunct="0">
              <a:lnSpc>
                <a:spcPct val="150000"/>
              </a:lnSpc>
            </a:pPr>
            <a:r>
              <a:rPr lang="zh-CN" altLang="en-US" sz="2400" dirty="0">
                <a:solidFill>
                  <a:schemeClr val="tx1"/>
                </a:solidFill>
                <a:latin typeface="微软雅黑" panose="020B0503020204020204" pitchFamily="34" charset="-122"/>
                <a:ea typeface="微软雅黑" panose="020B0503020204020204" pitchFamily="34" charset="-122"/>
              </a:rPr>
              <a:t>停车坐爱枫林晚，</a:t>
            </a:r>
            <a:endParaRPr lang="en-US" altLang="zh-CN" sz="2400" dirty="0">
              <a:solidFill>
                <a:schemeClr val="tx1"/>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2400" dirty="0">
                <a:solidFill>
                  <a:schemeClr val="tx1"/>
                </a:solidFill>
                <a:latin typeface="微软雅黑" panose="020B0503020204020204" pitchFamily="34" charset="-122"/>
                <a:ea typeface="微软雅黑" panose="020B0503020204020204" pitchFamily="34" charset="-122"/>
              </a:rPr>
              <a:t>霜叶红于二月花。</a:t>
            </a:r>
          </a:p>
        </p:txBody>
      </p:sp>
    </p:spTree>
  </p:cSld>
  <p:clrMapOvr>
    <a:masterClrMapping/>
  </p:clrMapOvr>
  <p:transition spd="slow">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3"/>
          <p:cNvSpPr>
            <a:spLocks noGrp="1"/>
          </p:cNvSpPr>
          <p:nvPr>
            <p:ph type="subTitle" idx="1"/>
          </p:nvPr>
        </p:nvSpPr>
        <p:spPr>
          <a:xfrm>
            <a:off x="1403350" y="1977629"/>
            <a:ext cx="6400800" cy="1314450"/>
          </a:xfrm>
        </p:spPr>
        <p:txBody>
          <a:bodyPr>
            <a:normAutofit fontScale="92500" lnSpcReduction="10000"/>
          </a:bodyPr>
          <a:lstStyle/>
          <a:p>
            <a:pPr>
              <a:defRPr/>
            </a:pPr>
            <a:r>
              <a:rPr lang="zh-CN" altLang="en-US" sz="9600" b="1" dirty="0" smtClean="0">
                <a:solidFill>
                  <a:schemeClr val="accent6">
                    <a:lumMod val="75000"/>
                  </a:schemeClr>
                </a:solidFill>
              </a:rPr>
              <a:t>谢谢观赏</a:t>
            </a:r>
            <a:r>
              <a:rPr lang="en-US" altLang="zh-CN" sz="9600" b="1" dirty="0" smtClean="0">
                <a:solidFill>
                  <a:schemeClr val="accent6">
                    <a:lumMod val="75000"/>
                  </a:schemeClr>
                </a:solidFill>
              </a:rPr>
              <a:t>!</a:t>
            </a:r>
            <a:endParaRPr lang="zh-CN" altLang="en-US" sz="9600" b="1" dirty="0">
              <a:solidFill>
                <a:schemeClr val="accent6">
                  <a:lumMod val="75000"/>
                </a:schemeClr>
              </a:solidFill>
            </a:endParaRPr>
          </a:p>
        </p:txBody>
      </p:sp>
    </p:spTree>
  </p:cSld>
  <p:clrMapOvr>
    <a:masterClrMapping/>
  </p:clrMapOvr>
  <p:transition spd="slow" advTm="25042">
    <p:wedge/>
  </p:transition>
  <p:timing>
    <p:tnLst>
      <p:par>
        <p:cTn id="1" dur="indefinite" restart="never" nodeType="tmRoot"/>
      </p:par>
    </p:tnLst>
    <p:bldLst>
      <p:bldP spid="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00744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8007668" y="2411732"/>
            <a:ext cx="455574" cy="461665"/>
          </a:xfrm>
          <a:prstGeom prst="rect">
            <a:avLst/>
          </a:prstGeom>
          <a:noFill/>
          <a:ln w="9525">
            <a:noFill/>
          </a:ln>
        </p:spPr>
        <p:txBody>
          <a:bodyPr wrap="none">
            <a:spAutoFit/>
          </a:bodyPr>
          <a:lstStyle/>
          <a:p>
            <a:pPr eaLnBrk="0" hangingPunct="0"/>
            <a:r>
              <a:rPr lang="en-US" altLang="zh-CN" sz="2400" err="1">
                <a:solidFill>
                  <a:srgbClr val="FF0000"/>
                </a:solidFill>
                <a:latin typeface="微软雅黑" panose="020B0503020204020204" pitchFamily="34" charset="-122"/>
                <a:ea typeface="微软雅黑" panose="020B0503020204020204" pitchFamily="34" charset="-122"/>
              </a:rPr>
              <a:t>nǐ</a:t>
            </a:r>
          </a:p>
        </p:txBody>
      </p:sp>
      <p:sp>
        <p:nvSpPr>
          <p:cNvPr id="45060" name="矩形 2"/>
          <p:cNvSpPr/>
          <p:nvPr/>
        </p:nvSpPr>
        <p:spPr>
          <a:xfrm>
            <a:off x="205105" y="1328738"/>
            <a:ext cx="1404552" cy="707886"/>
          </a:xfrm>
          <a:prstGeom prst="rect">
            <a:avLst/>
          </a:prstGeom>
          <a:noFill/>
          <a:ln w="9525">
            <a:noFill/>
          </a:ln>
        </p:spPr>
        <p:txBody>
          <a:bodyPr wrap="none">
            <a:spAutoFit/>
          </a:bodyPr>
          <a:lstStyle/>
          <a:p>
            <a:r>
              <a:rPr lang="en-US" altLang="zh-CN" sz="4000" dirty="0">
                <a:solidFill>
                  <a:srgbClr val="000000"/>
                </a:solidFill>
                <a:latin typeface="楷体" panose="02010609060101010101" charset="-122"/>
                <a:ea typeface="楷体" panose="02010609060101010101" charset="-122"/>
                <a:sym typeface="宋体" panose="02010600030101010101" pitchFamily="2" charset="-122"/>
              </a:rPr>
              <a:t> </a:t>
            </a:r>
            <a:r>
              <a:rPr lang="zh-CN" altLang="en-US" sz="24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桥 </a:t>
            </a:r>
            <a:r>
              <a:rPr lang="zh-CN" altLang="en-US" sz="24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堍</a:t>
            </a:r>
            <a:r>
              <a:rPr lang="zh-CN" altLang="en-US" sz="4000" dirty="0">
                <a:solidFill>
                  <a:srgbClr val="000000"/>
                </a:solidFill>
                <a:latin typeface="楷体" panose="02010609060101010101" charset="-122"/>
                <a:ea typeface="楷体" panose="02010609060101010101" charset="-122"/>
                <a:sym typeface="宋体" panose="02010600030101010101" pitchFamily="2" charset="-122"/>
              </a:rPr>
              <a:t> </a:t>
            </a:r>
            <a:endParaRPr lang="zh-CN" altLang="en-US" sz="2800" dirty="0">
              <a:latin typeface="楷体" panose="02010609060101010101" charset="-122"/>
              <a:ea typeface="楷体" panose="02010609060101010101" charset="-122"/>
            </a:endParaRPr>
          </a:p>
        </p:txBody>
      </p:sp>
      <p:sp>
        <p:nvSpPr>
          <p:cNvPr id="45061" name="矩形 14"/>
          <p:cNvSpPr/>
          <p:nvPr/>
        </p:nvSpPr>
        <p:spPr>
          <a:xfrm>
            <a:off x="3483296" y="1502730"/>
            <a:ext cx="891591" cy="461665"/>
          </a:xfrm>
          <a:prstGeom prst="rect">
            <a:avLst/>
          </a:prstGeom>
          <a:noFill/>
          <a:ln w="9525">
            <a:noFill/>
          </a:ln>
        </p:spPr>
        <p:txBody>
          <a:bodyPr wrap="none">
            <a:spAutoFit/>
          </a:bodyPr>
          <a:lstStyle/>
          <a:p>
            <a:r>
              <a:rPr lang="zh-CN" altLang="en-US" sz="24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驱 </a:t>
            </a:r>
            <a:r>
              <a:rPr lang="zh-CN" altLang="en-US" sz="24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遣</a:t>
            </a:r>
            <a:endParaRPr lang="zh-CN" altLang="en-US" sz="2400" dirty="0">
              <a:latin typeface="微软雅黑" panose="020B0503020204020204" pitchFamily="34" charset="-122"/>
              <a:ea typeface="微软雅黑" panose="020B0503020204020204" pitchFamily="34" charset="-122"/>
            </a:endParaRPr>
          </a:p>
        </p:txBody>
      </p:sp>
      <p:sp>
        <p:nvSpPr>
          <p:cNvPr id="45062" name="矩形 15"/>
          <p:cNvSpPr/>
          <p:nvPr/>
        </p:nvSpPr>
        <p:spPr>
          <a:xfrm>
            <a:off x="5247961" y="1502730"/>
            <a:ext cx="891591" cy="461665"/>
          </a:xfrm>
          <a:prstGeom prst="rect">
            <a:avLst/>
          </a:prstGeom>
          <a:noFill/>
          <a:ln w="9525">
            <a:noFill/>
          </a:ln>
        </p:spPr>
        <p:txBody>
          <a:bodyPr wrap="none">
            <a:spAutoFit/>
          </a:bodyPr>
          <a:lstStyle/>
          <a:p>
            <a:r>
              <a:rPr lang="zh-CN" altLang="en-US" sz="24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怅 </a:t>
            </a:r>
            <a:r>
              <a:rPr lang="zh-CN" altLang="en-US" sz="24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然</a:t>
            </a:r>
            <a:endParaRPr lang="zh-CN" altLang="en-US" sz="2400" dirty="0">
              <a:latin typeface="微软雅黑" panose="020B0503020204020204" pitchFamily="34" charset="-122"/>
              <a:ea typeface="微软雅黑" panose="020B0503020204020204" pitchFamily="34" charset="-122"/>
            </a:endParaRPr>
          </a:p>
        </p:txBody>
      </p:sp>
      <p:sp>
        <p:nvSpPr>
          <p:cNvPr id="45063" name="矩形 16"/>
          <p:cNvSpPr/>
          <p:nvPr/>
        </p:nvSpPr>
        <p:spPr>
          <a:xfrm>
            <a:off x="2073277" y="1502730"/>
            <a:ext cx="891591" cy="461665"/>
          </a:xfrm>
          <a:prstGeom prst="rect">
            <a:avLst/>
          </a:prstGeom>
          <a:noFill/>
          <a:ln w="9525">
            <a:noFill/>
          </a:ln>
        </p:spPr>
        <p:txBody>
          <a:bodyPr wrap="none">
            <a:spAutoFit/>
          </a:bodyPr>
          <a:lstStyle/>
          <a:p>
            <a:r>
              <a:rPr lang="zh-CN" altLang="en-US" sz="2400" dirty="0">
                <a:solidFill>
                  <a:srgbClr val="FF0000"/>
                </a:solidFill>
                <a:latin typeface="微软雅黑" panose="020B0503020204020204" pitchFamily="34" charset="-122"/>
                <a:ea typeface="微软雅黑" panose="020B0503020204020204" pitchFamily="34" charset="-122"/>
                <a:sym typeface="+mn-ea"/>
              </a:rPr>
              <a:t>契 </a:t>
            </a:r>
            <a:r>
              <a:rPr lang="zh-CN" altLang="en-US" sz="2400" dirty="0">
                <a:solidFill>
                  <a:srgbClr val="000000"/>
                </a:solidFill>
                <a:latin typeface="微软雅黑" panose="020B0503020204020204" pitchFamily="34" charset="-122"/>
                <a:ea typeface="微软雅黑" panose="020B0503020204020204" pitchFamily="34" charset="-122"/>
                <a:sym typeface="+mn-ea"/>
              </a:rPr>
              <a:t>合</a:t>
            </a:r>
            <a:endParaRPr lang="zh-CN" altLang="en-US" sz="2800" dirty="0">
              <a:latin typeface="楷体" panose="02010609060101010101" charset="-122"/>
              <a:ea typeface="楷体" panose="02010609060101010101" charset="-122"/>
            </a:endParaRPr>
          </a:p>
        </p:txBody>
      </p:sp>
      <p:sp>
        <p:nvSpPr>
          <p:cNvPr id="45064" name="矩形 17"/>
          <p:cNvSpPr/>
          <p:nvPr/>
        </p:nvSpPr>
        <p:spPr>
          <a:xfrm>
            <a:off x="487048" y="2872107"/>
            <a:ext cx="891591" cy="461665"/>
          </a:xfrm>
          <a:prstGeom prst="rect">
            <a:avLst/>
          </a:prstGeom>
          <a:noFill/>
          <a:ln w="9525">
            <a:noFill/>
          </a:ln>
        </p:spPr>
        <p:txBody>
          <a:bodyPr wrap="none">
            <a:spAutoFit/>
          </a:bodyPr>
          <a:lstStyle/>
          <a:p>
            <a:r>
              <a:rPr lang="zh-CN" altLang="en-US" sz="24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忧 </a:t>
            </a:r>
            <a:r>
              <a:rPr lang="zh-CN" altLang="en-US" sz="24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惧</a:t>
            </a:r>
            <a:endParaRPr lang="zh-CN" altLang="en-US" sz="2400" dirty="0">
              <a:latin typeface="微软雅黑" panose="020B0503020204020204" pitchFamily="34" charset="-122"/>
              <a:ea typeface="微软雅黑" panose="020B0503020204020204" pitchFamily="34" charset="-122"/>
            </a:endParaRPr>
          </a:p>
        </p:txBody>
      </p:sp>
      <p:sp>
        <p:nvSpPr>
          <p:cNvPr id="45065" name="矩形 18"/>
          <p:cNvSpPr/>
          <p:nvPr/>
        </p:nvSpPr>
        <p:spPr>
          <a:xfrm>
            <a:off x="2073277" y="2872107"/>
            <a:ext cx="891591" cy="461665"/>
          </a:xfrm>
          <a:prstGeom prst="rect">
            <a:avLst/>
          </a:prstGeom>
          <a:noFill/>
          <a:ln w="9525">
            <a:noFill/>
          </a:ln>
        </p:spPr>
        <p:txBody>
          <a:bodyPr wrap="none">
            <a:spAutoFit/>
          </a:bodyPr>
          <a:lstStyle/>
          <a:p>
            <a:r>
              <a:rPr lang="zh-CN" altLang="en-US" sz="24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苟 </a:t>
            </a:r>
            <a:r>
              <a:rPr lang="zh-CN" altLang="en-US" sz="24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安</a:t>
            </a:r>
          </a:p>
        </p:txBody>
      </p:sp>
      <p:sp>
        <p:nvSpPr>
          <p:cNvPr id="45066" name="矩形 19"/>
          <p:cNvSpPr/>
          <p:nvPr/>
        </p:nvSpPr>
        <p:spPr>
          <a:xfrm>
            <a:off x="3528381" y="2872107"/>
            <a:ext cx="891591" cy="461665"/>
          </a:xfrm>
          <a:prstGeom prst="rect">
            <a:avLst/>
          </a:prstGeom>
          <a:noFill/>
          <a:ln w="9525">
            <a:noFill/>
          </a:ln>
        </p:spPr>
        <p:txBody>
          <a:bodyPr wrap="none">
            <a:spAutoFit/>
          </a:bodyPr>
          <a:lstStyle/>
          <a:p>
            <a:r>
              <a:rPr lang="zh-CN" altLang="en-US" sz="24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拘 泥</a:t>
            </a:r>
            <a:endParaRPr lang="zh-CN" altLang="en-US" sz="2400" dirty="0">
              <a:latin typeface="微软雅黑" panose="020B0503020204020204" pitchFamily="34" charset="-122"/>
              <a:ea typeface="微软雅黑" panose="020B0503020204020204" pitchFamily="34" charset="-122"/>
            </a:endParaRPr>
          </a:p>
        </p:txBody>
      </p:sp>
      <p:sp>
        <p:nvSpPr>
          <p:cNvPr id="45067" name="矩形 20"/>
          <p:cNvSpPr/>
          <p:nvPr/>
        </p:nvSpPr>
        <p:spPr>
          <a:xfrm>
            <a:off x="5195891" y="2872107"/>
            <a:ext cx="891591" cy="461665"/>
          </a:xfrm>
          <a:prstGeom prst="rect">
            <a:avLst/>
          </a:prstGeom>
          <a:noFill/>
          <a:ln w="9525">
            <a:noFill/>
          </a:ln>
        </p:spPr>
        <p:txBody>
          <a:bodyPr wrap="none">
            <a:spAutoFit/>
          </a:bodyPr>
          <a:lstStyle/>
          <a:p>
            <a:r>
              <a:rPr lang="zh-CN" altLang="en-US" sz="2400" dirty="0">
                <a:solidFill>
                  <a:srgbClr val="FF0000"/>
                </a:solidFill>
                <a:latin typeface="微软雅黑" panose="020B0503020204020204" pitchFamily="34" charset="-122"/>
                <a:ea typeface="微软雅黑" panose="020B0503020204020204" pitchFamily="34" charset="-122"/>
                <a:sym typeface="+mn-ea"/>
              </a:rPr>
              <a:t>旷 </a:t>
            </a:r>
            <a:r>
              <a:rPr lang="zh-CN" altLang="en-US" sz="2400" dirty="0">
                <a:solidFill>
                  <a:srgbClr val="000000"/>
                </a:solidFill>
                <a:latin typeface="微软雅黑" panose="020B0503020204020204" pitchFamily="34" charset="-122"/>
                <a:ea typeface="微软雅黑" panose="020B0503020204020204" pitchFamily="34" charset="-122"/>
                <a:sym typeface="+mn-ea"/>
              </a:rPr>
              <a:t>远</a:t>
            </a:r>
            <a:endParaRPr lang="zh-CN" altLang="en-US" sz="2400" dirty="0">
              <a:latin typeface="微软雅黑" panose="020B0503020204020204" pitchFamily="34" charset="-122"/>
              <a:ea typeface="微软雅黑" panose="020B0503020204020204" pitchFamily="34" charset="-122"/>
            </a:endParaRPr>
          </a:p>
        </p:txBody>
      </p:sp>
      <p:sp>
        <p:nvSpPr>
          <p:cNvPr id="45068" name="矩形 22"/>
          <p:cNvSpPr/>
          <p:nvPr/>
        </p:nvSpPr>
        <p:spPr>
          <a:xfrm>
            <a:off x="6865303" y="2871790"/>
            <a:ext cx="1689886" cy="461665"/>
          </a:xfrm>
          <a:prstGeom prst="rect">
            <a:avLst/>
          </a:prstGeom>
          <a:noFill/>
          <a:ln w="9525">
            <a:noFill/>
          </a:ln>
        </p:spPr>
        <p:txBody>
          <a:bodyPr wrap="none">
            <a:spAutoFit/>
          </a:bodyPr>
          <a:lstStyle/>
          <a:p>
            <a:r>
              <a:rPr lang="zh-CN" altLang="en-US" sz="2400" dirty="0">
                <a:latin typeface="微软雅黑" panose="020B0503020204020204" pitchFamily="34" charset="-122"/>
                <a:ea typeface="微软雅黑" panose="020B0503020204020204" pitchFamily="34" charset="-122"/>
              </a:rPr>
              <a:t>无 可 比 </a:t>
            </a:r>
            <a:r>
              <a:rPr lang="zh-CN" altLang="en-US" sz="2400" dirty="0">
                <a:solidFill>
                  <a:srgbClr val="FF0000"/>
                </a:solidFill>
                <a:latin typeface="微软雅黑" panose="020B0503020204020204" pitchFamily="34" charset="-122"/>
                <a:ea typeface="微软雅黑" panose="020B0503020204020204" pitchFamily="34" charset="-122"/>
              </a:rPr>
              <a:t>拟</a:t>
            </a:r>
          </a:p>
        </p:txBody>
      </p:sp>
      <p:sp>
        <p:nvSpPr>
          <p:cNvPr id="25" name="矩形 24"/>
          <p:cNvSpPr/>
          <p:nvPr/>
        </p:nvSpPr>
        <p:spPr>
          <a:xfrm>
            <a:off x="847409" y="1042672"/>
            <a:ext cx="489236"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tù</a:t>
            </a:r>
          </a:p>
        </p:txBody>
      </p:sp>
      <p:sp>
        <p:nvSpPr>
          <p:cNvPr id="26" name="矩形 25"/>
          <p:cNvSpPr/>
          <p:nvPr/>
        </p:nvSpPr>
        <p:spPr>
          <a:xfrm>
            <a:off x="2133283" y="1042672"/>
            <a:ext cx="463588"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qì</a:t>
            </a:r>
          </a:p>
        </p:txBody>
      </p:sp>
      <p:sp>
        <p:nvSpPr>
          <p:cNvPr id="27" name="矩形 26"/>
          <p:cNvSpPr/>
          <p:nvPr/>
        </p:nvSpPr>
        <p:spPr>
          <a:xfrm>
            <a:off x="3541081" y="1042355"/>
            <a:ext cx="822661"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qiǎn</a:t>
            </a:r>
          </a:p>
        </p:txBody>
      </p:sp>
      <p:sp>
        <p:nvSpPr>
          <p:cNvPr id="28" name="矩形 27"/>
          <p:cNvSpPr/>
          <p:nvPr/>
        </p:nvSpPr>
        <p:spPr>
          <a:xfrm>
            <a:off x="5106992" y="1042355"/>
            <a:ext cx="1083951"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ch</a:t>
            </a:r>
            <a:r>
              <a:rPr lang="en-US" altLang="zh-CN" sz="2400" err="1">
                <a:solidFill>
                  <a:srgbClr val="FF0000"/>
                </a:solidFill>
                <a:latin typeface="微软雅黑" panose="020B0503020204020204" pitchFamily="34" charset="-122"/>
                <a:ea typeface="微软雅黑" panose="020B0503020204020204" pitchFamily="34" charset="-122"/>
              </a:rPr>
              <a:t>à</a:t>
            </a:r>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ng</a:t>
            </a:r>
          </a:p>
        </p:txBody>
      </p:sp>
      <p:sp>
        <p:nvSpPr>
          <p:cNvPr id="31" name="矩形 30"/>
          <p:cNvSpPr/>
          <p:nvPr/>
        </p:nvSpPr>
        <p:spPr>
          <a:xfrm>
            <a:off x="410847" y="2411732"/>
            <a:ext cx="732893"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yōu</a:t>
            </a:r>
          </a:p>
        </p:txBody>
      </p:sp>
      <p:sp>
        <p:nvSpPr>
          <p:cNvPr id="9216" name="矩形 9215"/>
          <p:cNvSpPr/>
          <p:nvPr/>
        </p:nvSpPr>
        <p:spPr>
          <a:xfrm>
            <a:off x="2006603" y="2411732"/>
            <a:ext cx="766557"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gǒu</a:t>
            </a:r>
          </a:p>
        </p:txBody>
      </p:sp>
      <p:sp>
        <p:nvSpPr>
          <p:cNvPr id="9217" name="矩形 9216"/>
          <p:cNvSpPr/>
          <p:nvPr/>
        </p:nvSpPr>
        <p:spPr>
          <a:xfrm>
            <a:off x="3564258" y="2411732"/>
            <a:ext cx="817853"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jū</a:t>
            </a:r>
            <a:r>
              <a:rPr lang="en-US" altLang="zh-CN" sz="2400">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 </a:t>
            </a:r>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nì</a:t>
            </a:r>
          </a:p>
        </p:txBody>
      </p:sp>
      <p:sp>
        <p:nvSpPr>
          <p:cNvPr id="9218" name="矩形 9217"/>
          <p:cNvSpPr/>
          <p:nvPr/>
        </p:nvSpPr>
        <p:spPr>
          <a:xfrm>
            <a:off x="5093019" y="2411732"/>
            <a:ext cx="1098378"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ku</a:t>
            </a:r>
            <a:r>
              <a:rPr lang="en-US" altLang="zh-CN" sz="2400" err="1">
                <a:solidFill>
                  <a:srgbClr val="FF0000"/>
                </a:solidFill>
                <a:latin typeface="微软雅黑" panose="020B0503020204020204" pitchFamily="34" charset="-122"/>
                <a:ea typeface="微软雅黑" panose="020B0503020204020204" pitchFamily="34" charset="-122"/>
              </a:rPr>
              <a:t>à</a:t>
            </a:r>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ng</a:t>
            </a:r>
          </a:p>
        </p:txBody>
      </p:sp>
      <p:sp>
        <p:nvSpPr>
          <p:cNvPr id="45077" name="矩形 29"/>
          <p:cNvSpPr/>
          <p:nvPr/>
        </p:nvSpPr>
        <p:spPr>
          <a:xfrm>
            <a:off x="7125338" y="1503047"/>
            <a:ext cx="891591" cy="461665"/>
          </a:xfrm>
          <a:prstGeom prst="rect">
            <a:avLst/>
          </a:prstGeom>
          <a:noFill/>
          <a:ln w="9525">
            <a:noFill/>
          </a:ln>
        </p:spPr>
        <p:txBody>
          <a:bodyPr wrap="none">
            <a:spAutoFit/>
          </a:bodyPr>
          <a:lstStyle/>
          <a:p>
            <a:r>
              <a:rPr lang="zh-CN" altLang="en-US" sz="2400" dirty="0">
                <a:solidFill>
                  <a:srgbClr val="000000"/>
                </a:solidFill>
                <a:latin typeface="微软雅黑" panose="020B0503020204020204" pitchFamily="34" charset="-122"/>
                <a:ea typeface="微软雅黑" panose="020B0503020204020204" pitchFamily="34" charset="-122"/>
                <a:sym typeface="+mn-ea"/>
              </a:rPr>
              <a:t>歌 </a:t>
            </a:r>
            <a:r>
              <a:rPr lang="zh-CN" altLang="en-US" sz="2400" dirty="0">
                <a:solidFill>
                  <a:srgbClr val="FF0000"/>
                </a:solidFill>
                <a:latin typeface="微软雅黑" panose="020B0503020204020204" pitchFamily="34" charset="-122"/>
                <a:ea typeface="微软雅黑" panose="020B0503020204020204" pitchFamily="34" charset="-122"/>
                <a:sym typeface="+mn-ea"/>
              </a:rPr>
              <a:t>谣</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45078" name="矩形 31"/>
          <p:cNvSpPr/>
          <p:nvPr/>
        </p:nvSpPr>
        <p:spPr>
          <a:xfrm>
            <a:off x="531816" y="4077972"/>
            <a:ext cx="800219" cy="461665"/>
          </a:xfrm>
          <a:prstGeom prst="rect">
            <a:avLst/>
          </a:prstGeom>
          <a:noFill/>
          <a:ln w="9525">
            <a:noFill/>
          </a:ln>
        </p:spPr>
        <p:txBody>
          <a:bodyPr wrap="none">
            <a:spAutoFit/>
          </a:bodyPr>
          <a:lstStyle/>
          <a:p>
            <a:r>
              <a:rPr lang="zh-CN" altLang="en-US" sz="2400" dirty="0">
                <a:solidFill>
                  <a:srgbClr val="000000"/>
                </a:solidFill>
                <a:latin typeface="微软雅黑" panose="020B0503020204020204" pitchFamily="34" charset="-122"/>
                <a:ea typeface="微软雅黑" panose="020B0503020204020204" pitchFamily="34" charset="-122"/>
                <a:sym typeface="+mn-ea"/>
              </a:rPr>
              <a:t>海</a:t>
            </a:r>
            <a:r>
              <a:rPr lang="zh-CN" altLang="en-US" sz="2400" dirty="0">
                <a:solidFill>
                  <a:srgbClr val="FF0000"/>
                </a:solidFill>
                <a:latin typeface="微软雅黑" panose="020B0503020204020204" pitchFamily="34" charset="-122"/>
                <a:ea typeface="微软雅黑" panose="020B0503020204020204" pitchFamily="34" charset="-122"/>
                <a:sym typeface="+mn-ea"/>
              </a:rPr>
              <a:t>啸</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33" name="矩形 32"/>
          <p:cNvSpPr/>
          <p:nvPr/>
        </p:nvSpPr>
        <p:spPr>
          <a:xfrm>
            <a:off x="7301551" y="1042355"/>
            <a:ext cx="713657"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yáo</a:t>
            </a:r>
          </a:p>
        </p:txBody>
      </p:sp>
      <p:sp>
        <p:nvSpPr>
          <p:cNvPr id="34" name="矩形 33"/>
          <p:cNvSpPr/>
          <p:nvPr/>
        </p:nvSpPr>
        <p:spPr>
          <a:xfrm>
            <a:off x="699457" y="3617597"/>
            <a:ext cx="787395" cy="461665"/>
          </a:xfrm>
          <a:prstGeom prst="rect">
            <a:avLst/>
          </a:prstGeom>
          <a:noFill/>
          <a:ln w="9525">
            <a:noFill/>
          </a:ln>
        </p:spPr>
        <p:txBody>
          <a:bodyPr wrap="none">
            <a:spAutoFit/>
          </a:bodyPr>
          <a:lstStyle/>
          <a:p>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xi</a:t>
            </a:r>
            <a:r>
              <a:rPr lang="en-US" altLang="zh-CN" sz="2400" err="1">
                <a:solidFill>
                  <a:srgbClr val="FF0000"/>
                </a:solidFill>
                <a:latin typeface="微软雅黑" panose="020B0503020204020204" pitchFamily="34" charset="-122"/>
                <a:ea typeface="微软雅黑" panose="020B0503020204020204" pitchFamily="34" charset="-122"/>
              </a:rPr>
              <a:t>à</a:t>
            </a:r>
            <a:r>
              <a:rPr lang="en-US" altLang="zh-CN" sz="2400" err="1">
                <a:solidFill>
                  <a:srgbClr val="FF0000"/>
                </a:solidFill>
                <a:latin typeface="微软雅黑" panose="020B0503020204020204" pitchFamily="34" charset="-122"/>
                <a:ea typeface="微软雅黑" panose="020B0503020204020204" pitchFamily="34" charset="-122"/>
                <a:cs typeface="汉语拼音" panose="000B0604020202020204" pitchFamily="34" charset="0"/>
              </a:rPr>
              <a:t>o</a:t>
            </a:r>
          </a:p>
        </p:txBody>
      </p:sp>
      <p:sp>
        <p:nvSpPr>
          <p:cNvPr id="2" name="文本框 1"/>
          <p:cNvSpPr txBox="1"/>
          <p:nvPr/>
        </p:nvSpPr>
        <p:spPr>
          <a:xfrm>
            <a:off x="2073278" y="4111627"/>
            <a:ext cx="800219" cy="461665"/>
          </a:xfrm>
          <a:prstGeom prst="rect">
            <a:avLst/>
          </a:prstGeom>
          <a:noFill/>
        </p:spPr>
        <p:txBody>
          <a:bodyPr wrap="none" rtlCol="0" anchor="t">
            <a:spAutoFit/>
          </a:bodyPr>
          <a:lstStyle/>
          <a:p>
            <a:r>
              <a:rPr lang="zh-CN" altLang="zh-CN" sz="2400" dirty="0">
                <a:latin typeface="微软雅黑" panose="020B0503020204020204" pitchFamily="34" charset="-122"/>
                <a:ea typeface="微软雅黑" panose="020B0503020204020204" pitchFamily="34" charset="-122"/>
                <a:sym typeface="+mn-ea"/>
              </a:rPr>
              <a:t>几</a:t>
            </a:r>
            <a:r>
              <a:rPr lang="zh-CN" altLang="zh-CN" sz="2400" dirty="0">
                <a:solidFill>
                  <a:srgbClr val="FF0000"/>
                </a:solidFill>
                <a:latin typeface="微软雅黑" panose="020B0503020204020204" pitchFamily="34" charset="-122"/>
                <a:ea typeface="微软雅黑" panose="020B0503020204020204" pitchFamily="34" charset="-122"/>
                <a:sym typeface="+mn-ea"/>
              </a:rPr>
              <a:t>缕</a:t>
            </a:r>
          </a:p>
        </p:txBody>
      </p:sp>
      <p:sp>
        <p:nvSpPr>
          <p:cNvPr id="3" name="文本框 2"/>
          <p:cNvSpPr txBox="1"/>
          <p:nvPr/>
        </p:nvSpPr>
        <p:spPr>
          <a:xfrm>
            <a:off x="2418080" y="3651252"/>
            <a:ext cx="455574" cy="461665"/>
          </a:xfrm>
          <a:prstGeom prst="rect">
            <a:avLst/>
          </a:prstGeom>
          <a:noFill/>
        </p:spPr>
        <p:txBody>
          <a:bodyPr wrap="none" rtlCol="0" anchor="t">
            <a:spAutoFit/>
          </a:bodyPr>
          <a:lstStyle/>
          <a:p>
            <a:r>
              <a:rPr lang="en-US" altLang="zh-CN" sz="2400" dirty="0">
                <a:solidFill>
                  <a:srgbClr val="FF0000"/>
                </a:solidFill>
                <a:latin typeface="微软雅黑" panose="020B0503020204020204" pitchFamily="34" charset="-122"/>
                <a:ea typeface="微软雅黑" panose="020B0503020204020204" pitchFamily="34" charset="-122"/>
                <a:sym typeface="+mn-ea"/>
              </a:rPr>
              <a:t>l</a:t>
            </a:r>
            <a:r>
              <a:rPr lang="zh-CN" altLang="zh-CN" sz="2400" dirty="0">
                <a:solidFill>
                  <a:srgbClr val="FF0000"/>
                </a:solidFill>
                <a:latin typeface="微软雅黑" panose="020B0503020204020204" pitchFamily="34" charset="-122"/>
                <a:ea typeface="微软雅黑" panose="020B0503020204020204" pitchFamily="34" charset="-122"/>
                <a:sym typeface="+mn-ea"/>
              </a:rPr>
              <a:t>ǚ</a:t>
            </a:r>
          </a:p>
        </p:txBody>
      </p:sp>
      <p:sp>
        <p:nvSpPr>
          <p:cNvPr id="4" name="文本框 3"/>
          <p:cNvSpPr txBox="1"/>
          <p:nvPr/>
        </p:nvSpPr>
        <p:spPr>
          <a:xfrm>
            <a:off x="3564258" y="4111627"/>
            <a:ext cx="891591" cy="461665"/>
          </a:xfrm>
          <a:prstGeom prst="rect">
            <a:avLst/>
          </a:prstGeom>
          <a:noFill/>
        </p:spPr>
        <p:txBody>
          <a:bodyPr wrap="none" rtlCol="0" anchor="t">
            <a:spAutoFit/>
          </a:bodyPr>
          <a:lstStyle/>
          <a:p>
            <a:r>
              <a:rPr lang="zh-CN" altLang="zh-CN" sz="2400" dirty="0">
                <a:solidFill>
                  <a:srgbClr val="FF0000"/>
                </a:solidFill>
                <a:latin typeface="微软雅黑" panose="020B0503020204020204" pitchFamily="34" charset="-122"/>
                <a:ea typeface="微软雅黑" panose="020B0503020204020204" pitchFamily="34" charset="-122"/>
                <a:sym typeface="+mn-ea"/>
              </a:rPr>
              <a:t>炊 </a:t>
            </a:r>
            <a:r>
              <a:rPr lang="zh-CN" altLang="zh-CN" sz="2400" dirty="0">
                <a:latin typeface="微软雅黑" panose="020B0503020204020204" pitchFamily="34" charset="-122"/>
                <a:ea typeface="微软雅黑" panose="020B0503020204020204" pitchFamily="34" charset="-122"/>
                <a:sym typeface="+mn-ea"/>
              </a:rPr>
              <a:t>烟</a:t>
            </a:r>
            <a:endParaRPr lang="zh-CN" altLang="en-US" sz="2400">
              <a:latin typeface="微软雅黑" panose="020B0503020204020204" pitchFamily="34" charset="-122"/>
              <a:ea typeface="微软雅黑" panose="020B0503020204020204" pitchFamily="34" charset="-122"/>
            </a:endParaRPr>
          </a:p>
        </p:txBody>
      </p:sp>
      <p:sp>
        <p:nvSpPr>
          <p:cNvPr id="5" name="文本框 4"/>
          <p:cNvSpPr txBox="1"/>
          <p:nvPr/>
        </p:nvSpPr>
        <p:spPr>
          <a:xfrm>
            <a:off x="3483613" y="3617597"/>
            <a:ext cx="798617" cy="461665"/>
          </a:xfrm>
          <a:prstGeom prst="rect">
            <a:avLst/>
          </a:prstGeom>
          <a:noFill/>
        </p:spPr>
        <p:txBody>
          <a:bodyPr wrap="none" rtlCol="0" anchor="t">
            <a:spAutoFit/>
          </a:bodyPr>
          <a:lstStyle/>
          <a:p>
            <a:r>
              <a:rPr lang="en-US" altLang="zh-CN" sz="2400" dirty="0" err="1">
                <a:solidFill>
                  <a:srgbClr val="FF0000"/>
                </a:solidFill>
                <a:latin typeface="微软雅黑" panose="020B0503020204020204" pitchFamily="34" charset="-122"/>
                <a:ea typeface="微软雅黑" panose="020B0503020204020204" pitchFamily="34" charset="-122"/>
                <a:sym typeface="+mn-ea"/>
              </a:rPr>
              <a:t>chuī</a:t>
            </a:r>
          </a:p>
        </p:txBody>
      </p:sp>
      <p:sp>
        <p:nvSpPr>
          <p:cNvPr id="6" name="文本框 5"/>
          <p:cNvSpPr txBox="1"/>
          <p:nvPr/>
        </p:nvSpPr>
        <p:spPr>
          <a:xfrm>
            <a:off x="5452113" y="4111627"/>
            <a:ext cx="891591" cy="461665"/>
          </a:xfrm>
          <a:prstGeom prst="rect">
            <a:avLst/>
          </a:prstGeom>
          <a:noFill/>
        </p:spPr>
        <p:txBody>
          <a:bodyPr wrap="none" rtlCol="0" anchor="t">
            <a:spAutoFit/>
          </a:bodyPr>
          <a:lstStyle/>
          <a:p>
            <a:r>
              <a:rPr lang="zh-CN" altLang="zh-CN" sz="2400" dirty="0">
                <a:solidFill>
                  <a:srgbClr val="FF0000"/>
                </a:solidFill>
                <a:latin typeface="微软雅黑" panose="020B0503020204020204" pitchFamily="34" charset="-122"/>
                <a:ea typeface="微软雅黑" panose="020B0503020204020204" pitchFamily="34" charset="-122"/>
                <a:sym typeface="+mn-ea"/>
              </a:rPr>
              <a:t>蠢 </a:t>
            </a:r>
            <a:r>
              <a:rPr lang="zh-CN" altLang="zh-CN" sz="2400" dirty="0">
                <a:latin typeface="微软雅黑" panose="020B0503020204020204" pitchFamily="34" charset="-122"/>
                <a:ea typeface="微软雅黑" panose="020B0503020204020204" pitchFamily="34" charset="-122"/>
                <a:sym typeface="+mn-ea"/>
              </a:rPr>
              <a:t>笨</a:t>
            </a:r>
            <a:endParaRPr lang="zh-CN" altLang="en-US" sz="2400">
              <a:latin typeface="微软雅黑" panose="020B0503020204020204" pitchFamily="34" charset="-122"/>
              <a:ea typeface="微软雅黑" panose="020B0503020204020204" pitchFamily="34" charset="-122"/>
            </a:endParaRPr>
          </a:p>
        </p:txBody>
      </p:sp>
      <p:sp>
        <p:nvSpPr>
          <p:cNvPr id="7" name="文本框 6"/>
          <p:cNvSpPr txBox="1"/>
          <p:nvPr/>
        </p:nvSpPr>
        <p:spPr>
          <a:xfrm>
            <a:off x="5231134" y="3559177"/>
            <a:ext cx="906017" cy="461665"/>
          </a:xfrm>
          <a:prstGeom prst="rect">
            <a:avLst/>
          </a:prstGeom>
          <a:noFill/>
        </p:spPr>
        <p:txBody>
          <a:bodyPr wrap="none" rtlCol="0" anchor="t">
            <a:spAutoFit/>
          </a:bodyPr>
          <a:lstStyle/>
          <a:p>
            <a:r>
              <a:rPr lang="en-US" altLang="zh-CN" sz="2400" dirty="0" err="1">
                <a:solidFill>
                  <a:srgbClr val="FF0000"/>
                </a:solidFill>
                <a:latin typeface="微软雅黑" panose="020B0503020204020204" pitchFamily="34" charset="-122"/>
                <a:ea typeface="微软雅黑" panose="020B0503020204020204" pitchFamily="34" charset="-122"/>
                <a:sym typeface="+mn-ea"/>
              </a:rPr>
              <a:t>chǔn</a:t>
            </a:r>
          </a:p>
        </p:txBody>
      </p:sp>
      <p:sp>
        <p:nvSpPr>
          <p:cNvPr id="10"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字词检查</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216"/>
                                        </p:tgtEl>
                                        <p:attrNameLst>
                                          <p:attrName>style.visibility</p:attrName>
                                        </p:attrNameLst>
                                      </p:cBhvr>
                                      <p:to>
                                        <p:strVal val="visible"/>
                                      </p:to>
                                    </p:set>
                                    <p:anim calcmode="lin" valueType="num">
                                      <p:cBhvr additive="base">
                                        <p:cTn id="43" dur="500" fill="hold"/>
                                        <p:tgtEl>
                                          <p:spTgt spid="9216"/>
                                        </p:tgtEl>
                                        <p:attrNameLst>
                                          <p:attrName>ppt_x</p:attrName>
                                        </p:attrNameLst>
                                      </p:cBhvr>
                                      <p:tavLst>
                                        <p:tav tm="0">
                                          <p:val>
                                            <p:strVal val="#ppt_x"/>
                                          </p:val>
                                        </p:tav>
                                        <p:tav tm="100000">
                                          <p:val>
                                            <p:strVal val="#ppt_x"/>
                                          </p:val>
                                        </p:tav>
                                      </p:tavLst>
                                    </p:anim>
                                    <p:anim calcmode="lin" valueType="num">
                                      <p:cBhvr additive="base">
                                        <p:cTn id="44" dur="500" fill="hold"/>
                                        <p:tgtEl>
                                          <p:spTgt spid="92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217"/>
                                        </p:tgtEl>
                                        <p:attrNameLst>
                                          <p:attrName>style.visibility</p:attrName>
                                        </p:attrNameLst>
                                      </p:cBhvr>
                                      <p:to>
                                        <p:strVal val="visible"/>
                                      </p:to>
                                    </p:set>
                                    <p:anim calcmode="lin" valueType="num">
                                      <p:cBhvr additive="base">
                                        <p:cTn id="49" dur="500" fill="hold"/>
                                        <p:tgtEl>
                                          <p:spTgt spid="9217"/>
                                        </p:tgtEl>
                                        <p:attrNameLst>
                                          <p:attrName>ppt_x</p:attrName>
                                        </p:attrNameLst>
                                      </p:cBhvr>
                                      <p:tavLst>
                                        <p:tav tm="0">
                                          <p:val>
                                            <p:strVal val="#ppt_x"/>
                                          </p:val>
                                        </p:tav>
                                        <p:tav tm="100000">
                                          <p:val>
                                            <p:strVal val="#ppt_x"/>
                                          </p:val>
                                        </p:tav>
                                      </p:tavLst>
                                    </p:anim>
                                    <p:anim calcmode="lin" valueType="num">
                                      <p:cBhvr additive="base">
                                        <p:cTn id="50" dur="500" fill="hold"/>
                                        <p:tgtEl>
                                          <p:spTgt spid="92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218"/>
                                        </p:tgtEl>
                                        <p:attrNameLst>
                                          <p:attrName>style.visibility</p:attrName>
                                        </p:attrNameLst>
                                      </p:cBhvr>
                                      <p:to>
                                        <p:strVal val="visible"/>
                                      </p:to>
                                    </p:set>
                                    <p:anim calcmode="lin" valueType="num">
                                      <p:cBhvr additive="base">
                                        <p:cTn id="55" dur="500" fill="hold"/>
                                        <p:tgtEl>
                                          <p:spTgt spid="9218"/>
                                        </p:tgtEl>
                                        <p:attrNameLst>
                                          <p:attrName>ppt_x</p:attrName>
                                        </p:attrNameLst>
                                      </p:cBhvr>
                                      <p:tavLst>
                                        <p:tav tm="0">
                                          <p:val>
                                            <p:strVal val="#ppt_x"/>
                                          </p:val>
                                        </p:tav>
                                        <p:tav tm="100000">
                                          <p:val>
                                            <p:strVal val="#ppt_x"/>
                                          </p:val>
                                        </p:tav>
                                      </p:tavLst>
                                    </p:anim>
                                    <p:anim calcmode="lin" valueType="num">
                                      <p:cBhvr additive="base">
                                        <p:cTn id="56"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fill="hold"/>
                                        <p:tgtEl>
                                          <p:spTgt spid="46"/>
                                        </p:tgtEl>
                                        <p:attrNameLst>
                                          <p:attrName>ppt_x</p:attrName>
                                        </p:attrNameLst>
                                      </p:cBhvr>
                                      <p:tavLst>
                                        <p:tav tm="0">
                                          <p:val>
                                            <p:strVal val="#ppt_x"/>
                                          </p:val>
                                        </p:tav>
                                        <p:tav tm="100000">
                                          <p:val>
                                            <p:strVal val="#ppt_x"/>
                                          </p:val>
                                        </p:tav>
                                      </p:tavLst>
                                    </p:anim>
                                    <p:anim calcmode="lin" valueType="num">
                                      <p:cBhvr additive="base">
                                        <p:cTn id="6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ppt_x"/>
                                          </p:val>
                                        </p:tav>
                                        <p:tav tm="100000">
                                          <p:val>
                                            <p:strVal val="#ppt_x"/>
                                          </p:val>
                                        </p:tav>
                                      </p:tavLst>
                                    </p:anim>
                                    <p:anim calcmode="lin" valueType="num">
                                      <p:cBhvr additive="base">
                                        <p:cTn id="6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nodeType="clickEffect">
                                  <p:stCondLst>
                                    <p:cond delay="0"/>
                                  </p:stCondLst>
                                  <p:childTnLst>
                                    <p:set>
                                      <p:cBhvr>
                                        <p:cTn id="72" dur="1" fill="hold">
                                          <p:stCondLst>
                                            <p:cond delay="0"/>
                                          </p:stCondLst>
                                        </p:cTn>
                                        <p:tgtEl>
                                          <p:spTgt spid="3">
                                            <p:txEl>
                                              <p:pRg st="0" end="0"/>
                                            </p:txEl>
                                          </p:spTgt>
                                        </p:tgtEl>
                                        <p:attrNameLst>
                                          <p:attrName>style.visibility</p:attrName>
                                        </p:attrNameLst>
                                      </p:cBhvr>
                                      <p:to>
                                        <p:strVal val="visible"/>
                                      </p:to>
                                    </p:set>
                                    <p:animEffect transition="in" filter="blinds(horizontal)">
                                      <p:cBhvr>
                                        <p:cTn id="73" dur="500"/>
                                        <p:tgtEl>
                                          <p:spTgt spid="3">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nodeType="clickEffect">
                                  <p:stCondLst>
                                    <p:cond delay="0"/>
                                  </p:stCondLst>
                                  <p:childTnLst>
                                    <p:set>
                                      <p:cBhvr>
                                        <p:cTn id="77" dur="1" fill="hold">
                                          <p:stCondLst>
                                            <p:cond delay="0"/>
                                          </p:stCondLst>
                                        </p:cTn>
                                        <p:tgtEl>
                                          <p:spTgt spid="5">
                                            <p:txEl>
                                              <p:pRg st="0" end="0"/>
                                            </p:txEl>
                                          </p:spTgt>
                                        </p:tgtEl>
                                        <p:attrNameLst>
                                          <p:attrName>style.visibility</p:attrName>
                                        </p:attrNameLst>
                                      </p:cBhvr>
                                      <p:to>
                                        <p:strVal val="visible"/>
                                      </p:to>
                                    </p:set>
                                    <p:animEffect transition="in" filter="blinds(horizontal)">
                                      <p:cBhvr>
                                        <p:cTn id="78" dur="500"/>
                                        <p:tgtEl>
                                          <p:spTgt spid="5">
                                            <p:txEl>
                                              <p:pRg st="0" end="0"/>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nodeType="clickEffect">
                                  <p:stCondLst>
                                    <p:cond delay="0"/>
                                  </p:stCondLst>
                                  <p:childTnLst>
                                    <p:set>
                                      <p:cBhvr>
                                        <p:cTn id="82" dur="1" fill="hold">
                                          <p:stCondLst>
                                            <p:cond delay="0"/>
                                          </p:stCondLst>
                                        </p:cTn>
                                        <p:tgtEl>
                                          <p:spTgt spid="7">
                                            <p:txEl>
                                              <p:pRg st="0" end="0"/>
                                            </p:txEl>
                                          </p:spTgt>
                                        </p:tgtEl>
                                        <p:attrNameLst>
                                          <p:attrName>style.visibility</p:attrName>
                                        </p:attrNameLst>
                                      </p:cBhvr>
                                      <p:to>
                                        <p:strVal val="visible"/>
                                      </p:to>
                                    </p:set>
                                    <p:animEffect transition="in" filter="blinds(horizontal)">
                                      <p:cBhvr>
                                        <p:cTn id="8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5" grpId="0"/>
      <p:bldP spid="26" grpId="0"/>
      <p:bldP spid="27" grpId="0"/>
      <p:bldP spid="28" grpId="0"/>
      <p:bldP spid="31" grpId="0"/>
      <p:bldP spid="9216" grpId="0"/>
      <p:bldP spid="9217" grpId="0"/>
      <p:bldP spid="9218"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左大括号 1"/>
          <p:cNvSpPr/>
          <p:nvPr/>
        </p:nvSpPr>
        <p:spPr>
          <a:xfrm>
            <a:off x="1506538" y="1849440"/>
            <a:ext cx="215900" cy="1439863"/>
          </a:xfrm>
          <a:prstGeom prst="leftBrace">
            <a:avLst>
              <a:gd name="adj1" fmla="val 8634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a:ln>
                <a:noFill/>
              </a:ln>
              <a:solidFill>
                <a:schemeClr val="tx1"/>
              </a:solidFill>
              <a:effectLst/>
              <a:uLnTx/>
              <a:uFillTx/>
              <a:latin typeface="楷体" panose="02010609060101010101" charset="-122"/>
              <a:ea typeface="楷体" panose="02010609060101010101" charset="-122"/>
              <a:cs typeface="+mn-cs"/>
            </a:endParaRPr>
          </a:p>
        </p:txBody>
      </p:sp>
      <p:sp>
        <p:nvSpPr>
          <p:cNvPr id="46084" name="文本框 2"/>
          <p:cNvSpPr txBox="1"/>
          <p:nvPr/>
        </p:nvSpPr>
        <p:spPr>
          <a:xfrm>
            <a:off x="900117" y="2284415"/>
            <a:ext cx="606425" cy="461665"/>
          </a:xfrm>
          <a:prstGeom prst="rect">
            <a:avLst/>
          </a:prstGeom>
          <a:noFill/>
          <a:ln w="9525">
            <a:noFill/>
          </a:ln>
        </p:spPr>
        <p:txBody>
          <a:bodyPr>
            <a:spAutoFit/>
          </a:bodyPr>
          <a:lstStyle/>
          <a:p>
            <a:r>
              <a:rPr lang="zh-CN" altLang="en-US" sz="2400">
                <a:latin typeface="微软雅黑" panose="020B0503020204020204" pitchFamily="34" charset="-122"/>
                <a:ea typeface="微软雅黑" panose="020B0503020204020204" pitchFamily="34" charset="-122"/>
              </a:rPr>
              <a:t>落</a:t>
            </a:r>
          </a:p>
        </p:txBody>
      </p:sp>
      <p:sp>
        <p:nvSpPr>
          <p:cNvPr id="4" name="文本框 3"/>
          <p:cNvSpPr txBox="1"/>
          <p:nvPr/>
        </p:nvSpPr>
        <p:spPr>
          <a:xfrm>
            <a:off x="2551117" y="1541464"/>
            <a:ext cx="1012825" cy="461665"/>
          </a:xfrm>
          <a:prstGeom prst="rect">
            <a:avLst/>
          </a:prstGeom>
          <a:noFill/>
          <a:ln w="9525">
            <a:noFill/>
          </a:ln>
        </p:spPr>
        <p:txBody>
          <a:bodyPr>
            <a:spAutoFit/>
          </a:bodyPr>
          <a:lstStyle/>
          <a:p>
            <a:r>
              <a:rPr lang="zh-CN" altLang="en-US" sz="2400">
                <a:latin typeface="微软雅黑" panose="020B0503020204020204" pitchFamily="34" charset="-122"/>
                <a:ea typeface="微软雅黑" panose="020B0503020204020204" pitchFamily="34" charset="-122"/>
              </a:rPr>
              <a:t>落叶</a:t>
            </a:r>
            <a:endParaRPr lang="zh-CN" altLang="en-US" sz="2800" b="1" dirty="0">
              <a:latin typeface="楷体" panose="02010609060101010101" charset="-122"/>
              <a:ea typeface="楷体" panose="02010609060101010101" charset="-122"/>
            </a:endParaRPr>
          </a:p>
        </p:txBody>
      </p:sp>
      <p:sp>
        <p:nvSpPr>
          <p:cNvPr id="5" name="文本框 4"/>
          <p:cNvSpPr txBox="1"/>
          <p:nvPr/>
        </p:nvSpPr>
        <p:spPr>
          <a:xfrm>
            <a:off x="2489200" y="2254252"/>
            <a:ext cx="1651000"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rPr>
              <a:t>丢</a:t>
            </a:r>
            <a:r>
              <a:rPr lang="zh-CN" altLang="en-US" sz="2400">
                <a:latin typeface="微软雅黑" panose="020B0503020204020204" pitchFamily="34" charset="-122"/>
                <a:ea typeface="微软雅黑" panose="020B0503020204020204" pitchFamily="34" charset="-122"/>
              </a:rPr>
              <a:t>三落四</a:t>
            </a:r>
            <a:endParaRPr lang="zh-CN" altLang="en-US" sz="2800" b="1" dirty="0">
              <a:latin typeface="楷体" panose="02010609060101010101" charset="-122"/>
              <a:ea typeface="楷体" panose="02010609060101010101" charset="-122"/>
            </a:endParaRPr>
          </a:p>
        </p:txBody>
      </p:sp>
      <p:sp>
        <p:nvSpPr>
          <p:cNvPr id="6" name="文本框 5"/>
          <p:cNvSpPr txBox="1"/>
          <p:nvPr/>
        </p:nvSpPr>
        <p:spPr>
          <a:xfrm>
            <a:off x="2562225" y="3048002"/>
            <a:ext cx="1073150"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rPr>
              <a:t>落枕</a:t>
            </a:r>
          </a:p>
        </p:txBody>
      </p:sp>
      <p:sp>
        <p:nvSpPr>
          <p:cNvPr id="7" name="左大括号 6"/>
          <p:cNvSpPr/>
          <p:nvPr/>
        </p:nvSpPr>
        <p:spPr>
          <a:xfrm>
            <a:off x="5048254" y="1849440"/>
            <a:ext cx="214313" cy="1439863"/>
          </a:xfrm>
          <a:prstGeom prst="leftBrace">
            <a:avLst>
              <a:gd name="adj1" fmla="val 8634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a:ln>
                <a:noFill/>
              </a:ln>
              <a:solidFill>
                <a:schemeClr val="tx1"/>
              </a:solidFill>
              <a:effectLst/>
              <a:uLnTx/>
              <a:uFillTx/>
              <a:latin typeface="楷体" panose="02010609060101010101" charset="-122"/>
              <a:ea typeface="楷体" panose="02010609060101010101" charset="-122"/>
              <a:cs typeface="+mn-cs"/>
            </a:endParaRPr>
          </a:p>
        </p:txBody>
      </p:sp>
      <p:sp>
        <p:nvSpPr>
          <p:cNvPr id="8" name="文本框 7"/>
          <p:cNvSpPr txBox="1"/>
          <p:nvPr/>
        </p:nvSpPr>
        <p:spPr>
          <a:xfrm>
            <a:off x="4500564" y="2284415"/>
            <a:ext cx="606425"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rPr>
              <a:t>泥</a:t>
            </a:r>
          </a:p>
        </p:txBody>
      </p:sp>
      <p:sp>
        <p:nvSpPr>
          <p:cNvPr id="9" name="文本框 8"/>
          <p:cNvSpPr txBox="1"/>
          <p:nvPr/>
        </p:nvSpPr>
        <p:spPr>
          <a:xfrm>
            <a:off x="6011864" y="1593852"/>
            <a:ext cx="1012825"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rPr>
              <a:t>泥土</a:t>
            </a:r>
          </a:p>
        </p:txBody>
      </p:sp>
      <p:sp>
        <p:nvSpPr>
          <p:cNvPr id="13" name="文本框 12"/>
          <p:cNvSpPr txBox="1"/>
          <p:nvPr/>
        </p:nvSpPr>
        <p:spPr>
          <a:xfrm>
            <a:off x="6080125" y="3048002"/>
            <a:ext cx="939800"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rPr>
              <a:t>拘泥</a:t>
            </a:r>
          </a:p>
        </p:txBody>
      </p:sp>
      <p:sp>
        <p:nvSpPr>
          <p:cNvPr id="14" name="文本框 13"/>
          <p:cNvSpPr txBox="1"/>
          <p:nvPr/>
        </p:nvSpPr>
        <p:spPr>
          <a:xfrm>
            <a:off x="5426076" y="3003550"/>
            <a:ext cx="773113" cy="400110"/>
          </a:xfrm>
          <a:prstGeom prst="rect">
            <a:avLst/>
          </a:prstGeom>
          <a:noFill/>
          <a:ln w="9525">
            <a:noFill/>
          </a:ln>
        </p:spPr>
        <p:txBody>
          <a:bodyPr>
            <a:spAutoFit/>
          </a:bodyPr>
          <a:lstStyle/>
          <a:p>
            <a:r>
              <a:rPr lang="en-US" altLang="zh-CN" sz="2000" err="1">
                <a:solidFill>
                  <a:srgbClr val="FF0000"/>
                </a:solidFill>
                <a:latin typeface="微软雅黑" panose="020B0503020204020204" pitchFamily="34" charset="-122"/>
                <a:ea typeface="微软雅黑" panose="020B0503020204020204" pitchFamily="34" charset="-122"/>
              </a:rPr>
              <a:t>nì</a:t>
            </a:r>
            <a:endParaRPr lang="en-US" altLang="zh-CN" sz="2000">
              <a:solidFill>
                <a:srgbClr val="FF000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763713" y="1541463"/>
            <a:ext cx="651140" cy="400110"/>
          </a:xfrm>
          <a:prstGeom prst="rect">
            <a:avLst/>
          </a:prstGeom>
          <a:noFill/>
          <a:ln w="9525">
            <a:noFill/>
          </a:ln>
        </p:spPr>
        <p:txBody>
          <a:bodyPr wrap="none">
            <a:spAutoFit/>
          </a:bodyPr>
          <a:lstStyle/>
          <a:p>
            <a:r>
              <a:rPr lang="en-US" altLang="zh-CN" sz="2000" err="1">
                <a:solidFill>
                  <a:srgbClr val="FF0000"/>
                </a:solidFill>
                <a:latin typeface="微软雅黑" panose="020B0503020204020204" pitchFamily="34" charset="-122"/>
                <a:ea typeface="微软雅黑" panose="020B0503020204020204" pitchFamily="34" charset="-122"/>
                <a:sym typeface="+mn-ea"/>
              </a:rPr>
              <a:t>luò</a:t>
            </a:r>
            <a:r>
              <a:rPr lang="en-US" altLang="zh-CN" sz="2000">
                <a:solidFill>
                  <a:srgbClr val="FF0000"/>
                </a:solidFill>
                <a:latin typeface="微软雅黑" panose="020B0503020204020204" pitchFamily="34" charset="-122"/>
                <a:ea typeface="微软雅黑" panose="020B0503020204020204" pitchFamily="34" charset="-122"/>
                <a:sym typeface="+mn-ea"/>
              </a:rPr>
              <a:t> </a:t>
            </a:r>
          </a:p>
        </p:txBody>
      </p:sp>
      <p:sp>
        <p:nvSpPr>
          <p:cNvPr id="16" name="文本框 15"/>
          <p:cNvSpPr txBox="1"/>
          <p:nvPr/>
        </p:nvSpPr>
        <p:spPr>
          <a:xfrm>
            <a:off x="1757363" y="2254250"/>
            <a:ext cx="798512" cy="400110"/>
          </a:xfrm>
          <a:prstGeom prst="rect">
            <a:avLst/>
          </a:prstGeom>
          <a:noFill/>
          <a:ln w="9525">
            <a:noFill/>
          </a:ln>
        </p:spPr>
        <p:txBody>
          <a:bodyPr>
            <a:spAutoFit/>
          </a:bodyPr>
          <a:lstStyle/>
          <a:p>
            <a:r>
              <a:rPr lang="en-US" altLang="zh-CN" sz="2000" err="1">
                <a:solidFill>
                  <a:srgbClr val="FF0000"/>
                </a:solidFill>
                <a:latin typeface="微软雅黑" panose="020B0503020204020204" pitchFamily="34" charset="-122"/>
                <a:ea typeface="微软雅黑" panose="020B0503020204020204" pitchFamily="34" charset="-122"/>
                <a:sym typeface="+mn-ea"/>
              </a:rPr>
              <a:t>là</a:t>
            </a:r>
            <a:r>
              <a:rPr lang="en-US" altLang="zh-CN" sz="2000">
                <a:solidFill>
                  <a:srgbClr val="FF0000"/>
                </a:solidFill>
                <a:latin typeface="汉语拼音" panose="000B0604020202020204" pitchFamily="34" charset="0"/>
                <a:ea typeface="楷体" panose="02010609060101010101" charset="-122"/>
                <a:sym typeface="+mn-ea"/>
              </a:rPr>
              <a:t> </a:t>
            </a:r>
            <a:endParaRPr lang="en-US" altLang="zh-CN" sz="2000">
              <a:solidFill>
                <a:srgbClr val="FF0000"/>
              </a:solidFill>
              <a:latin typeface="汉语拼音" panose="000B0604020202020204" pitchFamily="34" charset="0"/>
              <a:ea typeface="楷体" panose="02010609060101010101" charset="-122"/>
            </a:endParaRPr>
          </a:p>
        </p:txBody>
      </p:sp>
      <p:sp>
        <p:nvSpPr>
          <p:cNvPr id="17" name="文本框 16"/>
          <p:cNvSpPr txBox="1"/>
          <p:nvPr/>
        </p:nvSpPr>
        <p:spPr>
          <a:xfrm>
            <a:off x="1755778" y="3048000"/>
            <a:ext cx="633507" cy="400110"/>
          </a:xfrm>
          <a:prstGeom prst="rect">
            <a:avLst/>
          </a:prstGeom>
          <a:noFill/>
          <a:ln w="9525">
            <a:noFill/>
          </a:ln>
        </p:spPr>
        <p:txBody>
          <a:bodyPr wrap="none">
            <a:spAutoFit/>
          </a:bodyPr>
          <a:lstStyle/>
          <a:p>
            <a:r>
              <a:rPr lang="en-US" altLang="zh-CN" sz="2000" err="1">
                <a:solidFill>
                  <a:srgbClr val="FF0000"/>
                </a:solidFill>
                <a:latin typeface="微软雅黑" panose="020B0503020204020204" pitchFamily="34" charset="-122"/>
                <a:ea typeface="微软雅黑" panose="020B0503020204020204" pitchFamily="34" charset="-122"/>
                <a:sym typeface="+mn-ea"/>
              </a:rPr>
              <a:t>lào</a:t>
            </a:r>
            <a:r>
              <a:rPr lang="en-US" altLang="zh-CN" sz="2000">
                <a:solidFill>
                  <a:srgbClr val="FF0000"/>
                </a:solidFill>
                <a:latin typeface="微软雅黑" panose="020B0503020204020204" pitchFamily="34" charset="-122"/>
                <a:ea typeface="微软雅黑" panose="020B0503020204020204" pitchFamily="34" charset="-122"/>
                <a:sym typeface="+mn-ea"/>
              </a:rPr>
              <a:t> </a:t>
            </a:r>
            <a:endParaRPr lang="en-US" altLang="zh-CN" sz="2000">
              <a:solidFill>
                <a:srgbClr val="FF0000"/>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440363" y="1593850"/>
            <a:ext cx="487634" cy="400110"/>
          </a:xfrm>
          <a:prstGeom prst="rect">
            <a:avLst/>
          </a:prstGeom>
          <a:noFill/>
          <a:ln w="9525">
            <a:noFill/>
          </a:ln>
        </p:spPr>
        <p:txBody>
          <a:bodyPr wrap="none">
            <a:spAutoFit/>
          </a:bodyPr>
          <a:lstStyle/>
          <a:p>
            <a:r>
              <a:rPr lang="en-US" altLang="zh-CN" sz="2000" err="1">
                <a:solidFill>
                  <a:srgbClr val="FF0000"/>
                </a:solidFill>
                <a:latin typeface="微软雅黑" panose="020B0503020204020204" pitchFamily="34" charset="-122"/>
                <a:ea typeface="微软雅黑" panose="020B0503020204020204" pitchFamily="34" charset="-122"/>
                <a:sym typeface="+mn-ea"/>
              </a:rPr>
              <a:t>ní</a:t>
            </a:r>
            <a:r>
              <a:rPr lang="en-US" altLang="zh-CN" sz="2000">
                <a:solidFill>
                  <a:srgbClr val="FF0000"/>
                </a:solidFill>
                <a:latin typeface="微软雅黑" panose="020B0503020204020204" pitchFamily="34" charset="-122"/>
                <a:ea typeface="微软雅黑" panose="020B0503020204020204" pitchFamily="34" charset="-122"/>
                <a:sym typeface="+mn-ea"/>
              </a:rPr>
              <a:t> </a:t>
            </a:r>
            <a:endParaRPr lang="en-US" altLang="zh-CN" sz="2000">
              <a:solidFill>
                <a:srgbClr val="FF0000"/>
              </a:solidFill>
              <a:latin typeface="微软雅黑" panose="020B0503020204020204" pitchFamily="34" charset="-122"/>
              <a:ea typeface="微软雅黑" panose="020B0503020204020204" pitchFamily="34" charset="-122"/>
            </a:endParaRPr>
          </a:p>
        </p:txBody>
      </p:sp>
      <p:sp>
        <p:nvSpPr>
          <p:cNvPr id="3"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字词检查</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ppt_x"/>
                                          </p:val>
                                        </p:tav>
                                        <p:tav tm="100000">
                                          <p:val>
                                            <p:strVal val="#ppt_x"/>
                                          </p:val>
                                        </p:tav>
                                      </p:tavLst>
                                    </p:anim>
                                    <p:anim calcmode="lin" valueType="num">
                                      <p:cBhvr additive="base">
                                        <p:cTn id="5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blinds(horizontal)">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ppt_x"/>
                                          </p:val>
                                        </p:tav>
                                        <p:tav tm="100000">
                                          <p:val>
                                            <p:strVal val="#ppt_x"/>
                                          </p:val>
                                        </p:tav>
                                      </p:tavLst>
                                    </p:anim>
                                    <p:anim calcmode="lin" valueType="num">
                                      <p:cBhvr additive="base">
                                        <p:cTn id="6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bldLvl="0" animBg="1"/>
      <p:bldP spid="8" grpId="0"/>
      <p:bldP spid="9" grpId="0"/>
      <p:bldP spid="13" grpId="0"/>
      <p:bldP spid="14" grpId="0"/>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左大括号 1"/>
          <p:cNvSpPr/>
          <p:nvPr/>
        </p:nvSpPr>
        <p:spPr>
          <a:xfrm>
            <a:off x="373067" y="2008190"/>
            <a:ext cx="214313" cy="1438275"/>
          </a:xfrm>
          <a:prstGeom prst="leftBrace">
            <a:avLst>
              <a:gd name="adj1" fmla="val 8634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tx1"/>
              </a:solidFill>
              <a:effectLst/>
              <a:uLnTx/>
              <a:uFillTx/>
              <a:latin typeface="楷体" panose="02010609060101010101" charset="-122"/>
              <a:ea typeface="楷体" panose="02010609060101010101" charset="-122"/>
              <a:cs typeface="+mn-cs"/>
            </a:endParaRPr>
          </a:p>
        </p:txBody>
      </p:sp>
      <p:sp>
        <p:nvSpPr>
          <p:cNvPr id="47106" name="文本框 3"/>
          <p:cNvSpPr txBox="1"/>
          <p:nvPr/>
        </p:nvSpPr>
        <p:spPr>
          <a:xfrm>
            <a:off x="568325" y="1749427"/>
            <a:ext cx="2419350"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驱 </a:t>
            </a:r>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qiǎn</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    ）</a:t>
            </a:r>
          </a:p>
        </p:txBody>
      </p:sp>
      <p:sp>
        <p:nvSpPr>
          <p:cNvPr id="3" name="左大括号 2"/>
          <p:cNvSpPr/>
          <p:nvPr/>
        </p:nvSpPr>
        <p:spPr>
          <a:xfrm>
            <a:off x="6462717" y="1930402"/>
            <a:ext cx="214313" cy="1439863"/>
          </a:xfrm>
          <a:prstGeom prst="leftBrace">
            <a:avLst>
              <a:gd name="adj1" fmla="val 8634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楷体" panose="02010609060101010101" charset="-122"/>
              <a:ea typeface="楷体" panose="02010609060101010101" charset="-122"/>
              <a:cs typeface="+mn-cs"/>
            </a:endParaRPr>
          </a:p>
        </p:txBody>
      </p:sp>
      <p:sp>
        <p:nvSpPr>
          <p:cNvPr id="10" name="左大括号 9"/>
          <p:cNvSpPr/>
          <p:nvPr/>
        </p:nvSpPr>
        <p:spPr>
          <a:xfrm>
            <a:off x="3419479" y="1955801"/>
            <a:ext cx="214313" cy="1438275"/>
          </a:xfrm>
          <a:prstGeom prst="leftBrace">
            <a:avLst>
              <a:gd name="adj1" fmla="val 8634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楷体" panose="02010609060101010101" charset="-122"/>
              <a:ea typeface="楷体" panose="02010609060101010101" charset="-122"/>
              <a:cs typeface="+mn-cs"/>
            </a:endParaRPr>
          </a:p>
        </p:txBody>
      </p:sp>
      <p:sp>
        <p:nvSpPr>
          <p:cNvPr id="14" name="文本框 13"/>
          <p:cNvSpPr txBox="1"/>
          <p:nvPr/>
        </p:nvSpPr>
        <p:spPr>
          <a:xfrm>
            <a:off x="2050733" y="1735140"/>
            <a:ext cx="576262"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遣</a:t>
            </a:r>
          </a:p>
        </p:txBody>
      </p:sp>
      <p:sp>
        <p:nvSpPr>
          <p:cNvPr id="47110" name="文本框 14"/>
          <p:cNvSpPr txBox="1"/>
          <p:nvPr/>
        </p:nvSpPr>
        <p:spPr>
          <a:xfrm>
            <a:off x="434975" y="3119440"/>
            <a:ext cx="2965450" cy="461665"/>
          </a:xfrm>
          <a:prstGeom prst="rect">
            <a:avLst/>
          </a:prstGeom>
          <a:noFill/>
          <a:ln w="9525">
            <a:noFill/>
          </a:ln>
        </p:spPr>
        <p:txBody>
          <a:bodyPr>
            <a:spAutoFit/>
          </a:bodyPr>
          <a:lstStyle/>
          <a:p>
            <a:r>
              <a:rPr lang="zh-CN" altLang="en-US" sz="2400" b="1" dirty="0">
                <a:latin typeface="楷体" panose="02010609060101010101" charset="-122"/>
                <a:ea typeface="楷体" panose="02010609060101010101" charset="-122"/>
              </a:rPr>
              <a:t> </a:t>
            </a:r>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qiǎn</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）责</a:t>
            </a: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15"/>
          <p:cNvSpPr txBox="1"/>
          <p:nvPr/>
        </p:nvSpPr>
        <p:spPr>
          <a:xfrm>
            <a:off x="1592267" y="3119440"/>
            <a:ext cx="458787"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谴</a:t>
            </a:r>
          </a:p>
        </p:txBody>
      </p:sp>
      <p:sp>
        <p:nvSpPr>
          <p:cNvPr id="47112" name="文本框 16"/>
          <p:cNvSpPr txBox="1"/>
          <p:nvPr/>
        </p:nvSpPr>
        <p:spPr>
          <a:xfrm>
            <a:off x="6734175" y="1735140"/>
            <a:ext cx="2219325"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雕</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lòu</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18" name="文本框 17"/>
          <p:cNvSpPr txBox="1"/>
          <p:nvPr/>
        </p:nvSpPr>
        <p:spPr>
          <a:xfrm>
            <a:off x="7954967" y="1735140"/>
            <a:ext cx="720725"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镂</a:t>
            </a:r>
          </a:p>
        </p:txBody>
      </p:sp>
      <p:sp>
        <p:nvSpPr>
          <p:cNvPr id="47114" name="文本框 18"/>
          <p:cNvSpPr txBox="1"/>
          <p:nvPr/>
        </p:nvSpPr>
        <p:spPr>
          <a:xfrm>
            <a:off x="6669088" y="2416177"/>
            <a:ext cx="2366962"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千丝万</a:t>
            </a:r>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lǚ</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20" name="文本框 19"/>
          <p:cNvSpPr txBox="1"/>
          <p:nvPr/>
        </p:nvSpPr>
        <p:spPr>
          <a:xfrm>
            <a:off x="8170867" y="2420622"/>
            <a:ext cx="504825"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缕</a:t>
            </a:r>
          </a:p>
        </p:txBody>
      </p:sp>
      <p:sp>
        <p:nvSpPr>
          <p:cNvPr id="47116" name="文本框 20"/>
          <p:cNvSpPr txBox="1"/>
          <p:nvPr/>
        </p:nvSpPr>
        <p:spPr>
          <a:xfrm>
            <a:off x="6743704" y="3048002"/>
            <a:ext cx="2005013"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褴</a:t>
            </a:r>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lǚ</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22" name="文本框 21"/>
          <p:cNvSpPr txBox="1"/>
          <p:nvPr/>
        </p:nvSpPr>
        <p:spPr>
          <a:xfrm>
            <a:off x="7667625" y="3047685"/>
            <a:ext cx="503238"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褛</a:t>
            </a:r>
          </a:p>
        </p:txBody>
      </p:sp>
      <p:sp>
        <p:nvSpPr>
          <p:cNvPr id="47118" name="文本框 22"/>
          <p:cNvSpPr txBox="1"/>
          <p:nvPr/>
        </p:nvSpPr>
        <p:spPr>
          <a:xfrm>
            <a:off x="3633788" y="1712915"/>
            <a:ext cx="2870200" cy="461665"/>
          </a:xfrm>
          <a:prstGeom prst="rect">
            <a:avLst/>
          </a:prstGeom>
          <a:noFill/>
          <a:ln w="9525">
            <a:noFill/>
          </a:ln>
        </p:spPr>
        <p:txBody>
          <a:bodyPr>
            <a:spAutoFit/>
          </a:bodyPr>
          <a:lstStyle/>
          <a:p>
            <a:r>
              <a:rPr lang="en-US" altLang="zh-CN" sz="2400">
                <a:latin typeface="楷体" panose="02010609060101010101" charset="-122"/>
                <a:ea typeface="楷体" panose="02010609060101010101" charset="-122"/>
                <a:sym typeface="+mn-ea"/>
              </a:rPr>
              <a:t> </a:t>
            </a:r>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qì</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）合</a:t>
            </a:r>
          </a:p>
        </p:txBody>
      </p:sp>
      <p:sp>
        <p:nvSpPr>
          <p:cNvPr id="24" name="文本框 23"/>
          <p:cNvSpPr txBox="1"/>
          <p:nvPr/>
        </p:nvSpPr>
        <p:spPr>
          <a:xfrm>
            <a:off x="4500563" y="1684340"/>
            <a:ext cx="569912"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契</a:t>
            </a:r>
          </a:p>
        </p:txBody>
      </p:sp>
      <p:sp>
        <p:nvSpPr>
          <p:cNvPr id="47120" name="文本框 24"/>
          <p:cNvSpPr txBox="1"/>
          <p:nvPr/>
        </p:nvSpPr>
        <p:spPr>
          <a:xfrm>
            <a:off x="3705225" y="2444752"/>
            <a:ext cx="2235200" cy="461665"/>
          </a:xfrm>
          <a:prstGeom prst="rect">
            <a:avLst/>
          </a:prstGeom>
          <a:noFill/>
          <a:ln w="9525">
            <a:noFill/>
          </a:ln>
        </p:spPr>
        <p:txBody>
          <a:bodyPr>
            <a:spAutoFit/>
          </a:bodyPr>
          <a:lstStyle/>
          <a:p>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提 </a:t>
            </a:r>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qiè</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    ）</a:t>
            </a:r>
          </a:p>
        </p:txBody>
      </p:sp>
      <p:sp>
        <p:nvSpPr>
          <p:cNvPr id="26" name="文本框 25"/>
          <p:cNvSpPr txBox="1"/>
          <p:nvPr/>
        </p:nvSpPr>
        <p:spPr>
          <a:xfrm>
            <a:off x="5023807" y="2420622"/>
            <a:ext cx="433387"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挈</a:t>
            </a:r>
          </a:p>
        </p:txBody>
      </p:sp>
      <p:sp>
        <p:nvSpPr>
          <p:cNvPr id="47122" name="文本框 26"/>
          <p:cNvSpPr txBox="1"/>
          <p:nvPr/>
        </p:nvSpPr>
        <p:spPr>
          <a:xfrm>
            <a:off x="3705229" y="3190877"/>
            <a:ext cx="2868613" cy="461665"/>
          </a:xfrm>
          <a:prstGeom prst="rect">
            <a:avLst/>
          </a:prstGeom>
          <a:noFill/>
          <a:ln w="9525">
            <a:noFill/>
          </a:ln>
        </p:spPr>
        <p:txBody>
          <a:bodyPr>
            <a:spAutoFit/>
          </a:bodyPr>
          <a:lstStyle/>
          <a:p>
            <a:r>
              <a:rPr lang="en-US" altLang="zh-CN" sz="2400" err="1">
                <a:latin typeface="微软雅黑" panose="020B0503020204020204" pitchFamily="34" charset="-122"/>
                <a:ea typeface="微软雅黑" panose="020B0503020204020204" pitchFamily="34" charset="-122"/>
                <a:cs typeface="微软雅黑" panose="020B0503020204020204" pitchFamily="34" charset="-122"/>
                <a:sym typeface="+mn-ea"/>
              </a:rPr>
              <a:t>qiè</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）而不舍</a:t>
            </a:r>
          </a:p>
        </p:txBody>
      </p:sp>
      <p:sp>
        <p:nvSpPr>
          <p:cNvPr id="28" name="文本框 27"/>
          <p:cNvSpPr txBox="1"/>
          <p:nvPr/>
        </p:nvSpPr>
        <p:spPr>
          <a:xfrm>
            <a:off x="4498979" y="3152777"/>
            <a:ext cx="569913" cy="461665"/>
          </a:xfrm>
          <a:prstGeom prst="rect">
            <a:avLst/>
          </a:prstGeom>
          <a:noFill/>
          <a:ln w="9525">
            <a:noFill/>
          </a:ln>
        </p:spPr>
        <p:txBody>
          <a:bodyPr>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锲</a:t>
            </a:r>
          </a:p>
        </p:txBody>
      </p:sp>
      <p:sp>
        <p:nvSpPr>
          <p:cNvPr id="7"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字词检查</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linds(horizontal)">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down)">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linds(horizontal)">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down)">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20" grpId="0"/>
      <p:bldP spid="22" grpId="0"/>
      <p:bldP spid="24" grpId="0"/>
      <p:bldP spid="26"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3"/>
          <p:cNvSpPr txBox="1"/>
          <p:nvPr/>
        </p:nvSpPr>
        <p:spPr>
          <a:xfrm>
            <a:off x="1397719" y="887571"/>
            <a:ext cx="5724525" cy="3785652"/>
          </a:xfrm>
          <a:prstGeom prst="rect">
            <a:avLst/>
          </a:prstGeom>
          <a:noFill/>
          <a:ln w="9525">
            <a:noFill/>
          </a:ln>
        </p:spPr>
        <p:txBody>
          <a:bodyPr>
            <a:spAutoFit/>
          </a:bodyPr>
          <a:lstStyle/>
          <a:p>
            <a:pPr eaLnBrk="1" hangingPunct="1"/>
            <a:r>
              <a:rPr lang="zh-CN" altLang="zh-CN" sz="2000" dirty="0">
                <a:latin typeface="微软雅黑" panose="020B0503020204020204" pitchFamily="34" charset="-122"/>
                <a:ea typeface="微软雅黑" panose="020B0503020204020204" pitchFamily="34" charset="-122"/>
              </a:rPr>
              <a:t>拘泥：</a:t>
            </a:r>
          </a:p>
          <a:p>
            <a:pPr eaLnBrk="1" hangingPunct="1"/>
            <a:endParaRPr lang="en-US" altLang="zh-CN" sz="2000" dirty="0">
              <a:latin typeface="微软雅黑" panose="020B0503020204020204" pitchFamily="34" charset="-122"/>
              <a:ea typeface="微软雅黑" panose="020B0503020204020204" pitchFamily="34" charset="-122"/>
            </a:endParaRPr>
          </a:p>
          <a:p>
            <a:pPr eaLnBrk="1" hangingPunct="1"/>
            <a:r>
              <a:rPr lang="zh-CN" altLang="zh-CN" sz="2000" dirty="0">
                <a:latin typeface="微软雅黑" panose="020B0503020204020204" pitchFamily="34" charset="-122"/>
                <a:ea typeface="微软雅黑" panose="020B0503020204020204" pitchFamily="34" charset="-122"/>
              </a:rPr>
              <a:t>契合：</a:t>
            </a:r>
          </a:p>
          <a:p>
            <a:pPr eaLnBrk="1" hangingPunct="1"/>
            <a:endParaRPr lang="en-US" altLang="zh-CN" sz="2000" dirty="0">
              <a:latin typeface="微软雅黑" panose="020B0503020204020204" pitchFamily="34" charset="-122"/>
              <a:ea typeface="微软雅黑" panose="020B0503020204020204" pitchFamily="34" charset="-122"/>
            </a:endParaRPr>
          </a:p>
          <a:p>
            <a:pPr eaLnBrk="1" hangingPunct="1"/>
            <a:r>
              <a:rPr lang="zh-CN" altLang="zh-CN" sz="2000" dirty="0">
                <a:latin typeface="微软雅黑" panose="020B0503020204020204" pitchFamily="34" charset="-122"/>
                <a:ea typeface="微软雅黑" panose="020B0503020204020204" pitchFamily="34" charset="-122"/>
              </a:rPr>
              <a:t>结盟：</a:t>
            </a:r>
          </a:p>
          <a:p>
            <a:pPr eaLnBrk="1" hangingPunct="1"/>
            <a:endParaRPr lang="en-US" altLang="zh-CN" sz="2000" dirty="0">
              <a:latin typeface="微软雅黑" panose="020B0503020204020204" pitchFamily="34" charset="-122"/>
              <a:ea typeface="微软雅黑" panose="020B0503020204020204" pitchFamily="34" charset="-122"/>
            </a:endParaRPr>
          </a:p>
          <a:p>
            <a:pPr eaLnBrk="1" hangingPunct="1"/>
            <a:r>
              <a:rPr lang="zh-CN" altLang="zh-CN" sz="2000" dirty="0">
                <a:latin typeface="微软雅黑" panose="020B0503020204020204" pitchFamily="34" charset="-122"/>
                <a:ea typeface="微软雅黑" panose="020B0503020204020204" pitchFamily="34" charset="-122"/>
              </a:rPr>
              <a:t>苟安：</a:t>
            </a:r>
          </a:p>
          <a:p>
            <a:pPr eaLnBrk="1" hangingPunct="1"/>
            <a:endParaRPr lang="en-US" altLang="zh-CN" sz="2000" dirty="0">
              <a:latin typeface="微软雅黑" panose="020B0503020204020204" pitchFamily="34" charset="-122"/>
              <a:ea typeface="微软雅黑" panose="020B0503020204020204" pitchFamily="34" charset="-122"/>
            </a:endParaRPr>
          </a:p>
          <a:p>
            <a:pPr eaLnBrk="1" hangingPunct="1"/>
            <a:r>
              <a:rPr lang="zh-CN" altLang="zh-CN" sz="2000" dirty="0">
                <a:latin typeface="微软雅黑" panose="020B0503020204020204" pitchFamily="34" charset="-122"/>
                <a:ea typeface="微软雅黑" panose="020B0503020204020204" pitchFamily="34" charset="-122"/>
              </a:rPr>
              <a:t>怅然：</a:t>
            </a:r>
          </a:p>
          <a:p>
            <a:pPr eaLnBrk="1" hangingPunct="1"/>
            <a:endParaRPr lang="en-US" altLang="zh-CN" sz="2000" dirty="0">
              <a:latin typeface="微软雅黑" panose="020B0503020204020204" pitchFamily="34" charset="-122"/>
              <a:ea typeface="微软雅黑" panose="020B0503020204020204" pitchFamily="34" charset="-122"/>
            </a:endParaRPr>
          </a:p>
          <a:p>
            <a:pPr eaLnBrk="1" hangingPunct="1"/>
            <a:r>
              <a:rPr lang="zh-CN" altLang="zh-CN" sz="2000" dirty="0">
                <a:latin typeface="微软雅黑" panose="020B0503020204020204" pitchFamily="34" charset="-122"/>
                <a:ea typeface="微软雅黑" panose="020B0503020204020204" pitchFamily="34" charset="-122"/>
              </a:rPr>
              <a:t>意境：</a:t>
            </a:r>
          </a:p>
          <a:p>
            <a:pPr eaLnBrk="1" hangingPunct="1"/>
            <a:endParaRPr lang="zh-CN" altLang="en-US" sz="2000" dirty="0">
              <a:latin typeface="微软雅黑" panose="020B0503020204020204" pitchFamily="34" charset="-122"/>
              <a:ea typeface="微软雅黑" panose="020B0503020204020204" pitchFamily="34" charset="-122"/>
            </a:endParaRPr>
          </a:p>
        </p:txBody>
      </p:sp>
      <p:sp>
        <p:nvSpPr>
          <p:cNvPr id="6" name="TextBox 5"/>
          <p:cNvSpPr txBox="1"/>
          <p:nvPr/>
        </p:nvSpPr>
        <p:spPr>
          <a:xfrm>
            <a:off x="2192737" y="887571"/>
            <a:ext cx="3010761" cy="369332"/>
          </a:xfrm>
          <a:prstGeom prst="rect">
            <a:avLst/>
          </a:prstGeom>
          <a:noFill/>
          <a:ln w="9525">
            <a:noFill/>
          </a:ln>
        </p:spPr>
        <p:txBody>
          <a:bodyPr wrap="none">
            <a:spAutoFit/>
          </a:bodyPr>
          <a:lstStyle/>
          <a:p>
            <a:pPr eaLnBrk="1" hangingPunct="1"/>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拘守</a:t>
            </a:r>
            <a:r>
              <a:rPr lang="en-US"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固执成见而不知</a:t>
            </a:r>
            <a:r>
              <a:rPr lang="zh-CN" altLang="zh-CN"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变通</a:t>
            </a:r>
            <a:r>
              <a:rPr lang="zh-CN" altLang="en-US"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6"/>
          <p:cNvSpPr txBox="1"/>
          <p:nvPr/>
        </p:nvSpPr>
        <p:spPr>
          <a:xfrm>
            <a:off x="2148922" y="1536780"/>
            <a:ext cx="2031325" cy="369332"/>
          </a:xfrm>
          <a:prstGeom prst="rect">
            <a:avLst/>
          </a:prstGeom>
          <a:noFill/>
          <a:ln w="9525">
            <a:noFill/>
          </a:ln>
        </p:spPr>
        <p:txBody>
          <a:bodyPr wrap="none">
            <a:spAutoFit/>
          </a:bodyPr>
          <a:lstStyle/>
          <a:p>
            <a:pPr eaLnBrk="1" hangingPunct="1"/>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投合，</a:t>
            </a:r>
            <a:r>
              <a:rPr lang="zh-CN" altLang="zh-CN"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意气相投</a:t>
            </a:r>
            <a:r>
              <a:rPr lang="zh-CN" altLang="en-US"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7"/>
          <p:cNvSpPr txBox="1"/>
          <p:nvPr/>
        </p:nvSpPr>
        <p:spPr>
          <a:xfrm>
            <a:off x="2239649" y="2115185"/>
            <a:ext cx="908685" cy="369332"/>
          </a:xfrm>
          <a:prstGeom prst="rect">
            <a:avLst/>
          </a:prstGeom>
          <a:noFill/>
          <a:ln w="9525">
            <a:noFill/>
          </a:ln>
        </p:spPr>
        <p:txBody>
          <a:bodyPr wrap="square">
            <a:spAutoFit/>
          </a:bodyPr>
          <a:lstStyle/>
          <a:p>
            <a:pPr algn="l" eaLnBrk="1" hangingPunct="1">
              <a:buClrTx/>
              <a:buSzTx/>
              <a:buFontTx/>
            </a:pPr>
            <a:r>
              <a:rPr lang="zh-CN" altLang="zh-CN"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结拜</a:t>
            </a:r>
            <a:r>
              <a:rPr lang="zh-CN" altLang="en-US"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8"/>
          <p:cNvSpPr txBox="1"/>
          <p:nvPr/>
        </p:nvSpPr>
        <p:spPr>
          <a:xfrm>
            <a:off x="2239725" y="2732246"/>
            <a:ext cx="1338828" cy="369332"/>
          </a:xfrm>
          <a:prstGeom prst="rect">
            <a:avLst/>
          </a:prstGeom>
          <a:noFill/>
          <a:ln w="9525">
            <a:noFill/>
          </a:ln>
        </p:spPr>
        <p:txBody>
          <a:bodyPr wrap="none">
            <a:spAutoFit/>
          </a:bodyPr>
          <a:lstStyle/>
          <a:p>
            <a:pPr eaLnBrk="1" hangingPunct="1"/>
            <a:r>
              <a:rPr lang="zh-CN" altLang="zh-CN" dirty="0" smtClean="0">
                <a:solidFill>
                  <a:srgbClr val="FF0000"/>
                </a:solidFill>
                <a:latin typeface="微软雅黑" panose="020B0503020204020204" pitchFamily="34" charset="-122"/>
                <a:ea typeface="微软雅黑" panose="020B0503020204020204" pitchFamily="34" charset="-122"/>
              </a:rPr>
              <a:t>苟且偷安</a:t>
            </a:r>
            <a:r>
              <a:rPr lang="zh-CN" altLang="en-US" dirty="0" smtClean="0">
                <a:solidFill>
                  <a:srgbClr val="FF0000"/>
                </a:solidFill>
                <a:latin typeface="微软雅黑" panose="020B0503020204020204" pitchFamily="34" charset="-122"/>
                <a:ea typeface="微软雅黑" panose="020B0503020204020204" pitchFamily="34" charset="-122"/>
              </a:rPr>
              <a:t>。</a:t>
            </a:r>
            <a:endParaRPr lang="zh-CN" altLang="en-US" dirty="0">
              <a:latin typeface="Arial" panose="020B0604020202020204" pitchFamily="34" charset="0"/>
            </a:endParaRPr>
          </a:p>
        </p:txBody>
      </p:sp>
      <p:sp>
        <p:nvSpPr>
          <p:cNvPr id="10" name="TextBox 9"/>
          <p:cNvSpPr txBox="1"/>
          <p:nvPr/>
        </p:nvSpPr>
        <p:spPr>
          <a:xfrm>
            <a:off x="2148762" y="3358753"/>
            <a:ext cx="3703258" cy="369332"/>
          </a:xfrm>
          <a:prstGeom prst="rect">
            <a:avLst/>
          </a:prstGeom>
          <a:noFill/>
          <a:ln w="9525">
            <a:noFill/>
          </a:ln>
        </p:spPr>
        <p:txBody>
          <a:bodyPr wrap="none">
            <a:spAutoFit/>
          </a:bodyPr>
          <a:lstStyle/>
          <a:p>
            <a:pPr eaLnBrk="1" hangingPunct="1"/>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失望</a:t>
            </a:r>
            <a:r>
              <a:rPr lang="en-US"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不痛快的样子或精神不集中。</a:t>
            </a:r>
            <a:endParaRPr lang="zh-CN" altLang="en-US"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0"/>
          <p:cNvSpPr txBox="1"/>
          <p:nvPr/>
        </p:nvSpPr>
        <p:spPr>
          <a:xfrm>
            <a:off x="2033588" y="3985022"/>
            <a:ext cx="4339650" cy="369332"/>
          </a:xfrm>
          <a:prstGeom prst="rect">
            <a:avLst/>
          </a:prstGeom>
          <a:noFill/>
          <a:ln w="9525">
            <a:noFill/>
          </a:ln>
        </p:spPr>
        <p:txBody>
          <a:bodyPr wrap="none">
            <a:spAutoFit/>
          </a:bodyPr>
          <a:lstStyle/>
          <a:p>
            <a:pPr eaLnBrk="1" hangingPunct="1"/>
            <a:r>
              <a:rPr lang="zh-CN" altLang="zh-CN" dirty="0">
                <a:solidFill>
                  <a:srgbClr val="FF0000"/>
                </a:solidFill>
                <a:latin typeface="微软雅黑" panose="020B0503020204020204" pitchFamily="34" charset="-122"/>
                <a:ea typeface="微软雅黑" panose="020B0503020204020204" pitchFamily="34" charset="-122"/>
              </a:rPr>
              <a:t>文艺作品借助形象传达出的意蕴和境界。</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2"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字词检查</a:t>
            </a: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animEffect transition="in" filter="fade">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anim calcmode="lin" valueType="num">
                                      <p:cBhvr>
                                        <p:cTn id="35"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36" dur="100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37" dur="10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 calcmode="lin" valueType="num">
                                      <p:cBhvr>
                                        <p:cTn id="42" dur="1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43" dur="1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44" dur="1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zh-CN"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整体感知</a:t>
            </a:r>
          </a:p>
        </p:txBody>
      </p:sp>
      <p:sp>
        <p:nvSpPr>
          <p:cNvPr id="3" name="文本框 2"/>
          <p:cNvSpPr txBox="1"/>
          <p:nvPr/>
        </p:nvSpPr>
        <p:spPr>
          <a:xfrm>
            <a:off x="1069344" y="1774825"/>
            <a:ext cx="6737985" cy="2862322"/>
          </a:xfrm>
          <a:prstGeom prst="rect">
            <a:avLst/>
          </a:prstGeom>
          <a:noFill/>
        </p:spPr>
        <p:txBody>
          <a:bodyPr wrap="square" rtlCol="0">
            <a:spAutoFit/>
          </a:bodyPr>
          <a:lstStyle/>
          <a:p>
            <a:pPr indent="457200" fontAlgn="auto">
              <a:lnSpc>
                <a:spcPct val="150000"/>
              </a:lnSpc>
            </a:pPr>
            <a:r>
              <a:rPr lang="zh-CN" altLang="en-US" sz="2000" dirty="0">
                <a:solidFill>
                  <a:schemeClr val="tx2"/>
                </a:solidFill>
                <a:latin typeface="微软雅黑" panose="020B0503020204020204" pitchFamily="34" charset="-122"/>
                <a:ea typeface="微软雅黑" panose="020B0503020204020204" pitchFamily="34" charset="-122"/>
                <a:sym typeface="+mn-ea"/>
              </a:rPr>
              <a:t>从作者的角度看</a:t>
            </a:r>
            <a:r>
              <a:rPr lang="zh-CN" altLang="en-US" sz="2000" dirty="0">
                <a:latin typeface="微软雅黑" panose="020B0503020204020204" pitchFamily="34" charset="-122"/>
                <a:ea typeface="微软雅黑" panose="020B0503020204020204" pitchFamily="34" charset="-122"/>
                <a:sym typeface="+mn-ea"/>
              </a:rPr>
              <a:t>，要通过文字表达自己的所见所感；</a:t>
            </a:r>
          </a:p>
          <a:p>
            <a:pPr indent="457200" fontAlgn="auto">
              <a:lnSpc>
                <a:spcPct val="150000"/>
              </a:lnSpc>
            </a:pPr>
            <a:r>
              <a:rPr lang="zh-CN" altLang="en-US" sz="2000" dirty="0">
                <a:solidFill>
                  <a:schemeClr val="tx2"/>
                </a:solidFill>
                <a:latin typeface="微软雅黑" panose="020B0503020204020204" pitchFamily="34" charset="-122"/>
                <a:ea typeface="微软雅黑" panose="020B0503020204020204" pitchFamily="34" charset="-122"/>
                <a:sym typeface="+mn-ea"/>
              </a:rPr>
              <a:t>从读者角度看</a:t>
            </a:r>
            <a:r>
              <a:rPr lang="zh-CN" altLang="en-US" sz="2000" dirty="0">
                <a:latin typeface="微软雅黑" panose="020B0503020204020204" pitchFamily="34" charset="-122"/>
                <a:ea typeface="微软雅黑" panose="020B0503020204020204" pitchFamily="34" charset="-122"/>
                <a:sym typeface="+mn-ea"/>
              </a:rPr>
              <a:t>，就要驱遣想象，一是要在想象中睁开眼睛，二是要在想象中生出翅膀，才能体会到作的意境。</a:t>
            </a:r>
          </a:p>
          <a:p>
            <a:pPr indent="457200" fontAlgn="auto">
              <a:lnSpc>
                <a:spcPct val="150000"/>
              </a:lnSpc>
            </a:pPr>
            <a:r>
              <a:rPr lang="zh-CN" altLang="en-US" sz="2000" dirty="0">
                <a:solidFill>
                  <a:schemeClr val="tx2"/>
                </a:solidFill>
                <a:latin typeface="微软雅黑" panose="020B0503020204020204" pitchFamily="34" charset="-122"/>
                <a:ea typeface="微软雅黑" panose="020B0503020204020204" pitchFamily="34" charset="-122"/>
                <a:sym typeface="+mn-ea"/>
              </a:rPr>
              <a:t>最后得出观点</a:t>
            </a:r>
            <a:r>
              <a:rPr lang="zh-CN" altLang="en-US" sz="2000" dirty="0">
                <a:latin typeface="微软雅黑" panose="020B0503020204020204" pitchFamily="34" charset="-122"/>
                <a:ea typeface="微软雅黑" panose="020B0503020204020204" pitchFamily="34" charset="-122"/>
                <a:sym typeface="+mn-ea"/>
              </a:rPr>
              <a:t>：必须驱遣想象，才能达到鉴赏文艺作品的目的。</a:t>
            </a:r>
            <a:endParaRPr lang="zh-CN" altLang="en-US" sz="2000" dirty="0">
              <a:latin typeface="微软雅黑" panose="020B0503020204020204" pitchFamily="34" charset="-122"/>
              <a:ea typeface="微软雅黑" panose="020B0503020204020204" pitchFamily="34" charset="-122"/>
            </a:endParaRPr>
          </a:p>
          <a:p>
            <a:pPr indent="457200" fontAlgn="auto">
              <a:lnSpc>
                <a:spcPct val="150000"/>
              </a:lnSpc>
            </a:pPr>
            <a:endParaRPr lang="zh-CN" altLang="en-US" sz="20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069344" y="852805"/>
            <a:ext cx="7005955" cy="923330"/>
          </a:xfrm>
          <a:prstGeom prst="rect">
            <a:avLst/>
          </a:prstGeom>
          <a:noFill/>
        </p:spPr>
        <p:txBody>
          <a:bodyPr wrap="square" rtlCol="0">
            <a:spAutoFit/>
          </a:bodyPr>
          <a:lstStyle/>
          <a:p>
            <a:r>
              <a:rPr lang="en-US" altLang="zh-CN" dirty="0">
                <a:solidFill>
                  <a:srgbClr val="FF0000"/>
                </a:solidFill>
                <a:latin typeface="微软雅黑" panose="020B0503020204020204" pitchFamily="34" charset="-122"/>
                <a:ea typeface="微软雅黑" panose="020B0503020204020204" pitchFamily="34" charset="-122"/>
                <a:sym typeface="+mn-ea"/>
              </a:rPr>
              <a:t>1.</a:t>
            </a:r>
            <a:r>
              <a:rPr lang="zh-CN" altLang="en-US" dirty="0">
                <a:solidFill>
                  <a:srgbClr val="FF0000"/>
                </a:solidFill>
                <a:latin typeface="微软雅黑" panose="020B0503020204020204" pitchFamily="34" charset="-122"/>
                <a:ea typeface="微软雅黑" panose="020B0503020204020204" pitchFamily="34" charset="-122"/>
                <a:sym typeface="+mn-ea"/>
              </a:rPr>
              <a:t>文章首先论述了文字与文艺的关系，作者认为文艺是文字的集合体，要鉴赏文艺作品要通过阅读文字来实现。</a:t>
            </a:r>
            <a:endParaRPr lang="zh-CN" altLang="en-US" dirty="0">
              <a:latin typeface="微软雅黑" panose="020B0503020204020204" pitchFamily="34" charset="-122"/>
              <a:ea typeface="微软雅黑" panose="020B0503020204020204" pitchFamily="34" charset="-122"/>
              <a:sym typeface="+mn-ea"/>
            </a:endParaRPr>
          </a:p>
          <a:p>
            <a:endParaRPr lang="zh-CN" altLang="en-US" dirty="0"/>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4944</Words>
  <Application>Microsoft Office PowerPoint</Application>
  <PresentationFormat>全屏显示(16:9)</PresentationFormat>
  <Paragraphs>333</Paragraphs>
  <Slides>45</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45</vt:i4>
      </vt:variant>
    </vt:vector>
  </HeadingPairs>
  <TitlesOfParts>
    <vt:vector size="63" baseType="lpstr">
      <vt:lpstr>Kaiti SC</vt:lpstr>
      <vt:lpstr>Meiryo</vt:lpstr>
      <vt:lpstr>仿宋_GB2312</vt:lpstr>
      <vt:lpstr>黑体</vt:lpstr>
      <vt:lpstr>华文新魏</vt:lpstr>
      <vt:lpstr>楷体</vt:lpstr>
      <vt:lpstr>楷体_GB2312</vt:lpstr>
      <vt:lpstr>宋体</vt:lpstr>
      <vt:lpstr>微软雅黑</vt:lpstr>
      <vt:lpstr>幼圆</vt:lpstr>
      <vt:lpstr>Arial</vt:lpstr>
      <vt:lpstr>Calibri</vt:lpstr>
      <vt:lpstr>Calibri Light</vt:lpstr>
      <vt:lpstr>Times New Roman</vt:lpstr>
      <vt:lpstr>Wingdings</vt:lpstr>
      <vt:lpstr>汉语拼音</vt:lpstr>
      <vt:lpstr>第一PPT模板网-WWW.1PPT.COM</vt:lpstr>
      <vt:lpstr>Office Theme</vt:lpstr>
      <vt:lpstr>PowerPoint 演示文稿</vt:lpstr>
      <vt:lpstr>新课导入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精读细研</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98</cp:revision>
  <dcterms:created xsi:type="dcterms:W3CDTF">2019-08-22T09:05:00Z</dcterms:created>
  <dcterms:modified xsi:type="dcterms:W3CDTF">2022-02-14T11:46:04Z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