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  <p:sldMasterId id="2147483678" r:id="rId2"/>
    <p:sldMasterId id="2147483690" r:id="rId3"/>
  </p:sldMasterIdLst>
  <p:notesMasterIdLst>
    <p:notesMasterId r:id="rId20"/>
  </p:notesMasterIdLst>
  <p:sldIdLst>
    <p:sldId id="258" r:id="rId4"/>
    <p:sldId id="270" r:id="rId5"/>
    <p:sldId id="289" r:id="rId6"/>
    <p:sldId id="279" r:id="rId7"/>
    <p:sldId id="280" r:id="rId8"/>
    <p:sldId id="291" r:id="rId9"/>
    <p:sldId id="265" r:id="rId10"/>
    <p:sldId id="294" r:id="rId11"/>
    <p:sldId id="295" r:id="rId12"/>
    <p:sldId id="296" r:id="rId13"/>
    <p:sldId id="300" r:id="rId14"/>
    <p:sldId id="301" r:id="rId15"/>
    <p:sldId id="302" r:id="rId16"/>
    <p:sldId id="307" r:id="rId17"/>
    <p:sldId id="303" r:id="rId18"/>
    <p:sldId id="308" r:id="rId19"/>
  </p:sldIdLst>
  <p:sldSz cx="12192000" cy="6858000"/>
  <p:notesSz cx="6858000" cy="9144000"/>
  <p:defaultTextStyle>
    <a:defPPr>
      <a:defRPr lang="zh-CN"/>
    </a:defPPr>
    <a:lvl1pPr algn="l" defTabSz="912813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5613" indent="1588" algn="l" defTabSz="912813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2813" indent="1588" algn="l" defTabSz="912813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0013" indent="1588" algn="l" defTabSz="912813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7213" indent="1588" algn="l" defTabSz="912813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73A1C"/>
    <a:srgbClr val="F23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5" autoAdjust="0"/>
    <p:restoredTop sz="96314" autoAdjust="0"/>
  </p:normalViewPr>
  <p:slideViewPr>
    <p:cSldViewPr snapToGrid="0" snapToObjects="1">
      <p:cViewPr varScale="1">
        <p:scale>
          <a:sx n="108" d="100"/>
          <a:sy n="108" d="100"/>
        </p:scale>
        <p:origin x="67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913765" fontAlgn="auto">
              <a:spcBef>
                <a:spcPts val="0"/>
              </a:spcBef>
              <a:spcAft>
                <a:spcPts val="0"/>
              </a:spcAft>
              <a:buFontTx/>
              <a:buNone/>
              <a:defRPr kumimoji="1" sz="1200" noProof="1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913765" fontAlgn="auto">
              <a:spcBef>
                <a:spcPts val="0"/>
              </a:spcBef>
              <a:spcAft>
                <a:spcPts val="0"/>
              </a:spcAft>
              <a:buFontTx/>
              <a:buNone/>
              <a:defRPr kumimoji="1" sz="1200" noProof="1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6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二级</a:t>
            </a:r>
          </a:p>
          <a:p>
            <a:pPr lvl="2"/>
            <a:r>
              <a:rPr lang="zh-CN" altLang="en-US" noProof="0" smtClean="0"/>
              <a:t>三级</a:t>
            </a:r>
          </a:p>
          <a:p>
            <a:pPr lvl="3"/>
            <a:r>
              <a:rPr lang="zh-CN" altLang="en-US" noProof="0" smtClean="0"/>
              <a:t>四级</a:t>
            </a:r>
          </a:p>
          <a:p>
            <a:pPr lvl="4"/>
            <a:r>
              <a:rPr lang="zh-CN" altLang="en-US" noProof="0" smtClean="0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913765" fontAlgn="auto">
              <a:spcBef>
                <a:spcPts val="0"/>
              </a:spcBef>
              <a:spcAft>
                <a:spcPts val="0"/>
              </a:spcAft>
              <a:buFontTx/>
              <a:buNone/>
              <a:defRPr kumimoji="1" sz="1200" noProof="1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7913B1AD-F106-46E5-9BAB-BC9D6DB02DD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00967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>
            <a:miter lim="800000"/>
          </a:ln>
        </p:spPr>
      </p:sp>
      <p:sp>
        <p:nvSpPr>
          <p:cNvPr id="5122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123" name="幻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2844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7416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1988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6560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fld id="{08C469B8-87C4-4E01-A9E5-24AD02738F3A}" type="slidenum">
              <a:rPr lang="zh-CN" altLang="en-US">
                <a:latin typeface="Calibri" pitchFamily="34" charset="0"/>
              </a:rPr>
              <a:pPr/>
              <a:t>1</a:t>
            </a:fld>
            <a:endParaRPr lang="zh-CN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45426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>
            <a:miter lim="800000"/>
          </a:ln>
        </p:spPr>
      </p:sp>
      <p:sp>
        <p:nvSpPr>
          <p:cNvPr id="26626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6627" name="幻灯片编号占位符 3"/>
          <p:cNvSpPr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r"/>
            <a:fld id="{2CC768FF-FA1A-4C88-A0F3-8CC532B0C7C5}" type="slidenum">
              <a:rPr lang="zh-CN" altLang="en-US" sz="1200">
                <a:latin typeface="Calibri" pitchFamily="34" charset="0"/>
              </a:rPr>
              <a:pPr algn="r"/>
              <a:t>14</a:t>
            </a:fld>
            <a:endParaRPr lang="zh-CN" altLang="en-US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29493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>
            <a:miter lim="800000"/>
          </a:ln>
        </p:spPr>
      </p:sp>
      <p:sp>
        <p:nvSpPr>
          <p:cNvPr id="28674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8675" name="幻灯片编号占位符 3"/>
          <p:cNvSpPr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r"/>
            <a:fld id="{A58A4731-60B2-45D7-BCCA-0AF8D281CD57}" type="slidenum">
              <a:rPr lang="zh-CN" altLang="en-US" sz="1200">
                <a:latin typeface="Calibri" pitchFamily="34" charset="0"/>
              </a:rPr>
              <a:pPr algn="r"/>
              <a:t>15</a:t>
            </a:fld>
            <a:endParaRPr lang="zh-CN" altLang="en-US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60312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452005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B1AD-F106-46E5-9BAB-BC9D6DB02DD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59593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>
            <a:miter lim="800000"/>
          </a:ln>
        </p:spPr>
      </p:sp>
      <p:sp>
        <p:nvSpPr>
          <p:cNvPr id="11266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1267" name="幻灯片编号占位符 3"/>
          <p:cNvSpPr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r"/>
            <a:fld id="{031947BC-5684-41A3-BEE3-3F94FC53F1AE}" type="slidenum">
              <a:rPr lang="zh-CN" altLang="en-US" sz="1200">
                <a:latin typeface="Calibri" pitchFamily="34" charset="0"/>
              </a:rPr>
              <a:pPr algn="r"/>
              <a:t>6</a:t>
            </a:fld>
            <a:endParaRPr lang="zh-CN" altLang="en-US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65201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>
            <a:miter lim="800000"/>
          </a:ln>
        </p:spPr>
      </p:sp>
      <p:sp>
        <p:nvSpPr>
          <p:cNvPr id="14338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zh-CN" dirty="0" smtClean="0"/>
              <a:t>https://www.ypppt.com/</a:t>
            </a:r>
            <a:endParaRPr lang="zh-CN" altLang="en-US" dirty="0" smtClean="0"/>
          </a:p>
        </p:txBody>
      </p:sp>
      <p:sp>
        <p:nvSpPr>
          <p:cNvPr id="14339" name="幻灯片编号占位符 3"/>
          <p:cNvSpPr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r"/>
            <a:fld id="{65E86CB1-C749-4253-9423-DC2391DCB7F7}" type="slidenum">
              <a:rPr lang="zh-CN" altLang="en-US" sz="1200">
                <a:latin typeface="Calibri" pitchFamily="34" charset="0"/>
              </a:rPr>
              <a:pPr algn="r"/>
              <a:t>8</a:t>
            </a:fld>
            <a:endParaRPr lang="zh-CN" altLang="en-US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66818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>
            <a:miter lim="800000"/>
          </a:ln>
        </p:spPr>
      </p:sp>
      <p:sp>
        <p:nvSpPr>
          <p:cNvPr id="16386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6387" name="幻灯片编号占位符 3"/>
          <p:cNvSpPr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r"/>
            <a:fld id="{3A1D1335-780D-455E-97CE-5C11C0633A3A}" type="slidenum">
              <a:rPr lang="zh-CN" altLang="en-US" sz="1200">
                <a:latin typeface="Calibri" pitchFamily="34" charset="0"/>
              </a:rPr>
              <a:pPr algn="r"/>
              <a:t>9</a:t>
            </a:fld>
            <a:endParaRPr lang="zh-CN" altLang="en-US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88777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>
            <a:miter lim="800000"/>
          </a:ln>
        </p:spPr>
      </p:sp>
      <p:sp>
        <p:nvSpPr>
          <p:cNvPr id="18434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8435" name="幻灯片编号占位符 3"/>
          <p:cNvSpPr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r"/>
            <a:fld id="{AE5C250E-A8B1-414B-A79F-DAE2D2994B34}" type="slidenum">
              <a:rPr lang="zh-CN" altLang="en-US" sz="1200">
                <a:latin typeface="Calibri" pitchFamily="34" charset="0"/>
              </a:rPr>
              <a:pPr algn="r"/>
              <a:t>10</a:t>
            </a:fld>
            <a:endParaRPr lang="zh-CN" altLang="en-US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97544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>
            <a:miter lim="800000"/>
          </a:ln>
        </p:spPr>
      </p:sp>
      <p:sp>
        <p:nvSpPr>
          <p:cNvPr id="20482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0483" name="幻灯片编号占位符 3"/>
          <p:cNvSpPr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r"/>
            <a:fld id="{F0831168-D86B-4026-85D3-839582880788}" type="slidenum">
              <a:rPr lang="zh-CN" altLang="en-US" sz="1200">
                <a:latin typeface="Calibri" pitchFamily="34" charset="0"/>
              </a:rPr>
              <a:pPr algn="r"/>
              <a:t>11</a:t>
            </a:fld>
            <a:endParaRPr lang="zh-CN" altLang="en-US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48531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>
            <a:miter lim="800000"/>
          </a:ln>
        </p:spPr>
      </p:sp>
      <p:sp>
        <p:nvSpPr>
          <p:cNvPr id="22530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2531" name="幻灯片编号占位符 3"/>
          <p:cNvSpPr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r"/>
            <a:fld id="{7E67920D-389F-4297-B502-E04608543499}" type="slidenum">
              <a:rPr lang="zh-CN" altLang="en-US" sz="1200">
                <a:latin typeface="Calibri" pitchFamily="34" charset="0"/>
              </a:rPr>
              <a:pPr algn="r"/>
              <a:t>12</a:t>
            </a:fld>
            <a:endParaRPr lang="zh-CN" altLang="en-US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63993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>
            <a:miter lim="800000"/>
          </a:ln>
        </p:spPr>
      </p:sp>
      <p:sp>
        <p:nvSpPr>
          <p:cNvPr id="24578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4579" name="幻灯片编号占位符 3"/>
          <p:cNvSpPr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r"/>
            <a:fld id="{0E12B3B7-6267-4478-865E-BC2F0B86AE6E}" type="slidenum">
              <a:rPr lang="zh-CN" altLang="en-US" sz="1200">
                <a:latin typeface="Calibri" pitchFamily="34" charset="0"/>
              </a:rPr>
              <a:pPr algn="r"/>
              <a:t>13</a:t>
            </a:fld>
            <a:endParaRPr lang="zh-CN" altLang="en-US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90642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3434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5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3834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0881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518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3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3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9986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9174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0640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8699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5841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069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664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02425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1762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3174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1275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24904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981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0750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179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9417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5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5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981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191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7717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729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837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5" r:id="rId2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ea typeface="宋体" panose="02010600030101010101" pitchFamily="2" charset="-122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ea typeface="宋体" panose="02010600030101010101" pitchFamily="2" charset="-122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ea typeface="宋体" panose="02010600030101010101" pitchFamily="2" charset="-122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5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2022/2/14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5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600789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2022/2/14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961912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 1"/>
          <p:cNvSpPr>
            <a:spLocks noChangeArrowheads="1"/>
          </p:cNvSpPr>
          <p:nvPr/>
        </p:nvSpPr>
        <p:spPr bwMode="auto">
          <a:xfrm>
            <a:off x="2958704" y="1472948"/>
            <a:ext cx="58293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914400" eaLnBrk="0" hangingPunct="0">
              <a:lnSpc>
                <a:spcPct val="90000"/>
              </a:lnSpc>
            </a:pPr>
            <a:r>
              <a:rPr lang="en-US" altLang="zh-CN" sz="60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15 </a:t>
            </a:r>
            <a:r>
              <a:rPr lang="zh-CN" altLang="en-US" sz="60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无言之美</a:t>
            </a:r>
          </a:p>
        </p:txBody>
      </p:sp>
      <p:sp>
        <p:nvSpPr>
          <p:cNvPr id="4099" name="副标题 2"/>
          <p:cNvSpPr>
            <a:spLocks noChangeArrowheads="1"/>
          </p:cNvSpPr>
          <p:nvPr/>
        </p:nvSpPr>
        <p:spPr bwMode="auto">
          <a:xfrm>
            <a:off x="3132535" y="3263938"/>
            <a:ext cx="5481638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defTabSz="914400" eaLnBrk="0" hangingPunct="0">
              <a:lnSpc>
                <a:spcPct val="90000"/>
              </a:lnSpc>
              <a:spcBef>
                <a:spcPts val="1000"/>
              </a:spcBef>
            </a:pPr>
            <a:r>
              <a:rPr lang="zh-CN" altLang="en-US" sz="40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朱光潜</a:t>
            </a:r>
          </a:p>
        </p:txBody>
      </p:sp>
      <p:sp>
        <p:nvSpPr>
          <p:cNvPr id="4" name="矩形 3"/>
          <p:cNvSpPr/>
          <p:nvPr/>
        </p:nvSpPr>
        <p:spPr>
          <a:xfrm>
            <a:off x="1524000" y="4950736"/>
            <a:ext cx="9144000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0344" y="6354769"/>
            <a:ext cx="806054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0" name="Picture 3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6403" y="6354769"/>
            <a:ext cx="806053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4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62450" y="6354769"/>
            <a:ext cx="806054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5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8509" y="6354769"/>
            <a:ext cx="806053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6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4556" y="6354769"/>
            <a:ext cx="806054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7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0615" y="6354769"/>
            <a:ext cx="806053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8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6662" y="6375400"/>
            <a:ext cx="806054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6" name="Picture 9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92721" y="6354769"/>
            <a:ext cx="806053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7" name="Text Box 5"/>
          <p:cNvSpPr txBox="1">
            <a:spLocks noChangeArrowheads="1"/>
          </p:cNvSpPr>
          <p:nvPr/>
        </p:nvSpPr>
        <p:spPr bwMode="auto">
          <a:xfrm>
            <a:off x="2555081" y="323855"/>
            <a:ext cx="686395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2844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7416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1988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6560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3200" b="1">
                <a:latin typeface="宋体" pitchFamily="2" charset="-122"/>
              </a:rPr>
              <a:t>    </a:t>
            </a:r>
            <a:r>
              <a:rPr lang="en-US" altLang="zh-CN" sz="2800" b="1">
                <a:latin typeface="宋体" pitchFamily="2" charset="-122"/>
              </a:rPr>
              <a:t>5.</a:t>
            </a:r>
            <a:r>
              <a:rPr lang="zh-CN" altLang="en-US" sz="2800" b="1">
                <a:latin typeface="宋体" pitchFamily="2" charset="-122"/>
              </a:rPr>
              <a:t>作者从哪几个方面证明“无言”也能产生美？主要运用了什么论证方法？</a:t>
            </a:r>
            <a:r>
              <a:rPr lang="zh-CN" altLang="en-US" sz="1400"/>
              <a:t> </a:t>
            </a:r>
            <a:endParaRPr lang="zh-CN" altLang="en-US" sz="2800" b="1">
              <a:latin typeface="宋体" pitchFamily="2" charset="-122"/>
            </a:endParaRPr>
          </a:p>
        </p:txBody>
      </p:sp>
      <p:sp>
        <p:nvSpPr>
          <p:cNvPr id="27662" name="Rectangle 9"/>
          <p:cNvSpPr>
            <a:spLocks noChangeArrowheads="1"/>
          </p:cNvSpPr>
          <p:nvPr/>
        </p:nvSpPr>
        <p:spPr bwMode="auto">
          <a:xfrm>
            <a:off x="2555081" y="1574806"/>
            <a:ext cx="723423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/>
            <a:r>
              <a:rPr lang="zh-CN" altLang="en-US" sz="2800" b="1" dirty="0">
                <a:solidFill>
                  <a:srgbClr val="3333FF"/>
                </a:solidFill>
                <a:latin typeface="华文仿宋" pitchFamily="2" charset="-122"/>
                <a:ea typeface="华文仿宋" pitchFamily="2" charset="-122"/>
              </a:rPr>
              <a:t>        </a:t>
            </a:r>
            <a:r>
              <a:rPr lang="zh-CN" altLang="en-US" sz="2400" b="1" dirty="0">
                <a:solidFill>
                  <a:srgbClr val="3333FF"/>
                </a:solidFill>
                <a:latin typeface="华文仿宋" pitchFamily="2" charset="-122"/>
                <a:ea typeface="华文仿宋" pitchFamily="2" charset="-122"/>
              </a:rPr>
              <a:t>作者从四种艺术入手，主要运用了举例论证的方法。</a:t>
            </a:r>
            <a:r>
              <a:rPr lang="zh-CN" altLang="en-US" sz="2800" b="1" dirty="0">
                <a:solidFill>
                  <a:srgbClr val="3333FF"/>
                </a:solidFill>
                <a:latin typeface="华文仿宋" pitchFamily="2" charset="-122"/>
                <a:ea typeface="华文仿宋" pitchFamily="2" charset="-122"/>
              </a:rPr>
              <a:t> </a:t>
            </a:r>
          </a:p>
        </p:txBody>
      </p:sp>
      <p:sp>
        <p:nvSpPr>
          <p:cNvPr id="27667" name="Rectangle 3"/>
          <p:cNvSpPr>
            <a:spLocks noChangeArrowheads="1"/>
          </p:cNvSpPr>
          <p:nvPr/>
        </p:nvSpPr>
        <p:spPr bwMode="auto">
          <a:xfrm>
            <a:off x="2555086" y="2765425"/>
            <a:ext cx="7221141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812800" algn="just" defTabSz="914400"/>
            <a:r>
              <a:rPr lang="zh-CN" altLang="en-US" sz="2400" b="1" dirty="0">
                <a:solidFill>
                  <a:srgbClr val="FF3300"/>
                </a:solidFill>
                <a:latin typeface="华文仿宋" pitchFamily="2" charset="-122"/>
                <a:ea typeface="华文仿宋" pitchFamily="2" charset="-122"/>
              </a:rPr>
              <a:t>（</a:t>
            </a:r>
            <a:r>
              <a:rPr lang="en-US" altLang="zh-CN" sz="2400" b="1" dirty="0">
                <a:solidFill>
                  <a:srgbClr val="FF3300"/>
                </a:solidFill>
                <a:latin typeface="华文仿宋" pitchFamily="2" charset="-122"/>
                <a:ea typeface="华文仿宋" pitchFamily="2" charset="-122"/>
              </a:rPr>
              <a:t>1</a:t>
            </a:r>
            <a:r>
              <a:rPr lang="zh-CN" altLang="en-US" sz="2400" b="1" dirty="0">
                <a:solidFill>
                  <a:srgbClr val="FF3300"/>
                </a:solidFill>
                <a:latin typeface="华文仿宋" pitchFamily="2" charset="-122"/>
                <a:ea typeface="华文仿宋" pitchFamily="2" charset="-122"/>
              </a:rPr>
              <a:t>）将相片和图画相比，</a:t>
            </a:r>
            <a:r>
              <a:rPr lang="zh-CN" altLang="en-US" sz="2400" b="1" dirty="0">
                <a:solidFill>
                  <a:srgbClr val="3333FF"/>
                </a:solidFill>
                <a:latin typeface="华文仿宋" pitchFamily="2" charset="-122"/>
                <a:ea typeface="华文仿宋" pitchFamily="2" charset="-122"/>
              </a:rPr>
              <a:t>以图画之美证明无言之美；</a:t>
            </a:r>
            <a:r>
              <a:rPr lang="zh-CN" altLang="en-US" sz="2400" b="1" dirty="0">
                <a:solidFill>
                  <a:srgbClr val="FF3300"/>
                </a:solidFill>
                <a:latin typeface="华文仿宋" pitchFamily="2" charset="-122"/>
                <a:ea typeface="华文仿宋" pitchFamily="2" charset="-122"/>
              </a:rPr>
              <a:t> </a:t>
            </a:r>
          </a:p>
          <a:p>
            <a:pPr indent="812800" algn="just" defTabSz="914400"/>
            <a:r>
              <a:rPr lang="zh-CN" altLang="en-US" sz="2400" b="1" dirty="0">
                <a:solidFill>
                  <a:srgbClr val="FF3300"/>
                </a:solidFill>
                <a:latin typeface="华文仿宋" pitchFamily="2" charset="-122"/>
                <a:ea typeface="华文仿宋" pitchFamily="2" charset="-122"/>
              </a:rPr>
              <a:t>（</a:t>
            </a:r>
            <a:r>
              <a:rPr lang="en-US" altLang="zh-CN" sz="2400" b="1" dirty="0">
                <a:solidFill>
                  <a:srgbClr val="FF3300"/>
                </a:solidFill>
                <a:latin typeface="华文仿宋" pitchFamily="2" charset="-122"/>
                <a:ea typeface="华文仿宋" pitchFamily="2" charset="-122"/>
              </a:rPr>
              <a:t>2</a:t>
            </a:r>
            <a:r>
              <a:rPr lang="zh-CN" altLang="en-US" sz="2400" b="1" dirty="0">
                <a:solidFill>
                  <a:srgbClr val="FF3300"/>
                </a:solidFill>
                <a:latin typeface="华文仿宋" pitchFamily="2" charset="-122"/>
                <a:ea typeface="华文仿宋" pitchFamily="2" charset="-122"/>
              </a:rPr>
              <a:t>）举</a:t>
            </a:r>
            <a:r>
              <a:rPr lang="en-US" altLang="zh-CN" sz="2400" b="1" dirty="0">
                <a:solidFill>
                  <a:srgbClr val="FF3300"/>
                </a:solidFill>
                <a:latin typeface="华文仿宋" pitchFamily="2" charset="-122"/>
                <a:ea typeface="华文仿宋" pitchFamily="2" charset="-122"/>
              </a:rPr>
              <a:t>《</a:t>
            </a:r>
            <a:r>
              <a:rPr lang="zh-CN" altLang="en-US" sz="2400" b="1" dirty="0">
                <a:solidFill>
                  <a:srgbClr val="FF3300"/>
                </a:solidFill>
                <a:latin typeface="华文仿宋" pitchFamily="2" charset="-122"/>
                <a:ea typeface="华文仿宋" pitchFamily="2" charset="-122"/>
              </a:rPr>
              <a:t>论语</a:t>
            </a:r>
            <a:r>
              <a:rPr lang="en-US" altLang="zh-CN" sz="2400" b="1" dirty="0">
                <a:solidFill>
                  <a:srgbClr val="FF3300"/>
                </a:solidFill>
                <a:latin typeface="华文仿宋" pitchFamily="2" charset="-122"/>
                <a:ea typeface="华文仿宋" pitchFamily="2" charset="-122"/>
              </a:rPr>
              <a:t>》</a:t>
            </a:r>
            <a:r>
              <a:rPr lang="zh-CN" altLang="en-US" sz="2400" b="1" dirty="0">
                <a:solidFill>
                  <a:srgbClr val="FF3300"/>
                </a:solidFill>
                <a:latin typeface="华文仿宋" pitchFamily="2" charset="-122"/>
                <a:ea typeface="华文仿宋" pitchFamily="2" charset="-122"/>
              </a:rPr>
              <a:t>、陶渊明</a:t>
            </a:r>
            <a:r>
              <a:rPr lang="en-US" altLang="zh-CN" sz="2400" b="1" dirty="0">
                <a:solidFill>
                  <a:srgbClr val="FF3300"/>
                </a:solidFill>
                <a:latin typeface="华文仿宋" pitchFamily="2" charset="-122"/>
                <a:ea typeface="华文仿宋" pitchFamily="2" charset="-122"/>
              </a:rPr>
              <a:t>《</a:t>
            </a:r>
            <a:r>
              <a:rPr lang="zh-CN" altLang="en-US" sz="2400" b="1" dirty="0">
                <a:solidFill>
                  <a:srgbClr val="FF3300"/>
                </a:solidFill>
                <a:latin typeface="华文仿宋" pitchFamily="2" charset="-122"/>
                <a:ea typeface="华文仿宋" pitchFamily="2" charset="-122"/>
              </a:rPr>
              <a:t>时运</a:t>
            </a:r>
            <a:r>
              <a:rPr lang="en-US" altLang="zh-CN" sz="2400" b="1" dirty="0">
                <a:solidFill>
                  <a:srgbClr val="FF3300"/>
                </a:solidFill>
                <a:latin typeface="华文仿宋" pitchFamily="2" charset="-122"/>
                <a:ea typeface="华文仿宋" pitchFamily="2" charset="-122"/>
              </a:rPr>
              <a:t>》</a:t>
            </a:r>
            <a:r>
              <a:rPr lang="zh-CN" altLang="en-US" sz="2400" b="1" dirty="0">
                <a:solidFill>
                  <a:srgbClr val="FF3300"/>
                </a:solidFill>
                <a:latin typeface="华文仿宋" pitchFamily="2" charset="-122"/>
                <a:ea typeface="华文仿宋" pitchFamily="2" charset="-122"/>
              </a:rPr>
              <a:t>、李白</a:t>
            </a:r>
            <a:r>
              <a:rPr lang="en-US" altLang="zh-CN" sz="2400" b="1" dirty="0">
                <a:solidFill>
                  <a:srgbClr val="FF3300"/>
                </a:solidFill>
                <a:latin typeface="华文仿宋" pitchFamily="2" charset="-122"/>
                <a:ea typeface="华文仿宋" pitchFamily="2" charset="-122"/>
              </a:rPr>
              <a:t>《</a:t>
            </a:r>
            <a:r>
              <a:rPr lang="zh-CN" altLang="en-US" sz="2400" b="1" dirty="0">
                <a:solidFill>
                  <a:srgbClr val="FF3300"/>
                </a:solidFill>
                <a:latin typeface="华文仿宋" pitchFamily="2" charset="-122"/>
                <a:ea typeface="华文仿宋" pitchFamily="2" charset="-122"/>
              </a:rPr>
              <a:t>怨情</a:t>
            </a:r>
            <a:r>
              <a:rPr lang="en-US" altLang="zh-CN" sz="2400" b="1" dirty="0">
                <a:solidFill>
                  <a:srgbClr val="FF3300"/>
                </a:solidFill>
                <a:latin typeface="华文仿宋" pitchFamily="2" charset="-122"/>
                <a:ea typeface="华文仿宋" pitchFamily="2" charset="-122"/>
              </a:rPr>
              <a:t>》</a:t>
            </a:r>
            <a:r>
              <a:rPr lang="zh-CN" altLang="en-US" sz="2400" b="1" dirty="0">
                <a:solidFill>
                  <a:srgbClr val="FF3300"/>
                </a:solidFill>
                <a:latin typeface="华文仿宋" pitchFamily="2" charset="-122"/>
                <a:ea typeface="华文仿宋" pitchFamily="2" charset="-122"/>
              </a:rPr>
              <a:t>等，</a:t>
            </a:r>
            <a:r>
              <a:rPr lang="zh-CN" altLang="en-US" sz="2400" b="1" dirty="0">
                <a:solidFill>
                  <a:srgbClr val="3333FF"/>
                </a:solidFill>
                <a:latin typeface="华文仿宋" pitchFamily="2" charset="-122"/>
                <a:ea typeface="华文仿宋" pitchFamily="2" charset="-122"/>
              </a:rPr>
              <a:t>以文学作品的含蕴之美论证无言之美；</a:t>
            </a:r>
          </a:p>
          <a:p>
            <a:pPr indent="812800" algn="just" defTabSz="914400"/>
            <a:r>
              <a:rPr lang="zh-CN" altLang="en-US" sz="2400" b="1" dirty="0">
                <a:solidFill>
                  <a:srgbClr val="FF3300"/>
                </a:solidFill>
                <a:latin typeface="华文仿宋" pitchFamily="2" charset="-122"/>
                <a:ea typeface="华文仿宋" pitchFamily="2" charset="-122"/>
              </a:rPr>
              <a:t>（</a:t>
            </a:r>
            <a:r>
              <a:rPr lang="en-US" altLang="zh-CN" sz="2400" b="1" dirty="0">
                <a:solidFill>
                  <a:srgbClr val="FF3300"/>
                </a:solidFill>
                <a:latin typeface="华文仿宋" pitchFamily="2" charset="-122"/>
                <a:ea typeface="华文仿宋" pitchFamily="2" charset="-122"/>
              </a:rPr>
              <a:t>3</a:t>
            </a:r>
            <a:r>
              <a:rPr lang="zh-CN" altLang="en-US" sz="2400" b="1" dirty="0">
                <a:solidFill>
                  <a:srgbClr val="FF3300"/>
                </a:solidFill>
                <a:latin typeface="华文仿宋" pitchFamily="2" charset="-122"/>
                <a:ea typeface="华文仿宋" pitchFamily="2" charset="-122"/>
              </a:rPr>
              <a:t>）从音乐中的</a:t>
            </a:r>
            <a:r>
              <a:rPr lang="zh-CN" altLang="en-US" sz="2400" b="1" dirty="0">
                <a:solidFill>
                  <a:srgbClr val="3333FF"/>
                </a:solidFill>
                <a:latin typeface="华文仿宋" pitchFamily="2" charset="-122"/>
                <a:ea typeface="华文仿宋" pitchFamily="2" charset="-122"/>
              </a:rPr>
              <a:t>“无声胜有声”论证无言之美；</a:t>
            </a:r>
          </a:p>
          <a:p>
            <a:pPr indent="812800" algn="just" defTabSz="914400"/>
            <a:r>
              <a:rPr lang="zh-CN" altLang="en-US" sz="2400" b="1" dirty="0">
                <a:solidFill>
                  <a:srgbClr val="FF3300"/>
                </a:solidFill>
                <a:latin typeface="华文仿宋" pitchFamily="2" charset="-122"/>
                <a:ea typeface="华文仿宋" pitchFamily="2" charset="-122"/>
              </a:rPr>
              <a:t>（</a:t>
            </a:r>
            <a:r>
              <a:rPr lang="en-US" altLang="zh-CN" sz="2400" b="1" dirty="0">
                <a:solidFill>
                  <a:srgbClr val="FF3300"/>
                </a:solidFill>
                <a:latin typeface="华文仿宋" pitchFamily="2" charset="-122"/>
                <a:ea typeface="华文仿宋" pitchFamily="2" charset="-122"/>
              </a:rPr>
              <a:t>4</a:t>
            </a:r>
            <a:r>
              <a:rPr lang="zh-CN" altLang="en-US" sz="2400" b="1" dirty="0">
                <a:solidFill>
                  <a:srgbClr val="FF3300"/>
                </a:solidFill>
                <a:latin typeface="华文仿宋" pitchFamily="2" charset="-122"/>
                <a:ea typeface="华文仿宋" pitchFamily="2" charset="-122"/>
              </a:rPr>
              <a:t>）举希腊著名雕刻</a:t>
            </a:r>
            <a:r>
              <a:rPr lang="en-US" altLang="zh-CN" sz="2400" b="1" dirty="0">
                <a:solidFill>
                  <a:srgbClr val="FF3300"/>
                </a:solidFill>
                <a:latin typeface="华文仿宋" pitchFamily="2" charset="-122"/>
                <a:ea typeface="华文仿宋" pitchFamily="2" charset="-122"/>
              </a:rPr>
              <a:t>《</a:t>
            </a:r>
            <a:r>
              <a:rPr lang="zh-CN" altLang="en-US" sz="2400" b="1" dirty="0">
                <a:solidFill>
                  <a:srgbClr val="FF3300"/>
                </a:solidFill>
                <a:latin typeface="华文仿宋" pitchFamily="2" charset="-122"/>
                <a:ea typeface="华文仿宋" pitchFamily="2" charset="-122"/>
              </a:rPr>
              <a:t>拉奥孔</a:t>
            </a:r>
            <a:r>
              <a:rPr lang="en-US" altLang="zh-CN" sz="2400" b="1" dirty="0">
                <a:solidFill>
                  <a:srgbClr val="FF3300"/>
                </a:solidFill>
                <a:latin typeface="华文仿宋" pitchFamily="2" charset="-122"/>
                <a:ea typeface="华文仿宋" pitchFamily="2" charset="-122"/>
              </a:rPr>
              <a:t>》</a:t>
            </a:r>
            <a:r>
              <a:rPr lang="zh-CN" altLang="en-US" sz="2400" b="1" dirty="0">
                <a:solidFill>
                  <a:srgbClr val="FF3300"/>
                </a:solidFill>
                <a:latin typeface="华文仿宋" pitchFamily="2" charset="-122"/>
                <a:ea typeface="华文仿宋" pitchFamily="2" charset="-122"/>
              </a:rPr>
              <a:t>的例子，</a:t>
            </a:r>
            <a:r>
              <a:rPr lang="zh-CN" altLang="en-US" sz="2400" b="1" dirty="0">
                <a:solidFill>
                  <a:srgbClr val="3333FF"/>
                </a:solidFill>
                <a:latin typeface="华文仿宋" pitchFamily="2" charset="-122"/>
                <a:ea typeface="华文仿宋" pitchFamily="2" charset="-122"/>
              </a:rPr>
              <a:t>从雕刻艺术的含蓄不流露来论述无言之美。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7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62" grpId="0"/>
      <p:bldP spid="2766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图片 31770" descr="X7]0X`[O9HKV0D}(IIT2TOD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1430" y="1676405"/>
            <a:ext cx="3076575" cy="4245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458" name="Group 10"/>
          <p:cNvGrpSpPr>
            <a:grpSpLocks/>
          </p:cNvGrpSpPr>
          <p:nvPr/>
        </p:nvGrpSpPr>
        <p:grpSpPr bwMode="auto">
          <a:xfrm>
            <a:off x="1545436" y="98425"/>
            <a:ext cx="1608535" cy="960438"/>
            <a:chOff x="18" y="62"/>
            <a:chExt cx="1351" cy="605"/>
          </a:xfrm>
        </p:grpSpPr>
        <p:sp>
          <p:nvSpPr>
            <p:cNvPr id="19459" name="Oval 11"/>
            <p:cNvSpPr>
              <a:spLocks noChangeArrowheads="1"/>
            </p:cNvSpPr>
            <p:nvPr/>
          </p:nvSpPr>
          <p:spPr bwMode="auto">
            <a:xfrm>
              <a:off x="18" y="62"/>
              <a:ext cx="1084" cy="60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460" name="Text Box 12"/>
            <p:cNvSpPr txBox="1">
              <a:spLocks noChangeArrowheads="1"/>
            </p:cNvSpPr>
            <p:nvPr/>
          </p:nvSpPr>
          <p:spPr bwMode="auto">
            <a:xfrm>
              <a:off x="18" y="195"/>
              <a:ext cx="1351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284413" indent="1588" defTabSz="9128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741613" indent="1588" defTabSz="9128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198813" indent="1588" defTabSz="9128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656013" indent="1588" defTabSz="9128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2400" dirty="0">
                  <a:ea typeface="黑体" pitchFamily="49" charset="-122"/>
                </a:rPr>
                <a:t>合作探究</a:t>
              </a:r>
            </a:p>
          </p:txBody>
        </p:sp>
      </p:grp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2790769" y="536579"/>
            <a:ext cx="64008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2844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7416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1988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6560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3200" b="1" dirty="0">
                <a:latin typeface="宋体" pitchFamily="2" charset="-122"/>
              </a:rPr>
              <a:t>    </a:t>
            </a:r>
            <a:r>
              <a:rPr lang="zh-CN" altLang="en-US" sz="2800" b="1" dirty="0">
                <a:latin typeface="宋体" pitchFamily="2" charset="-122"/>
              </a:rPr>
              <a:t>请你结合作者的任意一则论据，说说你对“无言之美”的感受。</a:t>
            </a:r>
            <a:r>
              <a:rPr lang="zh-CN" altLang="en-US" sz="1400" dirty="0"/>
              <a:t> </a:t>
            </a:r>
            <a:endParaRPr lang="zh-CN" altLang="en-US" sz="2800" b="1" dirty="0">
              <a:latin typeface="宋体" pitchFamily="2" charset="-122"/>
            </a:endParaRPr>
          </a:p>
        </p:txBody>
      </p:sp>
      <p:sp>
        <p:nvSpPr>
          <p:cNvPr id="31767" name="文本框 31766"/>
          <p:cNvSpPr txBox="1">
            <a:spLocks noChangeArrowheads="1"/>
          </p:cNvSpPr>
          <p:nvPr/>
        </p:nvSpPr>
        <p:spPr bwMode="auto">
          <a:xfrm>
            <a:off x="2780136" y="1683495"/>
            <a:ext cx="4788694" cy="3847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2844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7416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1988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6560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3300"/>
                </a:solidFill>
                <a:latin typeface="华文仿宋" pitchFamily="2" charset="-122"/>
                <a:ea typeface="华文仿宋" pitchFamily="2" charset="-122"/>
              </a:rPr>
              <a:t>    </a:t>
            </a:r>
            <a:r>
              <a:rPr lang="zh-CN" altLang="en-US" sz="2400" b="1" dirty="0">
                <a:solidFill>
                  <a:srgbClr val="FF3300"/>
                </a:solidFill>
                <a:latin typeface="华文仿宋" pitchFamily="2" charset="-122"/>
                <a:ea typeface="华文仿宋" pitchFamily="2" charset="-122"/>
              </a:rPr>
              <a:t>诗歌只是简短的几句话，但包含的意境却极其宽广。</a:t>
            </a:r>
            <a:r>
              <a:rPr lang="zh-CN" altLang="en-US" sz="2400" b="1" dirty="0">
                <a:solidFill>
                  <a:srgbClr val="3333FF"/>
                </a:solidFill>
                <a:latin typeface="华文仿宋" pitchFamily="2" charset="-122"/>
                <a:ea typeface="华文仿宋" pitchFamily="2" charset="-122"/>
              </a:rPr>
              <a:t>如“大漠孤烟直，长河落日圆”，短短的十个字，读来却似看见大漠的一切宽阔宏伟之景，一切悲凉之意，给人以悲凉雄壮的美感。如果作者要描写出这宽阔宏伟之景、悲凉之意，恐怕万言难尽，这正意味着作者将它们寓于无言之中，这就是文学中深蕴的无言之美。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1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6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0344" y="6354769"/>
            <a:ext cx="806054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6" name="Picture 3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6403" y="6354769"/>
            <a:ext cx="806053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Picture 4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62450" y="6354769"/>
            <a:ext cx="806054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Picture 5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8509" y="6354769"/>
            <a:ext cx="806053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6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4556" y="6354769"/>
            <a:ext cx="806054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7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0615" y="6354769"/>
            <a:ext cx="806053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1" name="Picture 8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6662" y="6375400"/>
            <a:ext cx="806054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2" name="Picture 9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92721" y="6354769"/>
            <a:ext cx="806053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3" name="Oval 10"/>
          <p:cNvSpPr>
            <a:spLocks noChangeArrowheads="1"/>
          </p:cNvSpPr>
          <p:nvPr/>
        </p:nvSpPr>
        <p:spPr bwMode="auto">
          <a:xfrm>
            <a:off x="1545431" y="98425"/>
            <a:ext cx="1290638" cy="960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2400">
                <a:ea typeface="黑体" pitchFamily="49" charset="-122"/>
              </a:rPr>
              <a:t>写作特色</a:t>
            </a:r>
          </a:p>
        </p:txBody>
      </p:sp>
      <p:sp>
        <p:nvSpPr>
          <p:cNvPr id="32780" name="Rectangle 3"/>
          <p:cNvSpPr>
            <a:spLocks noChangeArrowheads="1"/>
          </p:cNvSpPr>
          <p:nvPr/>
        </p:nvSpPr>
        <p:spPr bwMode="auto">
          <a:xfrm>
            <a:off x="2212782" y="1207059"/>
            <a:ext cx="7523559" cy="4533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defTabSz="914400">
              <a:lnSpc>
                <a:spcPct val="130000"/>
              </a:lnSpc>
            </a:pPr>
            <a:r>
              <a:rPr lang="en-US" altLang="zh-CN" sz="2800" b="1" dirty="0">
                <a:solidFill>
                  <a:srgbClr val="3333FF"/>
                </a:solidFill>
                <a:latin typeface="华文仿宋" pitchFamily="2" charset="-122"/>
                <a:ea typeface="华文仿宋" pitchFamily="2" charset="-122"/>
              </a:rPr>
              <a:t>    1.</a:t>
            </a:r>
            <a:r>
              <a:rPr lang="zh-CN" altLang="en-US" sz="28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语言深入浅出，通俗易懂。</a:t>
            </a:r>
            <a:r>
              <a:rPr lang="zh-CN" altLang="en-US" sz="2800" b="1" dirty="0">
                <a:solidFill>
                  <a:srgbClr val="3333FF"/>
                </a:solidFill>
                <a:latin typeface="华文仿宋" pitchFamily="2" charset="-122"/>
                <a:ea typeface="华文仿宋" pitchFamily="2" charset="-122"/>
              </a:rPr>
              <a:t>作者列举大量的例子，把深奥的美学理论和人们日常的生活联系在一起，易于读者接受，并从中学到一定的鉴赏方法。</a:t>
            </a:r>
          </a:p>
          <a:p>
            <a:pPr algn="just" defTabSz="914400">
              <a:lnSpc>
                <a:spcPct val="130000"/>
              </a:lnSpc>
            </a:pPr>
            <a:r>
              <a:rPr lang="en-US" altLang="zh-CN" sz="2800" b="1" dirty="0">
                <a:solidFill>
                  <a:srgbClr val="3333FF"/>
                </a:solidFill>
                <a:latin typeface="华文仿宋" pitchFamily="2" charset="-122"/>
                <a:ea typeface="华文仿宋" pitchFamily="2" charset="-122"/>
              </a:rPr>
              <a:t>    2.</a:t>
            </a:r>
            <a:r>
              <a:rPr lang="zh-CN" altLang="en-US" sz="28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文章论证思路清晰。</a:t>
            </a:r>
            <a:r>
              <a:rPr lang="zh-CN" altLang="en-US" sz="2800" b="1" dirty="0">
                <a:solidFill>
                  <a:srgbClr val="3333FF"/>
                </a:solidFill>
                <a:latin typeface="华文仿宋" pitchFamily="2" charset="-122"/>
                <a:ea typeface="华文仿宋" pitchFamily="2" charset="-122"/>
              </a:rPr>
              <a:t>作者先从孔子与子贡的对话引出“无言”的话题，接着论述言意关系，然后从绘画、文学、音乐、雕刻四个方面来论证无言之美，最后归纳出自己的观点。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>
                                            <p:txEl>
                                              <p:charRg st="0" end="7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>
                                            <p:txEl>
                                              <p:charRg st="75" end="15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0344" y="6354769"/>
            <a:ext cx="806054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4" name="Picture 3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6403" y="6354769"/>
            <a:ext cx="806053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Picture 4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62450" y="6354769"/>
            <a:ext cx="806054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Picture 5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8509" y="6354769"/>
            <a:ext cx="806053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6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4556" y="6354769"/>
            <a:ext cx="806054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Picture 7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0615" y="6354769"/>
            <a:ext cx="806053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9" name="Picture 8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6662" y="6375400"/>
            <a:ext cx="806054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0" name="Picture 9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92721" y="6354769"/>
            <a:ext cx="806053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3561" name="Group 10"/>
          <p:cNvGrpSpPr>
            <a:grpSpLocks/>
          </p:cNvGrpSpPr>
          <p:nvPr/>
        </p:nvGrpSpPr>
        <p:grpSpPr bwMode="auto">
          <a:xfrm>
            <a:off x="1545436" y="98425"/>
            <a:ext cx="1608535" cy="960438"/>
            <a:chOff x="18" y="62"/>
            <a:chExt cx="1351" cy="605"/>
          </a:xfrm>
        </p:grpSpPr>
        <p:sp>
          <p:nvSpPr>
            <p:cNvPr id="23562" name="Oval 11"/>
            <p:cNvSpPr>
              <a:spLocks noChangeArrowheads="1"/>
            </p:cNvSpPr>
            <p:nvPr/>
          </p:nvSpPr>
          <p:spPr bwMode="auto">
            <a:xfrm>
              <a:off x="18" y="62"/>
              <a:ext cx="1084" cy="60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3563" name="Text Box 12"/>
            <p:cNvSpPr txBox="1">
              <a:spLocks noChangeArrowheads="1"/>
            </p:cNvSpPr>
            <p:nvPr/>
          </p:nvSpPr>
          <p:spPr bwMode="auto">
            <a:xfrm>
              <a:off x="18" y="195"/>
              <a:ext cx="1351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284413" indent="1588" defTabSz="9128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741613" indent="1588" defTabSz="9128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198813" indent="1588" defTabSz="9128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656013" indent="1588" defTabSz="9128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2000" dirty="0">
                  <a:ea typeface="黑体" pitchFamily="49" charset="-122"/>
                </a:rPr>
                <a:t>课堂小结</a:t>
              </a:r>
            </a:p>
          </p:txBody>
        </p:sp>
      </p:grpSp>
      <p:sp>
        <p:nvSpPr>
          <p:cNvPr id="23564" name="横卷形 33805"/>
          <p:cNvSpPr>
            <a:spLocks noChangeArrowheads="1"/>
          </p:cNvSpPr>
          <p:nvPr/>
        </p:nvSpPr>
        <p:spPr bwMode="auto">
          <a:xfrm>
            <a:off x="2001447" y="828681"/>
            <a:ext cx="7946231" cy="5546725"/>
          </a:xfrm>
          <a:prstGeom prst="horizontalScroll">
            <a:avLst>
              <a:gd name="adj" fmla="val 12500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65" name="Text Box 5"/>
          <p:cNvSpPr txBox="1">
            <a:spLocks noChangeArrowheads="1"/>
          </p:cNvSpPr>
          <p:nvPr/>
        </p:nvSpPr>
        <p:spPr bwMode="auto">
          <a:xfrm>
            <a:off x="2750344" y="2016993"/>
            <a:ext cx="7060406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2844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7416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1988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6560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3200" b="1" dirty="0">
                <a:latin typeface="宋体" pitchFamily="2" charset="-122"/>
              </a:rPr>
              <a:t>   </a:t>
            </a:r>
            <a:r>
              <a:rPr lang="zh-CN" altLang="en-US" sz="2800" b="1" dirty="0">
                <a:latin typeface="宋体" pitchFamily="2" charset="-122"/>
              </a:rPr>
              <a:t>本文首先引用孔子的话，引出“无言”这一话题，接着论证言意关系，然后以绘画、文学、音乐、雕刻等各类艺术作品为例，分析了言不必尽意、无声胜有声、含蓄不露等所表现出来的“无言之美”，最后归纳出自己的观点：“说出来的越少，留着不说的越多，所引起的美感就越大越深越真切”。</a:t>
            </a:r>
          </a:p>
        </p:txBody>
      </p:sp>
    </p:spTree>
  </p:cSld>
  <p:clrMapOvr>
    <a:masterClrMapping/>
  </p:clrMapOvr>
  <p:transition spd="slow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图片 61470" descr="$S]`UC37Q@4_4V{3KAT@0N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6403" y="882650"/>
            <a:ext cx="7111603" cy="597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2" name="Picture 2" descr="25flower0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0344" y="6354769"/>
            <a:ext cx="806054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Picture 3" descr="25flower0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6403" y="6354769"/>
            <a:ext cx="806053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Picture 4" descr="25flower0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62450" y="6354769"/>
            <a:ext cx="806054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5" descr="25flower0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8509" y="6354769"/>
            <a:ext cx="806053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Picture 6" descr="25flower0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4556" y="6354769"/>
            <a:ext cx="806054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7" name="Picture 7" descr="25flower0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0615" y="6354769"/>
            <a:ext cx="806053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8" name="Picture 8" descr="25flower0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6662" y="6375400"/>
            <a:ext cx="806054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9" name="Picture 9" descr="25flower0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92721" y="6354769"/>
            <a:ext cx="806053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50" name="矩形 61449"/>
          <p:cNvSpPr>
            <a:spLocks noChangeArrowheads="1" noChangeShapeType="1" noTextEdit="1"/>
          </p:cNvSpPr>
          <p:nvPr/>
        </p:nvSpPr>
        <p:spPr bwMode="auto">
          <a:xfrm rot="5400000">
            <a:off x="6505774" y="2796982"/>
            <a:ext cx="2160588" cy="54173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noFill/>
                <a:round/>
                <a:headEnd/>
                <a:tailEnd/>
              </a14:hiddenLine>
            </a:ext>
          </a:extLst>
        </p:spPr>
        <p:txBody>
          <a:bodyPr vert="eaVert" wrap="none" fromWordArt="1">
            <a:prstTxWarp prst="textPlain">
              <a:avLst>
                <a:gd name="adj" fmla="val 50000"/>
              </a:avLst>
            </a:prstTxWarp>
            <a:scene3d>
              <a:camera prst="legacyPerspectiveFront">
                <a:rot lat="20639999" lon="20699999" rev="0"/>
              </a:camera>
              <a:lightRig rig="legacyNormal3" dir="l"/>
            </a:scene3d>
            <a:sp3d extrusionH="201600" prstMaterial="legacyPlastic">
              <a:extrusionClr>
                <a:srgbClr val="FF9966"/>
              </a:extrusionClr>
            </a:sp3d>
          </a:bodyPr>
          <a:lstStyle/>
          <a:p>
            <a:pPr algn="ctr" fontAlgn="auto"/>
            <a:r>
              <a:rPr lang="zh-CN" altLang="en-US" sz="3600">
                <a:solidFill>
                  <a:srgbClr val="CC0000"/>
                </a:solidFill>
                <a:latin typeface="宋体"/>
                <a:ea typeface="宋体"/>
              </a:rPr>
              <a:t>无言之美</a:t>
            </a:r>
          </a:p>
        </p:txBody>
      </p:sp>
      <p:sp>
        <p:nvSpPr>
          <p:cNvPr id="61458" name="左大括号 61457"/>
          <p:cNvSpPr>
            <a:spLocks/>
          </p:cNvSpPr>
          <p:nvPr/>
        </p:nvSpPr>
        <p:spPr bwMode="auto">
          <a:xfrm flipH="1">
            <a:off x="6376987" y="650875"/>
            <a:ext cx="806054" cy="5226050"/>
          </a:xfrm>
          <a:prstGeom prst="leftBrace">
            <a:avLst>
              <a:gd name="adj1" fmla="val 40409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1400"/>
          </a:p>
        </p:txBody>
      </p:sp>
      <p:grpSp>
        <p:nvGrpSpPr>
          <p:cNvPr id="25612" name="Group 10"/>
          <p:cNvGrpSpPr>
            <a:grpSpLocks/>
          </p:cNvGrpSpPr>
          <p:nvPr/>
        </p:nvGrpSpPr>
        <p:grpSpPr bwMode="auto">
          <a:xfrm>
            <a:off x="1545436" y="98425"/>
            <a:ext cx="1608535" cy="960438"/>
            <a:chOff x="18" y="62"/>
            <a:chExt cx="1351" cy="605"/>
          </a:xfrm>
        </p:grpSpPr>
        <p:sp>
          <p:nvSpPr>
            <p:cNvPr id="25613" name="Oval 11"/>
            <p:cNvSpPr>
              <a:spLocks noChangeArrowheads="1"/>
            </p:cNvSpPr>
            <p:nvPr/>
          </p:nvSpPr>
          <p:spPr bwMode="auto">
            <a:xfrm>
              <a:off x="18" y="62"/>
              <a:ext cx="1084" cy="60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5614" name="Text Box 12"/>
            <p:cNvSpPr txBox="1">
              <a:spLocks noChangeArrowheads="1"/>
            </p:cNvSpPr>
            <p:nvPr/>
          </p:nvSpPr>
          <p:spPr bwMode="auto">
            <a:xfrm>
              <a:off x="18" y="195"/>
              <a:ext cx="135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284413" indent="1588" defTabSz="9128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741613" indent="1588" defTabSz="9128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198813" indent="1588" defTabSz="9128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656013" indent="1588" defTabSz="9128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2800">
                  <a:ea typeface="黑体" pitchFamily="49" charset="-122"/>
                </a:rPr>
                <a:t>文章结构</a:t>
              </a:r>
            </a:p>
          </p:txBody>
        </p:sp>
      </p:grpSp>
      <p:sp>
        <p:nvSpPr>
          <p:cNvPr id="61467" name="矩形 61466"/>
          <p:cNvSpPr>
            <a:spLocks noChangeArrowheads="1"/>
          </p:cNvSpPr>
          <p:nvPr/>
        </p:nvSpPr>
        <p:spPr bwMode="auto">
          <a:xfrm>
            <a:off x="3340899" y="828675"/>
            <a:ext cx="2633663" cy="914400"/>
          </a:xfrm>
          <a:prstGeom prst="rect">
            <a:avLst/>
          </a:prstGeom>
          <a:solidFill>
            <a:srgbClr val="FFFF99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0170" tIns="46990" rIns="90170" bIns="46990" anchor="ctr"/>
          <a:lstStyle/>
          <a:p>
            <a:pPr algn="ctr" eaLnBrk="0" hangingPunct="0"/>
            <a:r>
              <a:rPr lang="zh-CN" altLang="en-US" sz="2800" b="1">
                <a:solidFill>
                  <a:srgbClr val="FF0066"/>
                </a:solidFill>
              </a:rPr>
              <a:t>绘画的选择之美</a:t>
            </a:r>
          </a:p>
        </p:txBody>
      </p:sp>
      <p:sp>
        <p:nvSpPr>
          <p:cNvPr id="61468" name="矩形 61467"/>
          <p:cNvSpPr>
            <a:spLocks noChangeArrowheads="1"/>
          </p:cNvSpPr>
          <p:nvPr/>
        </p:nvSpPr>
        <p:spPr bwMode="auto">
          <a:xfrm>
            <a:off x="3340899" y="2154238"/>
            <a:ext cx="2633663" cy="914400"/>
          </a:xfrm>
          <a:prstGeom prst="rect">
            <a:avLst/>
          </a:prstGeom>
          <a:solidFill>
            <a:srgbClr val="FFFF99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0170" tIns="46990" rIns="90170" bIns="46990" anchor="ctr"/>
          <a:lstStyle/>
          <a:p>
            <a:pPr algn="ctr" eaLnBrk="0" hangingPunct="0"/>
            <a:r>
              <a:rPr lang="zh-CN" altLang="en-US" sz="2800" b="1">
                <a:solidFill>
                  <a:srgbClr val="FF0066"/>
                </a:solidFill>
              </a:rPr>
              <a:t>文学的意蕴之美</a:t>
            </a:r>
          </a:p>
        </p:txBody>
      </p:sp>
      <p:sp>
        <p:nvSpPr>
          <p:cNvPr id="61469" name="矩形 61468"/>
          <p:cNvSpPr>
            <a:spLocks noChangeArrowheads="1"/>
          </p:cNvSpPr>
          <p:nvPr/>
        </p:nvSpPr>
        <p:spPr bwMode="auto">
          <a:xfrm>
            <a:off x="3340899" y="3400425"/>
            <a:ext cx="2633663" cy="914400"/>
          </a:xfrm>
          <a:prstGeom prst="rect">
            <a:avLst/>
          </a:prstGeom>
          <a:solidFill>
            <a:srgbClr val="FFFF99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0170" tIns="46990" rIns="90170" bIns="46990" anchor="ctr"/>
          <a:lstStyle/>
          <a:p>
            <a:pPr algn="ctr" eaLnBrk="0" hangingPunct="0"/>
            <a:r>
              <a:rPr lang="zh-CN" altLang="en-US" sz="2800" b="1">
                <a:solidFill>
                  <a:srgbClr val="FF0066"/>
                </a:solidFill>
              </a:rPr>
              <a:t>音乐的无声之美</a:t>
            </a:r>
          </a:p>
        </p:txBody>
      </p:sp>
      <p:sp>
        <p:nvSpPr>
          <p:cNvPr id="61470" name="矩形 61469"/>
          <p:cNvSpPr>
            <a:spLocks noChangeArrowheads="1"/>
          </p:cNvSpPr>
          <p:nvPr/>
        </p:nvSpPr>
        <p:spPr bwMode="auto">
          <a:xfrm>
            <a:off x="3153966" y="4732338"/>
            <a:ext cx="3223022" cy="914400"/>
          </a:xfrm>
          <a:prstGeom prst="rect">
            <a:avLst/>
          </a:prstGeom>
          <a:solidFill>
            <a:srgbClr val="FFFF99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0170" tIns="46990" rIns="90170" bIns="46990" anchor="ctr"/>
          <a:lstStyle/>
          <a:p>
            <a:pPr algn="ctr" eaLnBrk="0" hangingPunct="0"/>
            <a:r>
              <a:rPr lang="zh-CN" altLang="en-US" sz="2800" b="1">
                <a:solidFill>
                  <a:srgbClr val="FF0066"/>
                </a:solidFill>
              </a:rPr>
              <a:t>雕刻的含蓄不露之美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1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1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1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1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1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61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0" grpId="0" animBg="1"/>
      <p:bldP spid="61467" grpId="0" bldLvl="0" animBg="1"/>
      <p:bldP spid="61468" grpId="0" bldLvl="0" animBg="1"/>
      <p:bldP spid="61469" grpId="0" bldLvl="0" animBg="1"/>
      <p:bldP spid="61470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0344" y="6354769"/>
            <a:ext cx="806054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0" name="Picture 3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6403" y="6354769"/>
            <a:ext cx="806053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Picture 4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62450" y="6354769"/>
            <a:ext cx="806054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Picture 5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8509" y="6354769"/>
            <a:ext cx="806053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6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4556" y="6354769"/>
            <a:ext cx="806054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Picture 7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0615" y="6354769"/>
            <a:ext cx="806053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5" name="Picture 8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6662" y="6375400"/>
            <a:ext cx="806054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6" name="Picture 9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92721" y="6354769"/>
            <a:ext cx="806053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657" name="Group 10"/>
          <p:cNvGrpSpPr>
            <a:grpSpLocks/>
          </p:cNvGrpSpPr>
          <p:nvPr/>
        </p:nvGrpSpPr>
        <p:grpSpPr bwMode="auto">
          <a:xfrm>
            <a:off x="1524005" y="0"/>
            <a:ext cx="1608535" cy="960438"/>
            <a:chOff x="18" y="62"/>
            <a:chExt cx="1351" cy="605"/>
          </a:xfrm>
        </p:grpSpPr>
        <p:sp>
          <p:nvSpPr>
            <p:cNvPr id="27658" name="Oval 11"/>
            <p:cNvSpPr>
              <a:spLocks noChangeArrowheads="1"/>
            </p:cNvSpPr>
            <p:nvPr/>
          </p:nvSpPr>
          <p:spPr bwMode="auto">
            <a:xfrm>
              <a:off x="18" y="62"/>
              <a:ext cx="1084" cy="60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7659" name="Text Box 12"/>
            <p:cNvSpPr txBox="1">
              <a:spLocks noChangeArrowheads="1"/>
            </p:cNvSpPr>
            <p:nvPr/>
          </p:nvSpPr>
          <p:spPr bwMode="auto">
            <a:xfrm>
              <a:off x="18" y="195"/>
              <a:ext cx="1351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284413" indent="1588" defTabSz="9128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741613" indent="1588" defTabSz="9128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198813" indent="1588" defTabSz="9128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656013" indent="1588" defTabSz="9128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2400" dirty="0">
                  <a:ea typeface="黑体" pitchFamily="49" charset="-122"/>
                </a:rPr>
                <a:t>拓展延伸</a:t>
              </a:r>
            </a:p>
          </p:txBody>
        </p:sp>
      </p:grpSp>
      <p:sp>
        <p:nvSpPr>
          <p:cNvPr id="34833" name="横卷形 34832"/>
          <p:cNvSpPr>
            <a:spLocks noChangeArrowheads="1"/>
          </p:cNvSpPr>
          <p:nvPr/>
        </p:nvSpPr>
        <p:spPr bwMode="auto">
          <a:xfrm>
            <a:off x="1797849" y="828681"/>
            <a:ext cx="8539163" cy="5915025"/>
          </a:xfrm>
          <a:prstGeom prst="horizontalScroll">
            <a:avLst>
              <a:gd name="adj" fmla="val 12500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61" name="Text Box 5"/>
          <p:cNvSpPr txBox="1">
            <a:spLocks noChangeArrowheads="1"/>
          </p:cNvSpPr>
          <p:nvPr/>
        </p:nvSpPr>
        <p:spPr bwMode="auto">
          <a:xfrm>
            <a:off x="2563421" y="2018858"/>
            <a:ext cx="7624763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2844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7416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1988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6560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3333FF"/>
                </a:solidFill>
                <a:latin typeface="华文仿宋" pitchFamily="2" charset="-122"/>
                <a:ea typeface="华文仿宋" pitchFamily="2" charset="-122"/>
              </a:rPr>
              <a:t>     拿美术来表现思想和情感，与其尽量流露，不如稍有含蓄；与其吐肚子把一切都说出来，不如留一大部分让欣赏者自己去领会。因为在欣赏者的头脑里所产生的印象和美感，有含蓄比较尽量流露的还要更加深刻。</a:t>
            </a:r>
          </a:p>
        </p:txBody>
      </p:sp>
      <p:sp>
        <p:nvSpPr>
          <p:cNvPr id="27662" name="Text Box 5"/>
          <p:cNvSpPr txBox="1">
            <a:spLocks noChangeArrowheads="1"/>
          </p:cNvSpPr>
          <p:nvPr/>
        </p:nvSpPr>
        <p:spPr bwMode="auto">
          <a:xfrm>
            <a:off x="3153371" y="222424"/>
            <a:ext cx="64008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2844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7416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1988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6560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3200" b="1" dirty="0">
                <a:latin typeface="宋体" pitchFamily="2" charset="-122"/>
              </a:rPr>
              <a:t>    </a:t>
            </a:r>
            <a:r>
              <a:rPr lang="zh-CN" altLang="en-US" sz="2800" b="1" dirty="0">
                <a:latin typeface="宋体" pitchFamily="2" charset="-122"/>
              </a:rPr>
              <a:t>品味下面一段话，说说你品味到“无言之美”的例子。</a:t>
            </a:r>
            <a:r>
              <a:rPr lang="zh-CN" altLang="en-US" sz="1400" dirty="0"/>
              <a:t> </a:t>
            </a:r>
            <a:endParaRPr lang="zh-CN" altLang="en-US" sz="2800" b="1" dirty="0">
              <a:latin typeface="宋体" pitchFamily="2" charset="-122"/>
            </a:endParaRPr>
          </a:p>
        </p:txBody>
      </p:sp>
      <p:sp>
        <p:nvSpPr>
          <p:cNvPr id="34836" name="文本框 34835"/>
          <p:cNvSpPr txBox="1">
            <a:spLocks noChangeArrowheads="1"/>
          </p:cNvSpPr>
          <p:nvPr/>
        </p:nvSpPr>
        <p:spPr bwMode="auto">
          <a:xfrm>
            <a:off x="2563421" y="3698875"/>
            <a:ext cx="7624763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2844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7416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1988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6560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3300"/>
                </a:solidFill>
                <a:latin typeface="华文仿宋" pitchFamily="2" charset="-122"/>
                <a:ea typeface="华文仿宋" pitchFamily="2" charset="-122"/>
              </a:rPr>
              <a:t>    </a:t>
            </a:r>
            <a:r>
              <a:rPr lang="zh-CN" altLang="en-US" sz="2400" b="1" dirty="0">
                <a:solidFill>
                  <a:srgbClr val="FF3300"/>
                </a:solidFill>
                <a:latin typeface="华文仿宋" pitchFamily="2" charset="-122"/>
                <a:ea typeface="华文仿宋" pitchFamily="2" charset="-122"/>
              </a:rPr>
              <a:t>如</a:t>
            </a:r>
            <a:r>
              <a:rPr lang="en-US" altLang="zh-CN" sz="2400" b="1" dirty="0">
                <a:solidFill>
                  <a:srgbClr val="FF3300"/>
                </a:solidFill>
                <a:latin typeface="华文仿宋" pitchFamily="2" charset="-122"/>
                <a:ea typeface="华文仿宋" pitchFamily="2" charset="-122"/>
              </a:rPr>
              <a:t>《</a:t>
            </a:r>
            <a:r>
              <a:rPr lang="zh-CN" altLang="en-US" sz="2400" b="1" dirty="0">
                <a:solidFill>
                  <a:srgbClr val="FF3300"/>
                </a:solidFill>
                <a:latin typeface="华文仿宋" pitchFamily="2" charset="-122"/>
                <a:ea typeface="华文仿宋" pitchFamily="2" charset="-122"/>
              </a:rPr>
              <a:t>孤独之旅</a:t>
            </a:r>
            <a:r>
              <a:rPr lang="en-US" altLang="zh-CN" sz="2400" b="1" dirty="0">
                <a:solidFill>
                  <a:srgbClr val="FF3300"/>
                </a:solidFill>
                <a:latin typeface="华文仿宋" pitchFamily="2" charset="-122"/>
                <a:ea typeface="华文仿宋" pitchFamily="2" charset="-122"/>
              </a:rPr>
              <a:t>》</a:t>
            </a:r>
            <a:r>
              <a:rPr lang="zh-CN" altLang="en-US" sz="2400" b="1" dirty="0">
                <a:solidFill>
                  <a:srgbClr val="FF3300"/>
                </a:solidFill>
                <a:latin typeface="华文仿宋" pitchFamily="2" charset="-122"/>
                <a:ea typeface="华文仿宋" pitchFamily="2" charset="-122"/>
              </a:rPr>
              <a:t>以鸭子下蛋结尾，这就给读者留下了足够大的想象空间，鸭下蛋了杜小康可能要回去了；杜小康也许要抒发自己长大的感慨了。</a:t>
            </a:r>
            <a:r>
              <a:rPr lang="zh-CN" altLang="en-US" sz="2400" b="1" dirty="0">
                <a:solidFill>
                  <a:srgbClr val="3333FF"/>
                </a:solidFill>
                <a:latin typeface="华文仿宋" pitchFamily="2" charset="-122"/>
                <a:ea typeface="华文仿宋" pitchFamily="2" charset="-122"/>
              </a:rPr>
              <a:t>作者不出一言，促使我们在脑中构造图景，这就是 “无言之美”。 </a:t>
            </a:r>
            <a:endParaRPr lang="zh-CN" altLang="en-US" sz="14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4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3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69136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3" descr="25flower0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0344" y="6354769"/>
            <a:ext cx="806054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4" descr="25flower0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6403" y="6354769"/>
            <a:ext cx="806053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5" descr="25flower0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62450" y="6354769"/>
            <a:ext cx="806054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6" descr="25flower0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8509" y="6354769"/>
            <a:ext cx="806053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7" descr="25flower0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4556" y="6354769"/>
            <a:ext cx="806054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8" descr="25flower0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0615" y="6354769"/>
            <a:ext cx="806053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9" descr="25flower0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6662" y="6375400"/>
            <a:ext cx="806054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10" descr="25flower0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92721" y="6354769"/>
            <a:ext cx="806053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53" name="Group 12"/>
          <p:cNvGrpSpPr>
            <a:grpSpLocks/>
          </p:cNvGrpSpPr>
          <p:nvPr/>
        </p:nvGrpSpPr>
        <p:grpSpPr bwMode="auto">
          <a:xfrm>
            <a:off x="1524000" y="0"/>
            <a:ext cx="1290638" cy="960438"/>
            <a:chOff x="18" y="62"/>
            <a:chExt cx="1084" cy="605"/>
          </a:xfrm>
        </p:grpSpPr>
        <p:sp>
          <p:nvSpPr>
            <p:cNvPr id="6154" name="Oval 13"/>
            <p:cNvSpPr>
              <a:spLocks noChangeArrowheads="1"/>
            </p:cNvSpPr>
            <p:nvPr/>
          </p:nvSpPr>
          <p:spPr bwMode="auto">
            <a:xfrm>
              <a:off x="18" y="62"/>
              <a:ext cx="1084" cy="60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55" name="Text Box 14"/>
            <p:cNvSpPr txBox="1">
              <a:spLocks noChangeArrowheads="1"/>
            </p:cNvSpPr>
            <p:nvPr/>
          </p:nvSpPr>
          <p:spPr bwMode="auto">
            <a:xfrm>
              <a:off x="60" y="206"/>
              <a:ext cx="1042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284413" indent="1588" defTabSz="9128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741613" indent="1588" defTabSz="9128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198813" indent="1588" defTabSz="9128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656013" indent="1588" defTabSz="9128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2000" dirty="0">
                  <a:ea typeface="黑体" pitchFamily="49" charset="-122"/>
                </a:rPr>
                <a:t>导入新课</a:t>
              </a:r>
            </a:p>
          </p:txBody>
        </p:sp>
      </p:grpSp>
      <p:sp>
        <p:nvSpPr>
          <p:cNvPr id="3090" name="文本框 3089"/>
          <p:cNvSpPr txBox="1">
            <a:spLocks noChangeArrowheads="1"/>
          </p:cNvSpPr>
          <p:nvPr/>
        </p:nvSpPr>
        <p:spPr bwMode="auto">
          <a:xfrm>
            <a:off x="2347912" y="728668"/>
            <a:ext cx="7873604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2844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7416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1988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6560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3333FF"/>
                </a:solidFill>
                <a:latin typeface="宋体" pitchFamily="2" charset="-122"/>
              </a:rPr>
              <a:t>    </a:t>
            </a:r>
            <a:r>
              <a:rPr lang="en-US" altLang="zh-CN" sz="3200" b="1" dirty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A.</a:t>
            </a:r>
            <a:r>
              <a:rPr lang="zh-CN" altLang="en-US" sz="3200" b="1" dirty="0">
                <a:solidFill>
                  <a:srgbClr val="3333FF"/>
                </a:solidFill>
                <a:latin typeface="宋体" pitchFamily="2" charset="-122"/>
              </a:rPr>
              <a:t>诗人把朋友送上船，船已经扬帆而去，而他还在江边目送远去的风帆，一直看到帆影逐渐模糊，消失在碧空的尽头，只剩下浩浩荡荡的江水流向水天交接之处。</a:t>
            </a:r>
            <a:r>
              <a:rPr lang="zh-CN" altLang="en-US" sz="2800" b="1" dirty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 </a:t>
            </a:r>
          </a:p>
        </p:txBody>
      </p:sp>
      <p:sp>
        <p:nvSpPr>
          <p:cNvPr id="3092" name="文本框 3091"/>
          <p:cNvSpPr txBox="1">
            <a:spLocks noChangeArrowheads="1"/>
          </p:cNvSpPr>
          <p:nvPr/>
        </p:nvSpPr>
        <p:spPr bwMode="auto">
          <a:xfrm>
            <a:off x="2347912" y="3048265"/>
            <a:ext cx="770334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2844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7416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1988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6560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3333FF"/>
                </a:solidFill>
                <a:latin typeface="宋体" pitchFamily="2" charset="-122"/>
              </a:rPr>
              <a:t>    </a:t>
            </a:r>
            <a:r>
              <a:rPr lang="en-US" altLang="zh-CN" sz="3200" b="1" dirty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B.</a:t>
            </a:r>
            <a:r>
              <a:rPr lang="zh-CN" altLang="en-US" sz="3200" b="1" dirty="0">
                <a:solidFill>
                  <a:srgbClr val="3333FF"/>
                </a:solidFill>
                <a:latin typeface="宋体" pitchFamily="2" charset="-122"/>
              </a:rPr>
              <a:t>孤帆远影碧空尽，唯见长江天际流。</a:t>
            </a:r>
            <a:r>
              <a:rPr lang="zh-CN" altLang="en-US" sz="2800" b="1" dirty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 </a:t>
            </a:r>
          </a:p>
        </p:txBody>
      </p:sp>
      <p:sp>
        <p:nvSpPr>
          <p:cNvPr id="3093" name="文本框 3092"/>
          <p:cNvSpPr txBox="1">
            <a:spLocks noChangeArrowheads="1"/>
          </p:cNvSpPr>
          <p:nvPr/>
        </p:nvSpPr>
        <p:spPr bwMode="auto">
          <a:xfrm>
            <a:off x="2347912" y="4067076"/>
            <a:ext cx="7873604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2844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7416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1988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6560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3333FF"/>
                </a:solidFill>
                <a:latin typeface="宋体" pitchFamily="2" charset="-122"/>
              </a:rPr>
              <a:t>    </a:t>
            </a:r>
            <a:r>
              <a:rPr lang="zh-CN" altLang="en-US" sz="3200" b="1" dirty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比较以上两个句子，你觉得哪个句子更美，更能打动你？为什么？</a:t>
            </a:r>
            <a:r>
              <a:rPr lang="zh-CN" altLang="en-US" sz="3200" b="1" dirty="0">
                <a:solidFill>
                  <a:srgbClr val="3333FF"/>
                </a:solidFill>
                <a:latin typeface="宋体" pitchFamily="2" charset="-122"/>
              </a:rPr>
              <a:t>今天的学习，就能为大家解出心中的疑惑。</a:t>
            </a:r>
            <a:r>
              <a:rPr lang="zh-CN" altLang="en-US" sz="2800" b="1" dirty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 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500"/>
                                        <p:tgtEl>
                                          <p:spTgt spid="3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0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0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90" grpId="0"/>
      <p:bldP spid="3092" grpId="0"/>
      <p:bldP spid="309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2" descr="25flower0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0344" y="6354769"/>
            <a:ext cx="806054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3" descr="25flower0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6403" y="6354769"/>
            <a:ext cx="806053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4" descr="25flower0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62450" y="6354769"/>
            <a:ext cx="806054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5" descr="25flower0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8509" y="6354769"/>
            <a:ext cx="806053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6" descr="25flower0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4556" y="6354769"/>
            <a:ext cx="806054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7" descr="25flower0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0615" y="6354769"/>
            <a:ext cx="806053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8" descr="25flower0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6662" y="6375400"/>
            <a:ext cx="806054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6" name="Picture 9" descr="25flower0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92721" y="6354769"/>
            <a:ext cx="806053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7" name="Group 11"/>
          <p:cNvGrpSpPr>
            <a:grpSpLocks/>
          </p:cNvGrpSpPr>
          <p:nvPr/>
        </p:nvGrpSpPr>
        <p:grpSpPr bwMode="auto">
          <a:xfrm>
            <a:off x="1524006" y="0"/>
            <a:ext cx="1393031" cy="960438"/>
            <a:chOff x="54" y="62"/>
            <a:chExt cx="1170" cy="605"/>
          </a:xfrm>
        </p:grpSpPr>
        <p:sp>
          <p:nvSpPr>
            <p:cNvPr id="7178" name="Oval 12"/>
            <p:cNvSpPr>
              <a:spLocks noChangeArrowheads="1"/>
            </p:cNvSpPr>
            <p:nvPr/>
          </p:nvSpPr>
          <p:spPr bwMode="auto">
            <a:xfrm>
              <a:off x="54" y="62"/>
              <a:ext cx="1170" cy="60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79" name="Text Box 13"/>
            <p:cNvSpPr txBox="1">
              <a:spLocks noChangeArrowheads="1"/>
            </p:cNvSpPr>
            <p:nvPr/>
          </p:nvSpPr>
          <p:spPr bwMode="auto">
            <a:xfrm>
              <a:off x="137" y="193"/>
              <a:ext cx="1033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284413" indent="1588" defTabSz="9128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741613" indent="1588" defTabSz="9128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198813" indent="1588" defTabSz="9128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656013" indent="1588" defTabSz="9128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2000" dirty="0">
                  <a:ea typeface="黑体" pitchFamily="49" charset="-122"/>
                </a:rPr>
                <a:t>作者简介</a:t>
              </a:r>
            </a:p>
          </p:txBody>
        </p:sp>
      </p:grp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4511279" y="1103166"/>
            <a:ext cx="586263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2844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7416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1988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6560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</a:rPr>
              <a:t>       </a:t>
            </a:r>
            <a:r>
              <a:rPr lang="zh-CN" altLang="en-US" sz="2400" b="1" dirty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朱光潜</a:t>
            </a: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（1</a:t>
            </a:r>
            <a:r>
              <a:rPr lang="en-US" altLang="zh-CN" sz="2400" b="1" dirty="0">
                <a:latin typeface="仿宋" pitchFamily="49" charset="-122"/>
                <a:ea typeface="仿宋" pitchFamily="49" charset="-122"/>
              </a:rPr>
              <a:t>897-1986)</a:t>
            </a: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，安徽桐城人。</a:t>
            </a:r>
            <a:r>
              <a:rPr lang="zh-CN" altLang="en-US" sz="2400" b="1" dirty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美学家、翻译家、文艺理论家。</a:t>
            </a: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我国现代美学的开拓者和奠基者之一，也是第一个在中国广泛介绍西方美学的人，他以深湛的研究沟通了西方美学和中国传统美学。他是中国美学史上一座横跨古今、沟通中外的“桥梁”，是我国现当代最负盛名并赢得崇高国际声誉的美学大师。</a:t>
            </a:r>
          </a:p>
          <a:p>
            <a:pPr eaLnBrk="0" hangingPunct="0">
              <a:spcBef>
                <a:spcPct val="50000"/>
              </a:spcBef>
            </a:pP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    他的主要著作有</a:t>
            </a:r>
            <a:r>
              <a:rPr lang="en-US" altLang="zh-CN" sz="2400" b="1" dirty="0">
                <a:latin typeface="仿宋" pitchFamily="49" charset="-122"/>
                <a:ea typeface="仿宋" pitchFamily="49" charset="-122"/>
              </a:rPr>
              <a:t>《</a:t>
            </a: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文艺心理学</a:t>
            </a:r>
            <a:r>
              <a:rPr lang="en-US" altLang="zh-CN" sz="2400" b="1" dirty="0">
                <a:latin typeface="仿宋" pitchFamily="49" charset="-122"/>
                <a:ea typeface="仿宋" pitchFamily="49" charset="-122"/>
              </a:rPr>
              <a:t>》《</a:t>
            </a: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谈美</a:t>
            </a:r>
            <a:r>
              <a:rPr lang="en-US" altLang="zh-CN" sz="2400" b="1" dirty="0">
                <a:latin typeface="仿宋" pitchFamily="49" charset="-122"/>
                <a:ea typeface="仿宋" pitchFamily="49" charset="-122"/>
              </a:rPr>
              <a:t>》《</a:t>
            </a: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西方美学史</a:t>
            </a:r>
            <a:r>
              <a:rPr lang="en-US" altLang="zh-CN" sz="2400" b="1" dirty="0">
                <a:latin typeface="仿宋" pitchFamily="49" charset="-122"/>
                <a:ea typeface="仿宋" pitchFamily="49" charset="-122"/>
              </a:rPr>
              <a:t>》</a:t>
            </a: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等。</a:t>
            </a:r>
          </a:p>
        </p:txBody>
      </p:sp>
      <p:pic>
        <p:nvPicPr>
          <p:cNvPr id="7181" name="图片 4113" descr="XQ)NN]PT`K%@X7HAJC_N`W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3537" y="1249368"/>
            <a:ext cx="2927747" cy="3824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5655076" y="408373"/>
            <a:ext cx="19315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F"/>
                </a:solidFill>
              </a:rPr>
              <a:t>https://www.ypppt.com/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3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0344" y="6354769"/>
            <a:ext cx="806054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Picture 4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6403" y="6354769"/>
            <a:ext cx="806053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5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62450" y="6354769"/>
            <a:ext cx="806054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6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8509" y="6354769"/>
            <a:ext cx="806053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7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4556" y="6354769"/>
            <a:ext cx="806054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8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0615" y="6354769"/>
            <a:ext cx="806053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9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6662" y="6375400"/>
            <a:ext cx="806054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10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92721" y="6354769"/>
            <a:ext cx="806053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1" name="Oval 13"/>
          <p:cNvSpPr>
            <a:spLocks noChangeArrowheads="1"/>
          </p:cNvSpPr>
          <p:nvPr/>
        </p:nvSpPr>
        <p:spPr bwMode="auto">
          <a:xfrm>
            <a:off x="1524000" y="-1588"/>
            <a:ext cx="1290638" cy="960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202" name="Text Box 14"/>
          <p:cNvSpPr txBox="1">
            <a:spLocks noChangeArrowheads="1"/>
          </p:cNvSpPr>
          <p:nvPr/>
        </p:nvSpPr>
        <p:spPr bwMode="auto">
          <a:xfrm>
            <a:off x="1524000" y="249238"/>
            <a:ext cx="130611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2844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7416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1988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6560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000">
                <a:ea typeface="黑体" pitchFamily="49" charset="-122"/>
              </a:rPr>
              <a:t>学习目标</a:t>
            </a:r>
          </a:p>
        </p:txBody>
      </p:sp>
      <p:pic>
        <p:nvPicPr>
          <p:cNvPr id="8203" name="Picture 15" descr="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25966" y="1055693"/>
            <a:ext cx="2942034" cy="529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4" name="Text Box 5"/>
          <p:cNvSpPr txBox="1">
            <a:spLocks noChangeArrowheads="1"/>
          </p:cNvSpPr>
          <p:nvPr/>
        </p:nvSpPr>
        <p:spPr bwMode="auto">
          <a:xfrm>
            <a:off x="1979539" y="1549480"/>
            <a:ext cx="6232340" cy="2800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2844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7416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1988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6560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10000"/>
              </a:lnSpc>
            </a:pPr>
            <a:r>
              <a:rPr lang="en-US" altLang="zh-CN" sz="3200" b="1" dirty="0">
                <a:latin typeface="宋体" pitchFamily="2" charset="-122"/>
              </a:rPr>
              <a:t>    1.</a:t>
            </a:r>
            <a:r>
              <a:rPr lang="zh-CN" altLang="en-US" sz="3200" b="1" dirty="0">
                <a:latin typeface="宋体" pitchFamily="2" charset="-122"/>
              </a:rPr>
              <a:t>阅读文章，把握作者行文思路。 </a:t>
            </a:r>
          </a:p>
          <a:p>
            <a:pPr>
              <a:lnSpc>
                <a:spcPct val="110000"/>
              </a:lnSpc>
            </a:pPr>
            <a:r>
              <a:rPr lang="en-US" altLang="zh-CN" sz="3200" b="1" dirty="0">
                <a:latin typeface="宋体" pitchFamily="2" charset="-122"/>
              </a:rPr>
              <a:t>    2.</a:t>
            </a:r>
            <a:r>
              <a:rPr lang="zh-CN" altLang="en-US" sz="3200" b="1" dirty="0">
                <a:latin typeface="宋体" pitchFamily="2" charset="-122"/>
              </a:rPr>
              <a:t>学习举例论证的方法。</a:t>
            </a:r>
            <a:endParaRPr lang="en-US" altLang="zh-CN" sz="3200" b="1" dirty="0">
              <a:latin typeface="宋体" pitchFamily="2" charset="-122"/>
            </a:endParaRPr>
          </a:p>
          <a:p>
            <a:pPr>
              <a:lnSpc>
                <a:spcPct val="110000"/>
              </a:lnSpc>
            </a:pPr>
            <a:r>
              <a:rPr lang="en-US" altLang="zh-CN" sz="3200" b="1" dirty="0">
                <a:latin typeface="宋体" pitchFamily="2" charset="-122"/>
              </a:rPr>
              <a:t>    3.</a:t>
            </a:r>
            <a:r>
              <a:rPr lang="zh-CN" altLang="en-US" sz="3200" b="1" dirty="0">
                <a:latin typeface="宋体" pitchFamily="2" charset="-122"/>
              </a:rPr>
              <a:t>认识艺术中的无言之美，培养良好的审美素养。</a:t>
            </a:r>
          </a:p>
        </p:txBody>
      </p:sp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ext Box 11"/>
          <p:cNvSpPr txBox="1">
            <a:spLocks noChangeArrowheads="1"/>
          </p:cNvSpPr>
          <p:nvPr/>
        </p:nvSpPr>
        <p:spPr bwMode="auto">
          <a:xfrm>
            <a:off x="2836069" y="322263"/>
            <a:ext cx="262771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2844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7416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1988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6560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000" dirty="0">
                <a:ea typeface="黑体" pitchFamily="49" charset="-122"/>
              </a:rPr>
              <a:t>自读课文</a:t>
            </a:r>
            <a:r>
              <a:rPr lang="en-US" altLang="zh-CN" sz="2000" dirty="0">
                <a:latin typeface="黑体" pitchFamily="49" charset="-122"/>
                <a:ea typeface="黑体" pitchFamily="49" charset="-122"/>
              </a:rPr>
              <a:t>·</a:t>
            </a:r>
            <a:r>
              <a:rPr lang="zh-CN" altLang="en-US" sz="2000" dirty="0">
                <a:ea typeface="黑体" pitchFamily="49" charset="-122"/>
              </a:rPr>
              <a:t>动手标记</a:t>
            </a:r>
          </a:p>
        </p:txBody>
      </p:sp>
      <p:sp>
        <p:nvSpPr>
          <p:cNvPr id="9218" name="Oval 12"/>
          <p:cNvSpPr>
            <a:spLocks noChangeArrowheads="1"/>
          </p:cNvSpPr>
          <p:nvPr/>
        </p:nvSpPr>
        <p:spPr bwMode="auto">
          <a:xfrm>
            <a:off x="1524000" y="0"/>
            <a:ext cx="1290638" cy="960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9220" name="Group 14"/>
          <p:cNvGrpSpPr>
            <a:grpSpLocks/>
          </p:cNvGrpSpPr>
          <p:nvPr/>
        </p:nvGrpSpPr>
        <p:grpSpPr bwMode="auto">
          <a:xfrm>
            <a:off x="1524000" y="0"/>
            <a:ext cx="1290638" cy="960438"/>
            <a:chOff x="0" y="0"/>
            <a:chExt cx="1084" cy="605"/>
          </a:xfrm>
        </p:grpSpPr>
        <p:sp>
          <p:nvSpPr>
            <p:cNvPr id="9221" name="Oval 16"/>
            <p:cNvSpPr>
              <a:spLocks noChangeArrowheads="1"/>
            </p:cNvSpPr>
            <p:nvPr/>
          </p:nvSpPr>
          <p:spPr bwMode="auto">
            <a:xfrm>
              <a:off x="0" y="0"/>
              <a:ext cx="1084" cy="60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222" name="Text Box 17"/>
            <p:cNvSpPr txBox="1">
              <a:spLocks noChangeArrowheads="1"/>
            </p:cNvSpPr>
            <p:nvPr/>
          </p:nvSpPr>
          <p:spPr bwMode="auto">
            <a:xfrm>
              <a:off x="52" y="141"/>
              <a:ext cx="1032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284413" indent="1588" defTabSz="9128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741613" indent="1588" defTabSz="9128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198813" indent="1588" defTabSz="9128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656013" indent="1588" defTabSz="9128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2000" dirty="0">
                  <a:ea typeface="黑体" pitchFamily="49" charset="-122"/>
                </a:rPr>
                <a:t>整体感知</a:t>
              </a:r>
            </a:p>
          </p:txBody>
        </p:sp>
      </p:grpSp>
      <p:pic>
        <p:nvPicPr>
          <p:cNvPr id="9223" name="Picture 18" descr="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3423" y="223844"/>
            <a:ext cx="3106340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4" name="Text Box 6"/>
          <p:cNvSpPr txBox="1">
            <a:spLocks noChangeArrowheads="1"/>
          </p:cNvSpPr>
          <p:nvPr/>
        </p:nvSpPr>
        <p:spPr bwMode="auto">
          <a:xfrm>
            <a:off x="2144911" y="1747584"/>
            <a:ext cx="7927666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2844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7416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1988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6560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4000" b="1" dirty="0">
                <a:solidFill>
                  <a:srgbClr val="3333FF"/>
                </a:solidFill>
                <a:latin typeface="宋体" pitchFamily="2" charset="-122"/>
              </a:rPr>
              <a:t>    1.</a:t>
            </a:r>
            <a:r>
              <a:rPr lang="zh-CN" altLang="en-US" sz="4000" b="1" dirty="0">
                <a:solidFill>
                  <a:srgbClr val="3333FF"/>
                </a:solidFill>
                <a:latin typeface="宋体" pitchFamily="2" charset="-122"/>
              </a:rPr>
              <a:t>利用工具书，结合文下注释，扫清阅读障碍。</a:t>
            </a:r>
          </a:p>
          <a:p>
            <a:r>
              <a:rPr lang="en-US" altLang="zh-CN" sz="4000" b="1" dirty="0">
                <a:solidFill>
                  <a:srgbClr val="3333FF"/>
                </a:solidFill>
                <a:latin typeface="宋体" pitchFamily="2" charset="-122"/>
              </a:rPr>
              <a:t>    </a:t>
            </a:r>
          </a:p>
          <a:p>
            <a:r>
              <a:rPr lang="en-US" altLang="zh-CN" sz="4000" b="1" dirty="0">
                <a:solidFill>
                  <a:srgbClr val="3333FF"/>
                </a:solidFill>
                <a:latin typeface="宋体" pitchFamily="2" charset="-122"/>
              </a:rPr>
              <a:t>    2.</a:t>
            </a:r>
            <a:r>
              <a:rPr lang="zh-CN" altLang="en-US" sz="4000" b="1" dirty="0">
                <a:solidFill>
                  <a:srgbClr val="3333FF"/>
                </a:solidFill>
                <a:latin typeface="宋体" pitchFamily="2" charset="-122"/>
              </a:rPr>
              <a:t>试着给本文划分层次。</a:t>
            </a:r>
          </a:p>
        </p:txBody>
      </p:sp>
      <p:grpSp>
        <p:nvGrpSpPr>
          <p:cNvPr id="3" name="Group 9"/>
          <p:cNvGrpSpPr>
            <a:grpSpLocks/>
          </p:cNvGrpSpPr>
          <p:nvPr/>
        </p:nvGrpSpPr>
        <p:grpSpPr bwMode="auto">
          <a:xfrm rot="8695585">
            <a:off x="7550944" y="4760919"/>
            <a:ext cx="1999060" cy="820737"/>
            <a:chOff x="3933" y="2784"/>
            <a:chExt cx="1679" cy="517"/>
          </a:xfrm>
        </p:grpSpPr>
        <p:sp>
          <p:nvSpPr>
            <p:cNvPr id="9226" name="Freeform 10"/>
            <p:cNvSpPr>
              <a:spLocks noChangeArrowheads="1"/>
            </p:cNvSpPr>
            <p:nvPr/>
          </p:nvSpPr>
          <p:spPr bwMode="auto">
            <a:xfrm>
              <a:off x="3952" y="3065"/>
              <a:ext cx="1623" cy="236"/>
            </a:xfrm>
            <a:custGeom>
              <a:avLst/>
              <a:gdLst>
                <a:gd name="T0" fmla="*/ 0 w 4052"/>
                <a:gd name="T1" fmla="*/ 268 h 583"/>
                <a:gd name="T2" fmla="*/ 63 w 4052"/>
                <a:gd name="T3" fmla="*/ 476 h 583"/>
                <a:gd name="T4" fmla="*/ 169 w 4052"/>
                <a:gd name="T5" fmla="*/ 559 h 583"/>
                <a:gd name="T6" fmla="*/ 310 w 4052"/>
                <a:gd name="T7" fmla="*/ 583 h 583"/>
                <a:gd name="T8" fmla="*/ 2893 w 4052"/>
                <a:gd name="T9" fmla="*/ 583 h 583"/>
                <a:gd name="T10" fmla="*/ 2956 w 4052"/>
                <a:gd name="T11" fmla="*/ 559 h 583"/>
                <a:gd name="T12" fmla="*/ 3096 w 4052"/>
                <a:gd name="T13" fmla="*/ 542 h 583"/>
                <a:gd name="T14" fmla="*/ 3266 w 4052"/>
                <a:gd name="T15" fmla="*/ 500 h 583"/>
                <a:gd name="T16" fmla="*/ 3407 w 4052"/>
                <a:gd name="T17" fmla="*/ 434 h 583"/>
                <a:gd name="T18" fmla="*/ 4052 w 4052"/>
                <a:gd name="T19" fmla="*/ 101 h 583"/>
                <a:gd name="T20" fmla="*/ 3470 w 4052"/>
                <a:gd name="T21" fmla="*/ 166 h 583"/>
                <a:gd name="T22" fmla="*/ 3300 w 4052"/>
                <a:gd name="T23" fmla="*/ 250 h 583"/>
                <a:gd name="T24" fmla="*/ 3111 w 4052"/>
                <a:gd name="T25" fmla="*/ 291 h 583"/>
                <a:gd name="T26" fmla="*/ 2985 w 4052"/>
                <a:gd name="T27" fmla="*/ 333 h 583"/>
                <a:gd name="T28" fmla="*/ 2927 w 4052"/>
                <a:gd name="T29" fmla="*/ 333 h 583"/>
                <a:gd name="T30" fmla="*/ 2864 w 4052"/>
                <a:gd name="T31" fmla="*/ 333 h 583"/>
                <a:gd name="T32" fmla="*/ 2752 w 4052"/>
                <a:gd name="T33" fmla="*/ 333 h 583"/>
                <a:gd name="T34" fmla="*/ 2610 w 4052"/>
                <a:gd name="T35" fmla="*/ 333 h 583"/>
                <a:gd name="T36" fmla="*/ 2421 w 4052"/>
                <a:gd name="T37" fmla="*/ 333 h 583"/>
                <a:gd name="T38" fmla="*/ 2188 w 4052"/>
                <a:gd name="T39" fmla="*/ 333 h 583"/>
                <a:gd name="T40" fmla="*/ 1970 w 4052"/>
                <a:gd name="T41" fmla="*/ 333 h 583"/>
                <a:gd name="T42" fmla="*/ 1717 w 4052"/>
                <a:gd name="T43" fmla="*/ 333 h 583"/>
                <a:gd name="T44" fmla="*/ 1470 w 4052"/>
                <a:gd name="T45" fmla="*/ 333 h 583"/>
                <a:gd name="T46" fmla="*/ 1218 w 4052"/>
                <a:gd name="T47" fmla="*/ 333 h 583"/>
                <a:gd name="T48" fmla="*/ 985 w 4052"/>
                <a:gd name="T49" fmla="*/ 333 h 583"/>
                <a:gd name="T50" fmla="*/ 766 w 4052"/>
                <a:gd name="T51" fmla="*/ 333 h 583"/>
                <a:gd name="T52" fmla="*/ 577 w 4052"/>
                <a:gd name="T53" fmla="*/ 333 h 583"/>
                <a:gd name="T54" fmla="*/ 422 w 4052"/>
                <a:gd name="T55" fmla="*/ 333 h 583"/>
                <a:gd name="T56" fmla="*/ 325 w 4052"/>
                <a:gd name="T57" fmla="*/ 333 h 583"/>
                <a:gd name="T58" fmla="*/ 262 w 4052"/>
                <a:gd name="T59" fmla="*/ 333 h 583"/>
                <a:gd name="T60" fmla="*/ 203 w 4052"/>
                <a:gd name="T61" fmla="*/ 333 h 583"/>
                <a:gd name="T62" fmla="*/ 63 w 4052"/>
                <a:gd name="T63" fmla="*/ 268 h 583"/>
                <a:gd name="T64" fmla="*/ 0 w 4052"/>
                <a:gd name="T65" fmla="*/ 166 h 583"/>
                <a:gd name="T66" fmla="*/ 0 w 4052"/>
                <a:gd name="T67" fmla="*/ 166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52" h="583">
                  <a:moveTo>
                    <a:pt x="0" y="166"/>
                  </a:moveTo>
                  <a:lnTo>
                    <a:pt x="0" y="268"/>
                  </a:lnTo>
                  <a:lnTo>
                    <a:pt x="29" y="393"/>
                  </a:lnTo>
                  <a:lnTo>
                    <a:pt x="63" y="476"/>
                  </a:lnTo>
                  <a:lnTo>
                    <a:pt x="106" y="518"/>
                  </a:lnTo>
                  <a:lnTo>
                    <a:pt x="169" y="559"/>
                  </a:lnTo>
                  <a:lnTo>
                    <a:pt x="232" y="583"/>
                  </a:lnTo>
                  <a:lnTo>
                    <a:pt x="310" y="583"/>
                  </a:lnTo>
                  <a:lnTo>
                    <a:pt x="388" y="583"/>
                  </a:lnTo>
                  <a:lnTo>
                    <a:pt x="2893" y="583"/>
                  </a:lnTo>
                  <a:lnTo>
                    <a:pt x="2907" y="583"/>
                  </a:lnTo>
                  <a:lnTo>
                    <a:pt x="2956" y="559"/>
                  </a:lnTo>
                  <a:lnTo>
                    <a:pt x="3019" y="542"/>
                  </a:lnTo>
                  <a:lnTo>
                    <a:pt x="3096" y="542"/>
                  </a:lnTo>
                  <a:lnTo>
                    <a:pt x="3174" y="500"/>
                  </a:lnTo>
                  <a:lnTo>
                    <a:pt x="3266" y="500"/>
                  </a:lnTo>
                  <a:lnTo>
                    <a:pt x="3349" y="458"/>
                  </a:lnTo>
                  <a:lnTo>
                    <a:pt x="3407" y="434"/>
                  </a:lnTo>
                  <a:lnTo>
                    <a:pt x="3737" y="268"/>
                  </a:lnTo>
                  <a:lnTo>
                    <a:pt x="4052" y="101"/>
                  </a:lnTo>
                  <a:lnTo>
                    <a:pt x="3815" y="0"/>
                  </a:lnTo>
                  <a:lnTo>
                    <a:pt x="3470" y="166"/>
                  </a:lnTo>
                  <a:lnTo>
                    <a:pt x="3392" y="208"/>
                  </a:lnTo>
                  <a:lnTo>
                    <a:pt x="3300" y="250"/>
                  </a:lnTo>
                  <a:lnTo>
                    <a:pt x="3208" y="268"/>
                  </a:lnTo>
                  <a:lnTo>
                    <a:pt x="3111" y="291"/>
                  </a:lnTo>
                  <a:lnTo>
                    <a:pt x="3048" y="309"/>
                  </a:lnTo>
                  <a:lnTo>
                    <a:pt x="2985" y="333"/>
                  </a:lnTo>
                  <a:lnTo>
                    <a:pt x="2927" y="333"/>
                  </a:lnTo>
                  <a:lnTo>
                    <a:pt x="2893" y="333"/>
                  </a:lnTo>
                  <a:lnTo>
                    <a:pt x="2864" y="333"/>
                  </a:lnTo>
                  <a:lnTo>
                    <a:pt x="2815" y="333"/>
                  </a:lnTo>
                  <a:lnTo>
                    <a:pt x="2752" y="333"/>
                  </a:lnTo>
                  <a:lnTo>
                    <a:pt x="2673" y="333"/>
                  </a:lnTo>
                  <a:lnTo>
                    <a:pt x="2610" y="333"/>
                  </a:lnTo>
                  <a:lnTo>
                    <a:pt x="2518" y="333"/>
                  </a:lnTo>
                  <a:lnTo>
                    <a:pt x="2421" y="333"/>
                  </a:lnTo>
                  <a:lnTo>
                    <a:pt x="2300" y="333"/>
                  </a:lnTo>
                  <a:lnTo>
                    <a:pt x="2188" y="333"/>
                  </a:lnTo>
                  <a:lnTo>
                    <a:pt x="2076" y="333"/>
                  </a:lnTo>
                  <a:lnTo>
                    <a:pt x="1970" y="333"/>
                  </a:lnTo>
                  <a:lnTo>
                    <a:pt x="1843" y="333"/>
                  </a:lnTo>
                  <a:lnTo>
                    <a:pt x="1717" y="333"/>
                  </a:lnTo>
                  <a:lnTo>
                    <a:pt x="1596" y="333"/>
                  </a:lnTo>
                  <a:lnTo>
                    <a:pt x="1470" y="333"/>
                  </a:lnTo>
                  <a:lnTo>
                    <a:pt x="1344" y="333"/>
                  </a:lnTo>
                  <a:lnTo>
                    <a:pt x="1218" y="333"/>
                  </a:lnTo>
                  <a:lnTo>
                    <a:pt x="1111" y="333"/>
                  </a:lnTo>
                  <a:lnTo>
                    <a:pt x="985" y="333"/>
                  </a:lnTo>
                  <a:lnTo>
                    <a:pt x="873" y="333"/>
                  </a:lnTo>
                  <a:lnTo>
                    <a:pt x="766" y="333"/>
                  </a:lnTo>
                  <a:lnTo>
                    <a:pt x="669" y="333"/>
                  </a:lnTo>
                  <a:lnTo>
                    <a:pt x="577" y="333"/>
                  </a:lnTo>
                  <a:lnTo>
                    <a:pt x="499" y="333"/>
                  </a:lnTo>
                  <a:lnTo>
                    <a:pt x="422" y="333"/>
                  </a:lnTo>
                  <a:lnTo>
                    <a:pt x="359" y="333"/>
                  </a:lnTo>
                  <a:lnTo>
                    <a:pt x="325" y="333"/>
                  </a:lnTo>
                  <a:lnTo>
                    <a:pt x="296" y="333"/>
                  </a:lnTo>
                  <a:lnTo>
                    <a:pt x="262" y="333"/>
                  </a:lnTo>
                  <a:lnTo>
                    <a:pt x="247" y="333"/>
                  </a:lnTo>
                  <a:lnTo>
                    <a:pt x="203" y="333"/>
                  </a:lnTo>
                  <a:lnTo>
                    <a:pt x="121" y="309"/>
                  </a:lnTo>
                  <a:lnTo>
                    <a:pt x="63" y="268"/>
                  </a:lnTo>
                  <a:lnTo>
                    <a:pt x="14" y="226"/>
                  </a:lnTo>
                  <a:lnTo>
                    <a:pt x="0" y="166"/>
                  </a:lnTo>
                  <a:close/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9227" name="Group 11"/>
            <p:cNvGrpSpPr>
              <a:grpSpLocks/>
            </p:cNvGrpSpPr>
            <p:nvPr/>
          </p:nvGrpSpPr>
          <p:grpSpPr bwMode="auto">
            <a:xfrm>
              <a:off x="3933" y="2784"/>
              <a:ext cx="1679" cy="422"/>
              <a:chOff x="3933" y="2784"/>
              <a:chExt cx="1679" cy="422"/>
            </a:xfrm>
          </p:grpSpPr>
          <p:sp>
            <p:nvSpPr>
              <p:cNvPr id="9228" name="Freeform 12"/>
              <p:cNvSpPr>
                <a:spLocks noChangeArrowheads="1"/>
              </p:cNvSpPr>
              <p:nvPr/>
            </p:nvSpPr>
            <p:spPr bwMode="auto">
              <a:xfrm>
                <a:off x="3933" y="2784"/>
                <a:ext cx="1679" cy="212"/>
              </a:xfrm>
              <a:custGeom>
                <a:avLst/>
                <a:gdLst>
                  <a:gd name="T0" fmla="*/ 29 w 4192"/>
                  <a:gd name="T1" fmla="*/ 523 h 523"/>
                  <a:gd name="T2" fmla="*/ 29 w 4192"/>
                  <a:gd name="T3" fmla="*/ 356 h 523"/>
                  <a:gd name="T4" fmla="*/ 63 w 4192"/>
                  <a:gd name="T5" fmla="*/ 231 h 523"/>
                  <a:gd name="T6" fmla="*/ 92 w 4192"/>
                  <a:gd name="T7" fmla="*/ 148 h 523"/>
                  <a:gd name="T8" fmla="*/ 140 w 4192"/>
                  <a:gd name="T9" fmla="*/ 107 h 523"/>
                  <a:gd name="T10" fmla="*/ 203 w 4192"/>
                  <a:gd name="T11" fmla="*/ 65 h 523"/>
                  <a:gd name="T12" fmla="*/ 266 w 4192"/>
                  <a:gd name="T13" fmla="*/ 65 h 523"/>
                  <a:gd name="T14" fmla="*/ 359 w 4192"/>
                  <a:gd name="T15" fmla="*/ 40 h 523"/>
                  <a:gd name="T16" fmla="*/ 393 w 4192"/>
                  <a:gd name="T17" fmla="*/ 40 h 523"/>
                  <a:gd name="T18" fmla="*/ 485 w 4192"/>
                  <a:gd name="T19" fmla="*/ 40 h 523"/>
                  <a:gd name="T20" fmla="*/ 625 w 4192"/>
                  <a:gd name="T21" fmla="*/ 40 h 523"/>
                  <a:gd name="T22" fmla="*/ 703 w 4192"/>
                  <a:gd name="T23" fmla="*/ 40 h 523"/>
                  <a:gd name="T24" fmla="*/ 752 w 4192"/>
                  <a:gd name="T25" fmla="*/ 40 h 523"/>
                  <a:gd name="T26" fmla="*/ 2926 w 4192"/>
                  <a:gd name="T27" fmla="*/ 40 h 523"/>
                  <a:gd name="T28" fmla="*/ 3018 w 4192"/>
                  <a:gd name="T29" fmla="*/ 40 h 523"/>
                  <a:gd name="T30" fmla="*/ 3095 w 4192"/>
                  <a:gd name="T31" fmla="*/ 65 h 523"/>
                  <a:gd name="T32" fmla="*/ 3173 w 4192"/>
                  <a:gd name="T33" fmla="*/ 82 h 523"/>
                  <a:gd name="T34" fmla="*/ 3270 w 4192"/>
                  <a:gd name="T35" fmla="*/ 107 h 523"/>
                  <a:gd name="T36" fmla="*/ 3348 w 4192"/>
                  <a:gd name="T37" fmla="*/ 148 h 523"/>
                  <a:gd name="T38" fmla="*/ 3455 w 4192"/>
                  <a:gd name="T39" fmla="*/ 190 h 523"/>
                  <a:gd name="T40" fmla="*/ 3770 w 4192"/>
                  <a:gd name="T41" fmla="*/ 356 h 523"/>
                  <a:gd name="T42" fmla="*/ 4081 w 4192"/>
                  <a:gd name="T43" fmla="*/ 523 h 523"/>
                  <a:gd name="T44" fmla="*/ 4192 w 4192"/>
                  <a:gd name="T45" fmla="*/ 523 h 523"/>
                  <a:gd name="T46" fmla="*/ 3518 w 4192"/>
                  <a:gd name="T47" fmla="*/ 165 h 523"/>
                  <a:gd name="T48" fmla="*/ 3440 w 4192"/>
                  <a:gd name="T49" fmla="*/ 125 h 523"/>
                  <a:gd name="T50" fmla="*/ 3362 w 4192"/>
                  <a:gd name="T51" fmla="*/ 82 h 523"/>
                  <a:gd name="T52" fmla="*/ 3285 w 4192"/>
                  <a:gd name="T53" fmla="*/ 65 h 523"/>
                  <a:gd name="T54" fmla="*/ 3222 w 4192"/>
                  <a:gd name="T55" fmla="*/ 22 h 523"/>
                  <a:gd name="T56" fmla="*/ 3159 w 4192"/>
                  <a:gd name="T57" fmla="*/ 22 h 523"/>
                  <a:gd name="T58" fmla="*/ 3115 w 4192"/>
                  <a:gd name="T59" fmla="*/ 22 h 523"/>
                  <a:gd name="T60" fmla="*/ 3052 w 4192"/>
                  <a:gd name="T61" fmla="*/ 22 h 523"/>
                  <a:gd name="T62" fmla="*/ 2989 w 4192"/>
                  <a:gd name="T63" fmla="*/ 0 h 523"/>
                  <a:gd name="T64" fmla="*/ 407 w 4192"/>
                  <a:gd name="T65" fmla="*/ 0 h 523"/>
                  <a:gd name="T66" fmla="*/ 329 w 4192"/>
                  <a:gd name="T67" fmla="*/ 0 h 523"/>
                  <a:gd name="T68" fmla="*/ 189 w 4192"/>
                  <a:gd name="T69" fmla="*/ 22 h 523"/>
                  <a:gd name="T70" fmla="*/ 155 w 4192"/>
                  <a:gd name="T71" fmla="*/ 40 h 523"/>
                  <a:gd name="T72" fmla="*/ 92 w 4192"/>
                  <a:gd name="T73" fmla="*/ 82 h 523"/>
                  <a:gd name="T74" fmla="*/ 63 w 4192"/>
                  <a:gd name="T75" fmla="*/ 148 h 523"/>
                  <a:gd name="T76" fmla="*/ 29 w 4192"/>
                  <a:gd name="T77" fmla="*/ 208 h 523"/>
                  <a:gd name="T78" fmla="*/ 14 w 4192"/>
                  <a:gd name="T79" fmla="*/ 356 h 523"/>
                  <a:gd name="T80" fmla="*/ 0 w 4192"/>
                  <a:gd name="T81" fmla="*/ 523 h 523"/>
                  <a:gd name="T82" fmla="*/ 29 w 4192"/>
                  <a:gd name="T83" fmla="*/ 523 h 523"/>
                  <a:gd name="T84" fmla="*/ 29 w 4192"/>
                  <a:gd name="T85" fmla="*/ 523 h 523"/>
                  <a:gd name="T86" fmla="*/ 29 w 4192"/>
                  <a:gd name="T87" fmla="*/ 523 h 523"/>
                  <a:gd name="T88" fmla="*/ 29 w 4192"/>
                  <a:gd name="T89" fmla="*/ 523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192" h="523">
                    <a:moveTo>
                      <a:pt x="29" y="523"/>
                    </a:moveTo>
                    <a:lnTo>
                      <a:pt x="29" y="356"/>
                    </a:lnTo>
                    <a:lnTo>
                      <a:pt x="63" y="231"/>
                    </a:lnTo>
                    <a:lnTo>
                      <a:pt x="92" y="148"/>
                    </a:lnTo>
                    <a:lnTo>
                      <a:pt x="140" y="107"/>
                    </a:lnTo>
                    <a:lnTo>
                      <a:pt x="203" y="65"/>
                    </a:lnTo>
                    <a:lnTo>
                      <a:pt x="266" y="65"/>
                    </a:lnTo>
                    <a:lnTo>
                      <a:pt x="359" y="40"/>
                    </a:lnTo>
                    <a:lnTo>
                      <a:pt x="393" y="40"/>
                    </a:lnTo>
                    <a:lnTo>
                      <a:pt x="485" y="40"/>
                    </a:lnTo>
                    <a:lnTo>
                      <a:pt x="625" y="40"/>
                    </a:lnTo>
                    <a:lnTo>
                      <a:pt x="703" y="40"/>
                    </a:lnTo>
                    <a:lnTo>
                      <a:pt x="752" y="40"/>
                    </a:lnTo>
                    <a:lnTo>
                      <a:pt x="2926" y="40"/>
                    </a:lnTo>
                    <a:lnTo>
                      <a:pt x="3018" y="40"/>
                    </a:lnTo>
                    <a:lnTo>
                      <a:pt x="3095" y="65"/>
                    </a:lnTo>
                    <a:lnTo>
                      <a:pt x="3173" y="82"/>
                    </a:lnTo>
                    <a:lnTo>
                      <a:pt x="3270" y="107"/>
                    </a:lnTo>
                    <a:lnTo>
                      <a:pt x="3348" y="148"/>
                    </a:lnTo>
                    <a:lnTo>
                      <a:pt x="3455" y="190"/>
                    </a:lnTo>
                    <a:lnTo>
                      <a:pt x="3770" y="356"/>
                    </a:lnTo>
                    <a:lnTo>
                      <a:pt x="4081" y="523"/>
                    </a:lnTo>
                    <a:lnTo>
                      <a:pt x="4192" y="523"/>
                    </a:lnTo>
                    <a:lnTo>
                      <a:pt x="3518" y="165"/>
                    </a:lnTo>
                    <a:lnTo>
                      <a:pt x="3440" y="125"/>
                    </a:lnTo>
                    <a:lnTo>
                      <a:pt x="3362" y="82"/>
                    </a:lnTo>
                    <a:lnTo>
                      <a:pt x="3285" y="65"/>
                    </a:lnTo>
                    <a:lnTo>
                      <a:pt x="3222" y="22"/>
                    </a:lnTo>
                    <a:lnTo>
                      <a:pt x="3159" y="22"/>
                    </a:lnTo>
                    <a:lnTo>
                      <a:pt x="3115" y="22"/>
                    </a:lnTo>
                    <a:lnTo>
                      <a:pt x="3052" y="22"/>
                    </a:lnTo>
                    <a:lnTo>
                      <a:pt x="2989" y="0"/>
                    </a:lnTo>
                    <a:lnTo>
                      <a:pt x="407" y="0"/>
                    </a:lnTo>
                    <a:lnTo>
                      <a:pt x="329" y="0"/>
                    </a:lnTo>
                    <a:lnTo>
                      <a:pt x="189" y="22"/>
                    </a:lnTo>
                    <a:lnTo>
                      <a:pt x="155" y="40"/>
                    </a:lnTo>
                    <a:lnTo>
                      <a:pt x="92" y="82"/>
                    </a:lnTo>
                    <a:lnTo>
                      <a:pt x="63" y="148"/>
                    </a:lnTo>
                    <a:lnTo>
                      <a:pt x="29" y="208"/>
                    </a:lnTo>
                    <a:lnTo>
                      <a:pt x="14" y="356"/>
                    </a:lnTo>
                    <a:lnTo>
                      <a:pt x="0" y="523"/>
                    </a:lnTo>
                    <a:lnTo>
                      <a:pt x="29" y="523"/>
                    </a:lnTo>
                    <a:close/>
                  </a:path>
                </a:pathLst>
              </a:custGeom>
              <a:solidFill>
                <a:srgbClr val="000000"/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29" name="Freeform 13"/>
              <p:cNvSpPr>
                <a:spLocks noChangeArrowheads="1"/>
              </p:cNvSpPr>
              <p:nvPr/>
            </p:nvSpPr>
            <p:spPr bwMode="auto">
              <a:xfrm>
                <a:off x="3933" y="2994"/>
                <a:ext cx="1679" cy="212"/>
              </a:xfrm>
              <a:custGeom>
                <a:avLst/>
                <a:gdLst>
                  <a:gd name="T0" fmla="*/ 0 w 4192"/>
                  <a:gd name="T1" fmla="*/ 0 h 523"/>
                  <a:gd name="T2" fmla="*/ 29 w 4192"/>
                  <a:gd name="T3" fmla="*/ 308 h 523"/>
                  <a:gd name="T4" fmla="*/ 111 w 4192"/>
                  <a:gd name="T5" fmla="*/ 458 h 523"/>
                  <a:gd name="T6" fmla="*/ 252 w 4192"/>
                  <a:gd name="T7" fmla="*/ 523 h 523"/>
                  <a:gd name="T8" fmla="*/ 373 w 4192"/>
                  <a:gd name="T9" fmla="*/ 523 h 523"/>
                  <a:gd name="T10" fmla="*/ 470 w 4192"/>
                  <a:gd name="T11" fmla="*/ 523 h 523"/>
                  <a:gd name="T12" fmla="*/ 625 w 4192"/>
                  <a:gd name="T13" fmla="*/ 523 h 523"/>
                  <a:gd name="T14" fmla="*/ 815 w 4192"/>
                  <a:gd name="T15" fmla="*/ 523 h 523"/>
                  <a:gd name="T16" fmla="*/ 1033 w 4192"/>
                  <a:gd name="T17" fmla="*/ 523 h 523"/>
                  <a:gd name="T18" fmla="*/ 1266 w 4192"/>
                  <a:gd name="T19" fmla="*/ 523 h 523"/>
                  <a:gd name="T20" fmla="*/ 1518 w 4192"/>
                  <a:gd name="T21" fmla="*/ 523 h 523"/>
                  <a:gd name="T22" fmla="*/ 1766 w 4192"/>
                  <a:gd name="T23" fmla="*/ 523 h 523"/>
                  <a:gd name="T24" fmla="*/ 2018 w 4192"/>
                  <a:gd name="T25" fmla="*/ 523 h 523"/>
                  <a:gd name="T26" fmla="*/ 2237 w 4192"/>
                  <a:gd name="T27" fmla="*/ 523 h 523"/>
                  <a:gd name="T28" fmla="*/ 2455 w 4192"/>
                  <a:gd name="T29" fmla="*/ 523 h 523"/>
                  <a:gd name="T30" fmla="*/ 2644 w 4192"/>
                  <a:gd name="T31" fmla="*/ 523 h 523"/>
                  <a:gd name="T32" fmla="*/ 2799 w 4192"/>
                  <a:gd name="T33" fmla="*/ 523 h 523"/>
                  <a:gd name="T34" fmla="*/ 2911 w 4192"/>
                  <a:gd name="T35" fmla="*/ 523 h 523"/>
                  <a:gd name="T36" fmla="*/ 2955 w 4192"/>
                  <a:gd name="T37" fmla="*/ 523 h 523"/>
                  <a:gd name="T38" fmla="*/ 3032 w 4192"/>
                  <a:gd name="T39" fmla="*/ 499 h 523"/>
                  <a:gd name="T40" fmla="*/ 3159 w 4192"/>
                  <a:gd name="T41" fmla="*/ 481 h 523"/>
                  <a:gd name="T42" fmla="*/ 3333 w 4192"/>
                  <a:gd name="T43" fmla="*/ 416 h 523"/>
                  <a:gd name="T44" fmla="*/ 3518 w 4192"/>
                  <a:gd name="T45" fmla="*/ 356 h 523"/>
                  <a:gd name="T46" fmla="*/ 4192 w 4192"/>
                  <a:gd name="T47" fmla="*/ 0 h 523"/>
                  <a:gd name="T48" fmla="*/ 3770 w 4192"/>
                  <a:gd name="T49" fmla="*/ 165 h 523"/>
                  <a:gd name="T50" fmla="*/ 3396 w 4192"/>
                  <a:gd name="T51" fmla="*/ 356 h 523"/>
                  <a:gd name="T52" fmla="*/ 3256 w 4192"/>
                  <a:gd name="T53" fmla="*/ 398 h 523"/>
                  <a:gd name="T54" fmla="*/ 3081 w 4192"/>
                  <a:gd name="T55" fmla="*/ 440 h 523"/>
                  <a:gd name="T56" fmla="*/ 2926 w 4192"/>
                  <a:gd name="T57" fmla="*/ 458 h 523"/>
                  <a:gd name="T58" fmla="*/ 703 w 4192"/>
                  <a:gd name="T59" fmla="*/ 458 h 523"/>
                  <a:gd name="T60" fmla="*/ 485 w 4192"/>
                  <a:gd name="T61" fmla="*/ 458 h 523"/>
                  <a:gd name="T62" fmla="*/ 359 w 4192"/>
                  <a:gd name="T63" fmla="*/ 458 h 523"/>
                  <a:gd name="T64" fmla="*/ 203 w 4192"/>
                  <a:gd name="T65" fmla="*/ 440 h 523"/>
                  <a:gd name="T66" fmla="*/ 92 w 4192"/>
                  <a:gd name="T67" fmla="*/ 356 h 523"/>
                  <a:gd name="T68" fmla="*/ 29 w 4192"/>
                  <a:gd name="T69" fmla="*/ 165 h 523"/>
                  <a:gd name="T70" fmla="*/ 29 w 4192"/>
                  <a:gd name="T71" fmla="*/ 0 h 523"/>
                  <a:gd name="T72" fmla="*/ 29 w 4192"/>
                  <a:gd name="T73" fmla="*/ 0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192" h="523">
                    <a:moveTo>
                      <a:pt x="29" y="0"/>
                    </a:moveTo>
                    <a:lnTo>
                      <a:pt x="0" y="0"/>
                    </a:lnTo>
                    <a:lnTo>
                      <a:pt x="14" y="165"/>
                    </a:lnTo>
                    <a:lnTo>
                      <a:pt x="29" y="308"/>
                    </a:lnTo>
                    <a:lnTo>
                      <a:pt x="63" y="398"/>
                    </a:lnTo>
                    <a:lnTo>
                      <a:pt x="111" y="458"/>
                    </a:lnTo>
                    <a:lnTo>
                      <a:pt x="169" y="499"/>
                    </a:lnTo>
                    <a:lnTo>
                      <a:pt x="252" y="523"/>
                    </a:lnTo>
                    <a:lnTo>
                      <a:pt x="329" y="523"/>
                    </a:lnTo>
                    <a:lnTo>
                      <a:pt x="373" y="523"/>
                    </a:lnTo>
                    <a:lnTo>
                      <a:pt x="407" y="523"/>
                    </a:lnTo>
                    <a:lnTo>
                      <a:pt x="470" y="523"/>
                    </a:lnTo>
                    <a:lnTo>
                      <a:pt x="548" y="523"/>
                    </a:lnTo>
                    <a:lnTo>
                      <a:pt x="625" y="523"/>
                    </a:lnTo>
                    <a:lnTo>
                      <a:pt x="718" y="523"/>
                    </a:lnTo>
                    <a:lnTo>
                      <a:pt x="815" y="523"/>
                    </a:lnTo>
                    <a:lnTo>
                      <a:pt x="921" y="523"/>
                    </a:lnTo>
                    <a:lnTo>
                      <a:pt x="1033" y="523"/>
                    </a:lnTo>
                    <a:lnTo>
                      <a:pt x="1140" y="523"/>
                    </a:lnTo>
                    <a:lnTo>
                      <a:pt x="1266" y="523"/>
                    </a:lnTo>
                    <a:lnTo>
                      <a:pt x="1392" y="523"/>
                    </a:lnTo>
                    <a:lnTo>
                      <a:pt x="1518" y="523"/>
                    </a:lnTo>
                    <a:lnTo>
                      <a:pt x="1645" y="523"/>
                    </a:lnTo>
                    <a:lnTo>
                      <a:pt x="1766" y="523"/>
                    </a:lnTo>
                    <a:lnTo>
                      <a:pt x="1892" y="523"/>
                    </a:lnTo>
                    <a:lnTo>
                      <a:pt x="2018" y="523"/>
                    </a:lnTo>
                    <a:lnTo>
                      <a:pt x="2125" y="523"/>
                    </a:lnTo>
                    <a:lnTo>
                      <a:pt x="2237" y="523"/>
                    </a:lnTo>
                    <a:lnTo>
                      <a:pt x="2348" y="523"/>
                    </a:lnTo>
                    <a:lnTo>
                      <a:pt x="2455" y="523"/>
                    </a:lnTo>
                    <a:lnTo>
                      <a:pt x="2567" y="523"/>
                    </a:lnTo>
                    <a:lnTo>
                      <a:pt x="2644" y="523"/>
                    </a:lnTo>
                    <a:lnTo>
                      <a:pt x="2722" y="523"/>
                    </a:lnTo>
                    <a:lnTo>
                      <a:pt x="2799" y="523"/>
                    </a:lnTo>
                    <a:lnTo>
                      <a:pt x="2863" y="523"/>
                    </a:lnTo>
                    <a:lnTo>
                      <a:pt x="2911" y="523"/>
                    </a:lnTo>
                    <a:lnTo>
                      <a:pt x="2940" y="523"/>
                    </a:lnTo>
                    <a:lnTo>
                      <a:pt x="2955" y="523"/>
                    </a:lnTo>
                    <a:lnTo>
                      <a:pt x="2974" y="523"/>
                    </a:lnTo>
                    <a:lnTo>
                      <a:pt x="3032" y="499"/>
                    </a:lnTo>
                    <a:lnTo>
                      <a:pt x="3095" y="499"/>
                    </a:lnTo>
                    <a:lnTo>
                      <a:pt x="3159" y="481"/>
                    </a:lnTo>
                    <a:lnTo>
                      <a:pt x="3256" y="458"/>
                    </a:lnTo>
                    <a:lnTo>
                      <a:pt x="3333" y="416"/>
                    </a:lnTo>
                    <a:lnTo>
                      <a:pt x="3440" y="398"/>
                    </a:lnTo>
                    <a:lnTo>
                      <a:pt x="3518" y="356"/>
                    </a:lnTo>
                    <a:lnTo>
                      <a:pt x="3862" y="165"/>
                    </a:lnTo>
                    <a:lnTo>
                      <a:pt x="4192" y="0"/>
                    </a:lnTo>
                    <a:lnTo>
                      <a:pt x="4081" y="0"/>
                    </a:lnTo>
                    <a:lnTo>
                      <a:pt x="3770" y="165"/>
                    </a:lnTo>
                    <a:lnTo>
                      <a:pt x="3455" y="332"/>
                    </a:lnTo>
                    <a:lnTo>
                      <a:pt x="3396" y="356"/>
                    </a:lnTo>
                    <a:lnTo>
                      <a:pt x="3333" y="374"/>
                    </a:lnTo>
                    <a:lnTo>
                      <a:pt x="3256" y="398"/>
                    </a:lnTo>
                    <a:lnTo>
                      <a:pt x="3173" y="416"/>
                    </a:lnTo>
                    <a:lnTo>
                      <a:pt x="3081" y="440"/>
                    </a:lnTo>
                    <a:lnTo>
                      <a:pt x="3003" y="458"/>
                    </a:lnTo>
                    <a:lnTo>
                      <a:pt x="2926" y="458"/>
                    </a:lnTo>
                    <a:lnTo>
                      <a:pt x="752" y="458"/>
                    </a:lnTo>
                    <a:lnTo>
                      <a:pt x="703" y="458"/>
                    </a:lnTo>
                    <a:lnTo>
                      <a:pt x="625" y="458"/>
                    </a:lnTo>
                    <a:lnTo>
                      <a:pt x="485" y="458"/>
                    </a:lnTo>
                    <a:lnTo>
                      <a:pt x="393" y="458"/>
                    </a:lnTo>
                    <a:lnTo>
                      <a:pt x="359" y="458"/>
                    </a:lnTo>
                    <a:lnTo>
                      <a:pt x="266" y="458"/>
                    </a:lnTo>
                    <a:lnTo>
                      <a:pt x="203" y="440"/>
                    </a:lnTo>
                    <a:lnTo>
                      <a:pt x="140" y="416"/>
                    </a:lnTo>
                    <a:lnTo>
                      <a:pt x="92" y="356"/>
                    </a:lnTo>
                    <a:lnTo>
                      <a:pt x="63" y="268"/>
                    </a:lnTo>
                    <a:lnTo>
                      <a:pt x="29" y="165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000000"/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30" name="Freeform 14"/>
              <p:cNvSpPr>
                <a:spLocks noChangeArrowheads="1"/>
              </p:cNvSpPr>
              <p:nvPr/>
            </p:nvSpPr>
            <p:spPr bwMode="auto">
              <a:xfrm>
                <a:off x="4234" y="2801"/>
                <a:ext cx="965" cy="128"/>
              </a:xfrm>
              <a:custGeom>
                <a:avLst/>
                <a:gdLst>
                  <a:gd name="T0" fmla="*/ 2344 w 2407"/>
                  <a:gd name="T1" fmla="*/ 22 h 314"/>
                  <a:gd name="T2" fmla="*/ 2267 w 2407"/>
                  <a:gd name="T3" fmla="*/ 0 h 314"/>
                  <a:gd name="T4" fmla="*/ 2174 w 2407"/>
                  <a:gd name="T5" fmla="*/ 0 h 314"/>
                  <a:gd name="T6" fmla="*/ 0 w 2407"/>
                  <a:gd name="T7" fmla="*/ 0 h 314"/>
                  <a:gd name="T8" fmla="*/ 0 w 2407"/>
                  <a:gd name="T9" fmla="*/ 314 h 314"/>
                  <a:gd name="T10" fmla="*/ 2301 w 2407"/>
                  <a:gd name="T11" fmla="*/ 314 h 314"/>
                  <a:gd name="T12" fmla="*/ 2330 w 2407"/>
                  <a:gd name="T13" fmla="*/ 290 h 314"/>
                  <a:gd name="T14" fmla="*/ 2378 w 2407"/>
                  <a:gd name="T15" fmla="*/ 249 h 314"/>
                  <a:gd name="T16" fmla="*/ 2393 w 2407"/>
                  <a:gd name="T17" fmla="*/ 231 h 314"/>
                  <a:gd name="T18" fmla="*/ 2407 w 2407"/>
                  <a:gd name="T19" fmla="*/ 165 h 314"/>
                  <a:gd name="T20" fmla="*/ 2407 w 2407"/>
                  <a:gd name="T21" fmla="*/ 147 h 314"/>
                  <a:gd name="T22" fmla="*/ 2407 w 2407"/>
                  <a:gd name="T23" fmla="*/ 82 h 314"/>
                  <a:gd name="T24" fmla="*/ 2393 w 2407"/>
                  <a:gd name="T25" fmla="*/ 64 h 314"/>
                  <a:gd name="T26" fmla="*/ 2344 w 2407"/>
                  <a:gd name="T27" fmla="*/ 22 h 314"/>
                  <a:gd name="T28" fmla="*/ 2344 w 2407"/>
                  <a:gd name="T29" fmla="*/ 22 h 314"/>
                  <a:gd name="T30" fmla="*/ 2344 w 2407"/>
                  <a:gd name="T31" fmla="*/ 22 h 314"/>
                  <a:gd name="T32" fmla="*/ 2344 w 2407"/>
                  <a:gd name="T33" fmla="*/ 22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407" h="314">
                    <a:moveTo>
                      <a:pt x="2344" y="22"/>
                    </a:moveTo>
                    <a:lnTo>
                      <a:pt x="2267" y="0"/>
                    </a:lnTo>
                    <a:lnTo>
                      <a:pt x="2174" y="0"/>
                    </a:lnTo>
                    <a:lnTo>
                      <a:pt x="0" y="0"/>
                    </a:lnTo>
                    <a:lnTo>
                      <a:pt x="0" y="314"/>
                    </a:lnTo>
                    <a:lnTo>
                      <a:pt x="2301" y="314"/>
                    </a:lnTo>
                    <a:lnTo>
                      <a:pt x="2330" y="290"/>
                    </a:lnTo>
                    <a:lnTo>
                      <a:pt x="2378" y="249"/>
                    </a:lnTo>
                    <a:lnTo>
                      <a:pt x="2393" y="231"/>
                    </a:lnTo>
                    <a:lnTo>
                      <a:pt x="2407" y="165"/>
                    </a:lnTo>
                    <a:lnTo>
                      <a:pt x="2407" y="147"/>
                    </a:lnTo>
                    <a:lnTo>
                      <a:pt x="2407" y="82"/>
                    </a:lnTo>
                    <a:lnTo>
                      <a:pt x="2393" y="64"/>
                    </a:lnTo>
                    <a:lnTo>
                      <a:pt x="2344" y="22"/>
                    </a:lnTo>
                    <a:close/>
                  </a:path>
                </a:pathLst>
              </a:custGeom>
              <a:solidFill>
                <a:srgbClr val="888888"/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31" name="Freeform 15"/>
              <p:cNvSpPr>
                <a:spLocks noChangeArrowheads="1"/>
              </p:cNvSpPr>
              <p:nvPr/>
            </p:nvSpPr>
            <p:spPr bwMode="auto">
              <a:xfrm>
                <a:off x="4234" y="2927"/>
                <a:ext cx="959" cy="160"/>
              </a:xfrm>
              <a:custGeom>
                <a:avLst/>
                <a:gdLst>
                  <a:gd name="T0" fmla="*/ 2300 w 2392"/>
                  <a:gd name="T1" fmla="*/ 0 h 393"/>
                  <a:gd name="T2" fmla="*/ 0 w 2392"/>
                  <a:gd name="T3" fmla="*/ 0 h 393"/>
                  <a:gd name="T4" fmla="*/ 0 w 2392"/>
                  <a:gd name="T5" fmla="*/ 393 h 393"/>
                  <a:gd name="T6" fmla="*/ 2266 w 2392"/>
                  <a:gd name="T7" fmla="*/ 393 h 393"/>
                  <a:gd name="T8" fmla="*/ 2314 w 2392"/>
                  <a:gd name="T9" fmla="*/ 375 h 393"/>
                  <a:gd name="T10" fmla="*/ 2343 w 2392"/>
                  <a:gd name="T11" fmla="*/ 333 h 393"/>
                  <a:gd name="T12" fmla="*/ 2377 w 2392"/>
                  <a:gd name="T13" fmla="*/ 268 h 393"/>
                  <a:gd name="T14" fmla="*/ 2392 w 2392"/>
                  <a:gd name="T15" fmla="*/ 208 h 393"/>
                  <a:gd name="T16" fmla="*/ 2377 w 2392"/>
                  <a:gd name="T17" fmla="*/ 125 h 393"/>
                  <a:gd name="T18" fmla="*/ 2363 w 2392"/>
                  <a:gd name="T19" fmla="*/ 83 h 393"/>
                  <a:gd name="T20" fmla="*/ 2329 w 2392"/>
                  <a:gd name="T21" fmla="*/ 17 h 393"/>
                  <a:gd name="T22" fmla="*/ 2300 w 2392"/>
                  <a:gd name="T23" fmla="*/ 0 h 393"/>
                  <a:gd name="T24" fmla="*/ 2300 w 2392"/>
                  <a:gd name="T25" fmla="*/ 0 h 393"/>
                  <a:gd name="T26" fmla="*/ 2300 w 2392"/>
                  <a:gd name="T27" fmla="*/ 0 h 393"/>
                  <a:gd name="T28" fmla="*/ 2300 w 2392"/>
                  <a:gd name="T29" fmla="*/ 0 h 3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392" h="393">
                    <a:moveTo>
                      <a:pt x="2300" y="0"/>
                    </a:moveTo>
                    <a:lnTo>
                      <a:pt x="0" y="0"/>
                    </a:lnTo>
                    <a:lnTo>
                      <a:pt x="0" y="393"/>
                    </a:lnTo>
                    <a:lnTo>
                      <a:pt x="2266" y="393"/>
                    </a:lnTo>
                    <a:lnTo>
                      <a:pt x="2314" y="375"/>
                    </a:lnTo>
                    <a:lnTo>
                      <a:pt x="2343" y="333"/>
                    </a:lnTo>
                    <a:lnTo>
                      <a:pt x="2377" y="268"/>
                    </a:lnTo>
                    <a:lnTo>
                      <a:pt x="2392" y="208"/>
                    </a:lnTo>
                    <a:lnTo>
                      <a:pt x="2377" y="125"/>
                    </a:lnTo>
                    <a:lnTo>
                      <a:pt x="2363" y="83"/>
                    </a:lnTo>
                    <a:lnTo>
                      <a:pt x="2329" y="17"/>
                    </a:lnTo>
                    <a:lnTo>
                      <a:pt x="2300" y="0"/>
                    </a:lnTo>
                    <a:close/>
                  </a:path>
                </a:pathLst>
              </a:custGeom>
              <a:solidFill>
                <a:srgbClr val="888888"/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32" name="Freeform 16"/>
              <p:cNvSpPr>
                <a:spLocks noChangeArrowheads="1"/>
              </p:cNvSpPr>
              <p:nvPr/>
            </p:nvSpPr>
            <p:spPr bwMode="auto">
              <a:xfrm>
                <a:off x="4234" y="3084"/>
                <a:ext cx="928" cy="95"/>
              </a:xfrm>
              <a:custGeom>
                <a:avLst/>
                <a:gdLst>
                  <a:gd name="T0" fmla="*/ 0 w 2314"/>
                  <a:gd name="T1" fmla="*/ 231 h 231"/>
                  <a:gd name="T2" fmla="*/ 2173 w 2314"/>
                  <a:gd name="T3" fmla="*/ 231 h 231"/>
                  <a:gd name="T4" fmla="*/ 2188 w 2314"/>
                  <a:gd name="T5" fmla="*/ 231 h 231"/>
                  <a:gd name="T6" fmla="*/ 2203 w 2314"/>
                  <a:gd name="T7" fmla="*/ 213 h 231"/>
                  <a:gd name="T8" fmla="*/ 2237 w 2314"/>
                  <a:gd name="T9" fmla="*/ 189 h 231"/>
                  <a:gd name="T10" fmla="*/ 2266 w 2314"/>
                  <a:gd name="T11" fmla="*/ 147 h 231"/>
                  <a:gd name="T12" fmla="*/ 2300 w 2314"/>
                  <a:gd name="T13" fmla="*/ 106 h 231"/>
                  <a:gd name="T14" fmla="*/ 2314 w 2314"/>
                  <a:gd name="T15" fmla="*/ 64 h 231"/>
                  <a:gd name="T16" fmla="*/ 2300 w 2314"/>
                  <a:gd name="T17" fmla="*/ 22 h 231"/>
                  <a:gd name="T18" fmla="*/ 2266 w 2314"/>
                  <a:gd name="T19" fmla="*/ 0 h 231"/>
                  <a:gd name="T20" fmla="*/ 0 w 2314"/>
                  <a:gd name="T21" fmla="*/ 0 h 231"/>
                  <a:gd name="T22" fmla="*/ 0 w 2314"/>
                  <a:gd name="T23" fmla="*/ 231 h 231"/>
                  <a:gd name="T24" fmla="*/ 0 w 2314"/>
                  <a:gd name="T25" fmla="*/ 231 h 231"/>
                  <a:gd name="T26" fmla="*/ 0 w 2314"/>
                  <a:gd name="T27" fmla="*/ 231 h 231"/>
                  <a:gd name="T28" fmla="*/ 0 w 2314"/>
                  <a:gd name="T29" fmla="*/ 231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314" h="231">
                    <a:moveTo>
                      <a:pt x="0" y="231"/>
                    </a:moveTo>
                    <a:lnTo>
                      <a:pt x="2173" y="231"/>
                    </a:lnTo>
                    <a:lnTo>
                      <a:pt x="2188" y="231"/>
                    </a:lnTo>
                    <a:lnTo>
                      <a:pt x="2203" y="213"/>
                    </a:lnTo>
                    <a:lnTo>
                      <a:pt x="2237" y="189"/>
                    </a:lnTo>
                    <a:lnTo>
                      <a:pt x="2266" y="147"/>
                    </a:lnTo>
                    <a:lnTo>
                      <a:pt x="2300" y="106"/>
                    </a:lnTo>
                    <a:lnTo>
                      <a:pt x="2314" y="64"/>
                    </a:lnTo>
                    <a:lnTo>
                      <a:pt x="2300" y="22"/>
                    </a:lnTo>
                    <a:lnTo>
                      <a:pt x="2266" y="0"/>
                    </a:lnTo>
                    <a:lnTo>
                      <a:pt x="0" y="0"/>
                    </a:lnTo>
                    <a:lnTo>
                      <a:pt x="0" y="231"/>
                    </a:lnTo>
                    <a:close/>
                  </a:path>
                </a:pathLst>
              </a:custGeom>
              <a:solidFill>
                <a:srgbClr val="888888"/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33" name="Freeform 17"/>
              <p:cNvSpPr>
                <a:spLocks noChangeArrowheads="1"/>
              </p:cNvSpPr>
              <p:nvPr/>
            </p:nvSpPr>
            <p:spPr bwMode="auto">
              <a:xfrm>
                <a:off x="5103" y="2810"/>
                <a:ext cx="340" cy="369"/>
              </a:xfrm>
              <a:custGeom>
                <a:avLst/>
                <a:gdLst>
                  <a:gd name="T0" fmla="*/ 0 w 844"/>
                  <a:gd name="T1" fmla="*/ 916 h 916"/>
                  <a:gd name="T2" fmla="*/ 77 w 844"/>
                  <a:gd name="T3" fmla="*/ 916 h 916"/>
                  <a:gd name="T4" fmla="*/ 155 w 844"/>
                  <a:gd name="T5" fmla="*/ 898 h 916"/>
                  <a:gd name="T6" fmla="*/ 247 w 844"/>
                  <a:gd name="T7" fmla="*/ 874 h 916"/>
                  <a:gd name="T8" fmla="*/ 329 w 844"/>
                  <a:gd name="T9" fmla="*/ 856 h 916"/>
                  <a:gd name="T10" fmla="*/ 407 w 844"/>
                  <a:gd name="T11" fmla="*/ 832 h 916"/>
                  <a:gd name="T12" fmla="*/ 470 w 844"/>
                  <a:gd name="T13" fmla="*/ 815 h 916"/>
                  <a:gd name="T14" fmla="*/ 528 w 844"/>
                  <a:gd name="T15" fmla="*/ 791 h 916"/>
                  <a:gd name="T16" fmla="*/ 844 w 844"/>
                  <a:gd name="T17" fmla="*/ 624 h 916"/>
                  <a:gd name="T18" fmla="*/ 815 w 844"/>
                  <a:gd name="T19" fmla="*/ 600 h 916"/>
                  <a:gd name="T20" fmla="*/ 795 w 844"/>
                  <a:gd name="T21" fmla="*/ 582 h 916"/>
                  <a:gd name="T22" fmla="*/ 781 w 844"/>
                  <a:gd name="T23" fmla="*/ 541 h 916"/>
                  <a:gd name="T24" fmla="*/ 781 w 844"/>
                  <a:gd name="T25" fmla="*/ 517 h 916"/>
                  <a:gd name="T26" fmla="*/ 766 w 844"/>
                  <a:gd name="T27" fmla="*/ 457 h 916"/>
                  <a:gd name="T28" fmla="*/ 766 w 844"/>
                  <a:gd name="T29" fmla="*/ 415 h 916"/>
                  <a:gd name="T30" fmla="*/ 766 w 844"/>
                  <a:gd name="T31" fmla="*/ 374 h 916"/>
                  <a:gd name="T32" fmla="*/ 781 w 844"/>
                  <a:gd name="T33" fmla="*/ 374 h 916"/>
                  <a:gd name="T34" fmla="*/ 795 w 844"/>
                  <a:gd name="T35" fmla="*/ 332 h 916"/>
                  <a:gd name="T36" fmla="*/ 815 w 844"/>
                  <a:gd name="T37" fmla="*/ 290 h 916"/>
                  <a:gd name="T38" fmla="*/ 844 w 844"/>
                  <a:gd name="T39" fmla="*/ 290 h 916"/>
                  <a:gd name="T40" fmla="*/ 528 w 844"/>
                  <a:gd name="T41" fmla="*/ 124 h 916"/>
                  <a:gd name="T42" fmla="*/ 422 w 844"/>
                  <a:gd name="T43" fmla="*/ 82 h 916"/>
                  <a:gd name="T44" fmla="*/ 344 w 844"/>
                  <a:gd name="T45" fmla="*/ 40 h 916"/>
                  <a:gd name="T46" fmla="*/ 247 w 844"/>
                  <a:gd name="T47" fmla="*/ 16 h 916"/>
                  <a:gd name="T48" fmla="*/ 169 w 844"/>
                  <a:gd name="T49" fmla="*/ 0 h 916"/>
                  <a:gd name="T50" fmla="*/ 218 w 844"/>
                  <a:gd name="T51" fmla="*/ 40 h 916"/>
                  <a:gd name="T52" fmla="*/ 232 w 844"/>
                  <a:gd name="T53" fmla="*/ 58 h 916"/>
                  <a:gd name="T54" fmla="*/ 232 w 844"/>
                  <a:gd name="T55" fmla="*/ 124 h 916"/>
                  <a:gd name="T56" fmla="*/ 232 w 844"/>
                  <a:gd name="T57" fmla="*/ 141 h 916"/>
                  <a:gd name="T58" fmla="*/ 218 w 844"/>
                  <a:gd name="T59" fmla="*/ 207 h 916"/>
                  <a:gd name="T60" fmla="*/ 203 w 844"/>
                  <a:gd name="T61" fmla="*/ 225 h 916"/>
                  <a:gd name="T62" fmla="*/ 155 w 844"/>
                  <a:gd name="T63" fmla="*/ 267 h 916"/>
                  <a:gd name="T64" fmla="*/ 126 w 844"/>
                  <a:gd name="T65" fmla="*/ 290 h 916"/>
                  <a:gd name="T66" fmla="*/ 155 w 844"/>
                  <a:gd name="T67" fmla="*/ 308 h 916"/>
                  <a:gd name="T68" fmla="*/ 189 w 844"/>
                  <a:gd name="T69" fmla="*/ 374 h 916"/>
                  <a:gd name="T70" fmla="*/ 203 w 844"/>
                  <a:gd name="T71" fmla="*/ 415 h 916"/>
                  <a:gd name="T72" fmla="*/ 218 w 844"/>
                  <a:gd name="T73" fmla="*/ 499 h 916"/>
                  <a:gd name="T74" fmla="*/ 203 w 844"/>
                  <a:gd name="T75" fmla="*/ 558 h 916"/>
                  <a:gd name="T76" fmla="*/ 169 w 844"/>
                  <a:gd name="T77" fmla="*/ 624 h 916"/>
                  <a:gd name="T78" fmla="*/ 140 w 844"/>
                  <a:gd name="T79" fmla="*/ 666 h 916"/>
                  <a:gd name="T80" fmla="*/ 92 w 844"/>
                  <a:gd name="T81" fmla="*/ 683 h 916"/>
                  <a:gd name="T82" fmla="*/ 126 w 844"/>
                  <a:gd name="T83" fmla="*/ 707 h 916"/>
                  <a:gd name="T84" fmla="*/ 140 w 844"/>
                  <a:gd name="T85" fmla="*/ 749 h 916"/>
                  <a:gd name="T86" fmla="*/ 126 w 844"/>
                  <a:gd name="T87" fmla="*/ 791 h 916"/>
                  <a:gd name="T88" fmla="*/ 92 w 844"/>
                  <a:gd name="T89" fmla="*/ 832 h 916"/>
                  <a:gd name="T90" fmla="*/ 63 w 844"/>
                  <a:gd name="T91" fmla="*/ 874 h 916"/>
                  <a:gd name="T92" fmla="*/ 29 w 844"/>
                  <a:gd name="T93" fmla="*/ 898 h 916"/>
                  <a:gd name="T94" fmla="*/ 14 w 844"/>
                  <a:gd name="T95" fmla="*/ 916 h 916"/>
                  <a:gd name="T96" fmla="*/ 0 w 844"/>
                  <a:gd name="T97" fmla="*/ 916 h 916"/>
                  <a:gd name="T98" fmla="*/ 0 w 844"/>
                  <a:gd name="T99" fmla="*/ 916 h 916"/>
                  <a:gd name="T100" fmla="*/ 0 w 844"/>
                  <a:gd name="T101" fmla="*/ 916 h 916"/>
                  <a:gd name="T102" fmla="*/ 0 w 844"/>
                  <a:gd name="T103" fmla="*/ 916 h 9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44" h="916">
                    <a:moveTo>
                      <a:pt x="0" y="916"/>
                    </a:moveTo>
                    <a:lnTo>
                      <a:pt x="77" y="916"/>
                    </a:lnTo>
                    <a:lnTo>
                      <a:pt x="155" y="898"/>
                    </a:lnTo>
                    <a:lnTo>
                      <a:pt x="247" y="874"/>
                    </a:lnTo>
                    <a:lnTo>
                      <a:pt x="329" y="856"/>
                    </a:lnTo>
                    <a:lnTo>
                      <a:pt x="407" y="832"/>
                    </a:lnTo>
                    <a:lnTo>
                      <a:pt x="470" y="815"/>
                    </a:lnTo>
                    <a:lnTo>
                      <a:pt x="528" y="791"/>
                    </a:lnTo>
                    <a:lnTo>
                      <a:pt x="844" y="624"/>
                    </a:lnTo>
                    <a:lnTo>
                      <a:pt x="815" y="600"/>
                    </a:lnTo>
                    <a:lnTo>
                      <a:pt x="795" y="582"/>
                    </a:lnTo>
                    <a:lnTo>
                      <a:pt x="781" y="541"/>
                    </a:lnTo>
                    <a:lnTo>
                      <a:pt x="781" y="517"/>
                    </a:lnTo>
                    <a:lnTo>
                      <a:pt x="766" y="457"/>
                    </a:lnTo>
                    <a:lnTo>
                      <a:pt x="766" y="415"/>
                    </a:lnTo>
                    <a:lnTo>
                      <a:pt x="766" y="374"/>
                    </a:lnTo>
                    <a:lnTo>
                      <a:pt x="781" y="374"/>
                    </a:lnTo>
                    <a:lnTo>
                      <a:pt x="795" y="332"/>
                    </a:lnTo>
                    <a:lnTo>
                      <a:pt x="815" y="290"/>
                    </a:lnTo>
                    <a:lnTo>
                      <a:pt x="844" y="290"/>
                    </a:lnTo>
                    <a:lnTo>
                      <a:pt x="528" y="124"/>
                    </a:lnTo>
                    <a:lnTo>
                      <a:pt x="422" y="82"/>
                    </a:lnTo>
                    <a:lnTo>
                      <a:pt x="344" y="40"/>
                    </a:lnTo>
                    <a:lnTo>
                      <a:pt x="247" y="16"/>
                    </a:lnTo>
                    <a:lnTo>
                      <a:pt x="169" y="0"/>
                    </a:lnTo>
                    <a:lnTo>
                      <a:pt x="218" y="40"/>
                    </a:lnTo>
                    <a:lnTo>
                      <a:pt x="232" y="58"/>
                    </a:lnTo>
                    <a:lnTo>
                      <a:pt x="232" y="124"/>
                    </a:lnTo>
                    <a:lnTo>
                      <a:pt x="232" y="141"/>
                    </a:lnTo>
                    <a:lnTo>
                      <a:pt x="218" y="207"/>
                    </a:lnTo>
                    <a:lnTo>
                      <a:pt x="203" y="225"/>
                    </a:lnTo>
                    <a:lnTo>
                      <a:pt x="155" y="267"/>
                    </a:lnTo>
                    <a:lnTo>
                      <a:pt x="126" y="290"/>
                    </a:lnTo>
                    <a:lnTo>
                      <a:pt x="155" y="308"/>
                    </a:lnTo>
                    <a:lnTo>
                      <a:pt x="189" y="374"/>
                    </a:lnTo>
                    <a:lnTo>
                      <a:pt x="203" y="415"/>
                    </a:lnTo>
                    <a:lnTo>
                      <a:pt x="218" y="499"/>
                    </a:lnTo>
                    <a:lnTo>
                      <a:pt x="203" y="558"/>
                    </a:lnTo>
                    <a:lnTo>
                      <a:pt x="169" y="624"/>
                    </a:lnTo>
                    <a:lnTo>
                      <a:pt x="140" y="666"/>
                    </a:lnTo>
                    <a:lnTo>
                      <a:pt x="92" y="683"/>
                    </a:lnTo>
                    <a:lnTo>
                      <a:pt x="126" y="707"/>
                    </a:lnTo>
                    <a:lnTo>
                      <a:pt x="140" y="749"/>
                    </a:lnTo>
                    <a:lnTo>
                      <a:pt x="126" y="791"/>
                    </a:lnTo>
                    <a:lnTo>
                      <a:pt x="92" y="832"/>
                    </a:lnTo>
                    <a:lnTo>
                      <a:pt x="63" y="874"/>
                    </a:lnTo>
                    <a:lnTo>
                      <a:pt x="29" y="898"/>
                    </a:lnTo>
                    <a:lnTo>
                      <a:pt x="14" y="916"/>
                    </a:lnTo>
                    <a:lnTo>
                      <a:pt x="0" y="916"/>
                    </a:lnTo>
                    <a:close/>
                  </a:path>
                </a:pathLst>
              </a:custGeom>
              <a:solidFill>
                <a:srgbClr val="EEEEEE"/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34" name="Freeform 18"/>
              <p:cNvSpPr>
                <a:spLocks noChangeArrowheads="1"/>
              </p:cNvSpPr>
              <p:nvPr/>
            </p:nvSpPr>
            <p:spPr bwMode="auto">
              <a:xfrm>
                <a:off x="3945" y="2801"/>
                <a:ext cx="134" cy="378"/>
              </a:xfrm>
              <a:custGeom>
                <a:avLst/>
                <a:gdLst>
                  <a:gd name="T0" fmla="*/ 0 w 329"/>
                  <a:gd name="T1" fmla="*/ 480 h 939"/>
                  <a:gd name="T2" fmla="*/ 0 w 329"/>
                  <a:gd name="T3" fmla="*/ 647 h 939"/>
                  <a:gd name="T4" fmla="*/ 33 w 329"/>
                  <a:gd name="T5" fmla="*/ 748 h 939"/>
                  <a:gd name="T6" fmla="*/ 63 w 329"/>
                  <a:gd name="T7" fmla="*/ 837 h 939"/>
                  <a:gd name="T8" fmla="*/ 111 w 329"/>
                  <a:gd name="T9" fmla="*/ 897 h 939"/>
                  <a:gd name="T10" fmla="*/ 174 w 329"/>
                  <a:gd name="T11" fmla="*/ 921 h 939"/>
                  <a:gd name="T12" fmla="*/ 237 w 329"/>
                  <a:gd name="T13" fmla="*/ 939 h 939"/>
                  <a:gd name="T14" fmla="*/ 329 w 329"/>
                  <a:gd name="T15" fmla="*/ 939 h 939"/>
                  <a:gd name="T16" fmla="*/ 329 w 329"/>
                  <a:gd name="T17" fmla="*/ 0 h 939"/>
                  <a:gd name="T18" fmla="*/ 266 w 329"/>
                  <a:gd name="T19" fmla="*/ 22 h 939"/>
                  <a:gd name="T20" fmla="*/ 174 w 329"/>
                  <a:gd name="T21" fmla="*/ 22 h 939"/>
                  <a:gd name="T22" fmla="*/ 97 w 329"/>
                  <a:gd name="T23" fmla="*/ 64 h 939"/>
                  <a:gd name="T24" fmla="*/ 63 w 329"/>
                  <a:gd name="T25" fmla="*/ 106 h 939"/>
                  <a:gd name="T26" fmla="*/ 33 w 329"/>
                  <a:gd name="T27" fmla="*/ 189 h 939"/>
                  <a:gd name="T28" fmla="*/ 0 w 329"/>
                  <a:gd name="T29" fmla="*/ 314 h 939"/>
                  <a:gd name="T30" fmla="*/ 0 w 329"/>
                  <a:gd name="T31" fmla="*/ 480 h 939"/>
                  <a:gd name="T32" fmla="*/ 0 w 329"/>
                  <a:gd name="T33" fmla="*/ 480 h 939"/>
                  <a:gd name="T34" fmla="*/ 0 w 329"/>
                  <a:gd name="T35" fmla="*/ 480 h 939"/>
                  <a:gd name="T36" fmla="*/ 0 w 329"/>
                  <a:gd name="T37" fmla="*/ 480 h 9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9" h="939">
                    <a:moveTo>
                      <a:pt x="0" y="480"/>
                    </a:moveTo>
                    <a:lnTo>
                      <a:pt x="0" y="647"/>
                    </a:lnTo>
                    <a:lnTo>
                      <a:pt x="33" y="748"/>
                    </a:lnTo>
                    <a:lnTo>
                      <a:pt x="63" y="837"/>
                    </a:lnTo>
                    <a:lnTo>
                      <a:pt x="111" y="897"/>
                    </a:lnTo>
                    <a:lnTo>
                      <a:pt x="174" y="921"/>
                    </a:lnTo>
                    <a:lnTo>
                      <a:pt x="237" y="939"/>
                    </a:lnTo>
                    <a:lnTo>
                      <a:pt x="329" y="939"/>
                    </a:lnTo>
                    <a:lnTo>
                      <a:pt x="329" y="0"/>
                    </a:lnTo>
                    <a:lnTo>
                      <a:pt x="266" y="22"/>
                    </a:lnTo>
                    <a:lnTo>
                      <a:pt x="174" y="22"/>
                    </a:lnTo>
                    <a:lnTo>
                      <a:pt x="97" y="64"/>
                    </a:lnTo>
                    <a:lnTo>
                      <a:pt x="63" y="106"/>
                    </a:lnTo>
                    <a:lnTo>
                      <a:pt x="33" y="189"/>
                    </a:lnTo>
                    <a:lnTo>
                      <a:pt x="0" y="314"/>
                    </a:lnTo>
                    <a:lnTo>
                      <a:pt x="0" y="480"/>
                    </a:lnTo>
                    <a:close/>
                  </a:path>
                </a:pathLst>
              </a:custGeom>
              <a:solidFill>
                <a:srgbClr val="444444"/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35" name="Freeform 19"/>
              <p:cNvSpPr>
                <a:spLocks noChangeArrowheads="1"/>
              </p:cNvSpPr>
              <p:nvPr/>
            </p:nvSpPr>
            <p:spPr bwMode="auto">
              <a:xfrm>
                <a:off x="5410" y="2917"/>
                <a:ext cx="163" cy="148"/>
              </a:xfrm>
              <a:custGeom>
                <a:avLst/>
                <a:gdLst>
                  <a:gd name="T0" fmla="*/ 38 w 402"/>
                  <a:gd name="T1" fmla="*/ 0 h 363"/>
                  <a:gd name="T2" fmla="*/ 4 w 402"/>
                  <a:gd name="T3" fmla="*/ 107 h 363"/>
                  <a:gd name="T4" fmla="*/ 0 w 402"/>
                  <a:gd name="T5" fmla="*/ 190 h 363"/>
                  <a:gd name="T6" fmla="*/ 4 w 402"/>
                  <a:gd name="T7" fmla="*/ 273 h 363"/>
                  <a:gd name="T8" fmla="*/ 38 w 402"/>
                  <a:gd name="T9" fmla="*/ 333 h 363"/>
                  <a:gd name="T10" fmla="*/ 67 w 402"/>
                  <a:gd name="T11" fmla="*/ 363 h 363"/>
                  <a:gd name="T12" fmla="*/ 402 w 402"/>
                  <a:gd name="T13" fmla="*/ 190 h 363"/>
                  <a:gd name="T14" fmla="*/ 38 w 402"/>
                  <a:gd name="T15" fmla="*/ 0 h 363"/>
                  <a:gd name="T16" fmla="*/ 38 w 402"/>
                  <a:gd name="T17" fmla="*/ 0 h 363"/>
                  <a:gd name="T18" fmla="*/ 38 w 402"/>
                  <a:gd name="T19" fmla="*/ 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2" h="363">
                    <a:moveTo>
                      <a:pt x="38" y="0"/>
                    </a:moveTo>
                    <a:lnTo>
                      <a:pt x="4" y="107"/>
                    </a:lnTo>
                    <a:lnTo>
                      <a:pt x="0" y="190"/>
                    </a:lnTo>
                    <a:lnTo>
                      <a:pt x="4" y="273"/>
                    </a:lnTo>
                    <a:lnTo>
                      <a:pt x="38" y="333"/>
                    </a:lnTo>
                    <a:lnTo>
                      <a:pt x="67" y="363"/>
                    </a:lnTo>
                    <a:lnTo>
                      <a:pt x="402" y="190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222222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9236" name="Group 20"/>
              <p:cNvGrpSpPr>
                <a:grpSpLocks/>
              </p:cNvGrpSpPr>
              <p:nvPr/>
            </p:nvGrpSpPr>
            <p:grpSpPr bwMode="auto">
              <a:xfrm>
                <a:off x="4075" y="2801"/>
                <a:ext cx="161" cy="378"/>
                <a:chOff x="4075" y="2801"/>
                <a:chExt cx="161" cy="378"/>
              </a:xfrm>
            </p:grpSpPr>
            <p:sp>
              <p:nvSpPr>
                <p:cNvPr id="9237" name="Freeform 21"/>
                <p:cNvSpPr>
                  <a:spLocks noChangeArrowheads="1"/>
                </p:cNvSpPr>
                <p:nvPr/>
              </p:nvSpPr>
              <p:spPr bwMode="auto">
                <a:xfrm>
                  <a:off x="4183" y="2801"/>
                  <a:ext cx="33" cy="378"/>
                </a:xfrm>
                <a:custGeom>
                  <a:avLst/>
                  <a:gdLst>
                    <a:gd name="T0" fmla="*/ 0 w 77"/>
                    <a:gd name="T1" fmla="*/ 939 h 939"/>
                    <a:gd name="T2" fmla="*/ 77 w 77"/>
                    <a:gd name="T3" fmla="*/ 939 h 939"/>
                    <a:gd name="T4" fmla="*/ 77 w 77"/>
                    <a:gd name="T5" fmla="*/ 0 h 939"/>
                    <a:gd name="T6" fmla="*/ 0 w 77"/>
                    <a:gd name="T7" fmla="*/ 0 h 939"/>
                    <a:gd name="T8" fmla="*/ 0 w 77"/>
                    <a:gd name="T9" fmla="*/ 939 h 939"/>
                    <a:gd name="T10" fmla="*/ 0 w 77"/>
                    <a:gd name="T11" fmla="*/ 939 h 939"/>
                    <a:gd name="T12" fmla="*/ 0 w 77"/>
                    <a:gd name="T13" fmla="*/ 939 h 939"/>
                    <a:gd name="T14" fmla="*/ 0 w 77"/>
                    <a:gd name="T15" fmla="*/ 939 h 9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7" h="939">
                      <a:moveTo>
                        <a:pt x="0" y="939"/>
                      </a:moveTo>
                      <a:lnTo>
                        <a:pt x="77" y="939"/>
                      </a:lnTo>
                      <a:lnTo>
                        <a:pt x="77" y="0"/>
                      </a:lnTo>
                      <a:lnTo>
                        <a:pt x="0" y="0"/>
                      </a:lnTo>
                      <a:lnTo>
                        <a:pt x="0" y="939"/>
                      </a:lnTo>
                      <a:close/>
                    </a:path>
                  </a:pathLst>
                </a:custGeom>
                <a:solidFill>
                  <a:srgbClr val="BBBBBB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38" name="Freeform 22"/>
                <p:cNvSpPr>
                  <a:spLocks noChangeArrowheads="1"/>
                </p:cNvSpPr>
                <p:nvPr/>
              </p:nvSpPr>
              <p:spPr bwMode="auto">
                <a:xfrm>
                  <a:off x="4127" y="2801"/>
                  <a:ext cx="58" cy="378"/>
                </a:xfrm>
                <a:custGeom>
                  <a:avLst/>
                  <a:gdLst>
                    <a:gd name="T0" fmla="*/ 0 w 140"/>
                    <a:gd name="T1" fmla="*/ 939 h 939"/>
                    <a:gd name="T2" fmla="*/ 140 w 140"/>
                    <a:gd name="T3" fmla="*/ 939 h 939"/>
                    <a:gd name="T4" fmla="*/ 140 w 140"/>
                    <a:gd name="T5" fmla="*/ 0 h 939"/>
                    <a:gd name="T6" fmla="*/ 0 w 140"/>
                    <a:gd name="T7" fmla="*/ 0 h 939"/>
                    <a:gd name="T8" fmla="*/ 0 w 140"/>
                    <a:gd name="T9" fmla="*/ 939 h 939"/>
                    <a:gd name="T10" fmla="*/ 0 w 140"/>
                    <a:gd name="T11" fmla="*/ 939 h 939"/>
                    <a:gd name="T12" fmla="*/ 0 w 140"/>
                    <a:gd name="T13" fmla="*/ 939 h 939"/>
                    <a:gd name="T14" fmla="*/ 0 w 140"/>
                    <a:gd name="T15" fmla="*/ 939 h 9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40" h="939">
                      <a:moveTo>
                        <a:pt x="0" y="939"/>
                      </a:moveTo>
                      <a:lnTo>
                        <a:pt x="140" y="939"/>
                      </a:lnTo>
                      <a:lnTo>
                        <a:pt x="140" y="0"/>
                      </a:lnTo>
                      <a:lnTo>
                        <a:pt x="0" y="0"/>
                      </a:lnTo>
                      <a:lnTo>
                        <a:pt x="0" y="93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39" name="Freeform 23"/>
                <p:cNvSpPr>
                  <a:spLocks noChangeArrowheads="1"/>
                </p:cNvSpPr>
                <p:nvPr/>
              </p:nvSpPr>
              <p:spPr bwMode="auto">
                <a:xfrm>
                  <a:off x="4214" y="2801"/>
                  <a:ext cx="22" cy="378"/>
                </a:xfrm>
                <a:custGeom>
                  <a:avLst/>
                  <a:gdLst>
                    <a:gd name="T0" fmla="*/ 0 w 49"/>
                    <a:gd name="T1" fmla="*/ 939 h 939"/>
                    <a:gd name="T2" fmla="*/ 49 w 49"/>
                    <a:gd name="T3" fmla="*/ 939 h 939"/>
                    <a:gd name="T4" fmla="*/ 49 w 49"/>
                    <a:gd name="T5" fmla="*/ 706 h 939"/>
                    <a:gd name="T6" fmla="*/ 49 w 49"/>
                    <a:gd name="T7" fmla="*/ 314 h 939"/>
                    <a:gd name="T8" fmla="*/ 49 w 49"/>
                    <a:gd name="T9" fmla="*/ 0 h 939"/>
                    <a:gd name="T10" fmla="*/ 0 w 49"/>
                    <a:gd name="T11" fmla="*/ 0 h 939"/>
                    <a:gd name="T12" fmla="*/ 0 w 49"/>
                    <a:gd name="T13" fmla="*/ 939 h 939"/>
                    <a:gd name="T14" fmla="*/ 0 w 49"/>
                    <a:gd name="T15" fmla="*/ 939 h 939"/>
                    <a:gd name="T16" fmla="*/ 0 w 49"/>
                    <a:gd name="T17" fmla="*/ 939 h 939"/>
                    <a:gd name="T18" fmla="*/ 0 w 49"/>
                    <a:gd name="T19" fmla="*/ 939 h 9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9" h="939">
                      <a:moveTo>
                        <a:pt x="0" y="939"/>
                      </a:moveTo>
                      <a:lnTo>
                        <a:pt x="49" y="939"/>
                      </a:lnTo>
                      <a:lnTo>
                        <a:pt x="49" y="706"/>
                      </a:lnTo>
                      <a:lnTo>
                        <a:pt x="49" y="314"/>
                      </a:lnTo>
                      <a:lnTo>
                        <a:pt x="49" y="0"/>
                      </a:lnTo>
                      <a:lnTo>
                        <a:pt x="0" y="0"/>
                      </a:lnTo>
                      <a:lnTo>
                        <a:pt x="0" y="93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40" name="Freeform 24"/>
                <p:cNvSpPr>
                  <a:spLocks noChangeArrowheads="1"/>
                </p:cNvSpPr>
                <p:nvPr/>
              </p:nvSpPr>
              <p:spPr bwMode="auto">
                <a:xfrm>
                  <a:off x="4090" y="2801"/>
                  <a:ext cx="39" cy="378"/>
                </a:xfrm>
                <a:custGeom>
                  <a:avLst/>
                  <a:gdLst>
                    <a:gd name="T0" fmla="*/ 0 w 92"/>
                    <a:gd name="T1" fmla="*/ 939 h 939"/>
                    <a:gd name="T2" fmla="*/ 92 w 92"/>
                    <a:gd name="T3" fmla="*/ 939 h 939"/>
                    <a:gd name="T4" fmla="*/ 92 w 92"/>
                    <a:gd name="T5" fmla="*/ 0 h 939"/>
                    <a:gd name="T6" fmla="*/ 0 w 92"/>
                    <a:gd name="T7" fmla="*/ 0 h 939"/>
                    <a:gd name="T8" fmla="*/ 0 w 92"/>
                    <a:gd name="T9" fmla="*/ 939 h 939"/>
                    <a:gd name="T10" fmla="*/ 0 w 92"/>
                    <a:gd name="T11" fmla="*/ 939 h 939"/>
                    <a:gd name="T12" fmla="*/ 0 w 92"/>
                    <a:gd name="T13" fmla="*/ 939 h 939"/>
                    <a:gd name="T14" fmla="*/ 0 w 92"/>
                    <a:gd name="T15" fmla="*/ 939 h 9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2" h="939">
                      <a:moveTo>
                        <a:pt x="0" y="939"/>
                      </a:moveTo>
                      <a:lnTo>
                        <a:pt x="92" y="939"/>
                      </a:lnTo>
                      <a:lnTo>
                        <a:pt x="92" y="0"/>
                      </a:lnTo>
                      <a:lnTo>
                        <a:pt x="0" y="0"/>
                      </a:lnTo>
                      <a:lnTo>
                        <a:pt x="0" y="939"/>
                      </a:lnTo>
                      <a:close/>
                    </a:path>
                  </a:pathLst>
                </a:custGeom>
                <a:solidFill>
                  <a:srgbClr val="BBBBBB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41" name="Rectangle 25"/>
                <p:cNvSpPr>
                  <a:spLocks noChangeArrowheads="1"/>
                </p:cNvSpPr>
                <p:nvPr/>
              </p:nvSpPr>
              <p:spPr bwMode="auto">
                <a:xfrm>
                  <a:off x="4075" y="2801"/>
                  <a:ext cx="17" cy="376"/>
                </a:xfrm>
                <a:prstGeom prst="rect">
                  <a:avLst/>
                </a:prstGeom>
                <a:solidFill>
                  <a:srgbClr val="000000"/>
                </a:soli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pic>
        <p:nvPicPr>
          <p:cNvPr id="9242" name="Picture 3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0344" y="6354769"/>
            <a:ext cx="806054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3" name="Picture 4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6403" y="6354769"/>
            <a:ext cx="806053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4" name="Picture 5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62450" y="6354769"/>
            <a:ext cx="806054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5" name="Picture 6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8509" y="6354769"/>
            <a:ext cx="806053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6" name="Picture 7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4556" y="6354769"/>
            <a:ext cx="806054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7" name="Picture 8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0615" y="6354769"/>
            <a:ext cx="806053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8" name="Picture 9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6662" y="6375400"/>
            <a:ext cx="806054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9" name="Picture 10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92721" y="6354769"/>
            <a:ext cx="806053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 Box 30"/>
          <p:cNvSpPr txBox="1">
            <a:spLocks noChangeArrowheads="1"/>
          </p:cNvSpPr>
          <p:nvPr/>
        </p:nvSpPr>
        <p:spPr bwMode="auto">
          <a:xfrm>
            <a:off x="2856646" y="304178"/>
            <a:ext cx="6711553" cy="5816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2844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7416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1988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6560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ts val="600"/>
              </a:spcBef>
            </a:pP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意蕴（     ）：       </a:t>
            </a:r>
          </a:p>
          <a:p>
            <a:pPr>
              <a:spcBef>
                <a:spcPts val="600"/>
              </a:spcBef>
            </a:pP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附丽：                  姑且：</a:t>
            </a:r>
          </a:p>
          <a:p>
            <a:pPr>
              <a:spcBef>
                <a:spcPts val="600"/>
              </a:spcBef>
            </a:pP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笼统：</a:t>
            </a:r>
          </a:p>
          <a:p>
            <a:pPr>
              <a:spcBef>
                <a:spcPts val="600"/>
              </a:spcBef>
            </a:pP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蛾眉：</a:t>
            </a:r>
          </a:p>
          <a:p>
            <a:pPr>
              <a:spcBef>
                <a:spcPts val="600"/>
              </a:spcBef>
            </a:pP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寂寥（    ）：</a:t>
            </a:r>
          </a:p>
          <a:p>
            <a:pPr>
              <a:spcBef>
                <a:spcPts val="600"/>
              </a:spcBef>
            </a:pP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谚（    ）语：</a:t>
            </a:r>
          </a:p>
          <a:p>
            <a:pPr>
              <a:spcBef>
                <a:spcPts val="600"/>
              </a:spcBef>
            </a:pP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铢（   ）两悉称：</a:t>
            </a:r>
          </a:p>
          <a:p>
            <a:pPr>
              <a:spcBef>
                <a:spcPts val="600"/>
              </a:spcBef>
            </a:pP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心旷神怡：</a:t>
            </a:r>
          </a:p>
          <a:p>
            <a:pPr>
              <a:spcBef>
                <a:spcPts val="600"/>
              </a:spcBef>
            </a:pP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轻描淡写：</a:t>
            </a:r>
          </a:p>
          <a:p>
            <a:pPr>
              <a:spcBef>
                <a:spcPts val="600"/>
              </a:spcBef>
            </a:pP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栩（  ）栩如生：</a:t>
            </a:r>
          </a:p>
          <a:p>
            <a:pPr>
              <a:spcBef>
                <a:spcPts val="600"/>
              </a:spcBef>
            </a:pPr>
            <a:endParaRPr lang="zh-CN" altLang="en-US" sz="2400" b="1" dirty="0">
              <a:latin typeface="仿宋" pitchFamily="49" charset="-122"/>
              <a:ea typeface="仿宋" pitchFamily="49" charset="-122"/>
            </a:endParaRPr>
          </a:p>
          <a:p>
            <a:pPr>
              <a:spcBef>
                <a:spcPts val="600"/>
              </a:spcBef>
            </a:pP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目不忍睹：</a:t>
            </a:r>
          </a:p>
          <a:p>
            <a:pPr>
              <a:spcBef>
                <a:spcPts val="600"/>
              </a:spcBef>
            </a:pP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信手拈来：</a:t>
            </a:r>
          </a:p>
        </p:txBody>
      </p:sp>
      <p:sp>
        <p:nvSpPr>
          <p:cNvPr id="10242" name="Oval 21"/>
          <p:cNvSpPr>
            <a:spLocks noChangeArrowheads="1"/>
          </p:cNvSpPr>
          <p:nvPr/>
        </p:nvSpPr>
        <p:spPr bwMode="auto">
          <a:xfrm>
            <a:off x="3342085" y="760419"/>
            <a:ext cx="53578" cy="71437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sz="1600"/>
          </a:p>
        </p:txBody>
      </p:sp>
      <p:sp>
        <p:nvSpPr>
          <p:cNvPr id="10243" name="Oval 21"/>
          <p:cNvSpPr>
            <a:spLocks noChangeArrowheads="1"/>
          </p:cNvSpPr>
          <p:nvPr/>
        </p:nvSpPr>
        <p:spPr bwMode="auto">
          <a:xfrm>
            <a:off x="3076580" y="3292475"/>
            <a:ext cx="53579" cy="71438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sz="1600"/>
          </a:p>
        </p:txBody>
      </p:sp>
      <p:sp>
        <p:nvSpPr>
          <p:cNvPr id="10244" name="Oval 21"/>
          <p:cNvSpPr>
            <a:spLocks noChangeArrowheads="1"/>
          </p:cNvSpPr>
          <p:nvPr/>
        </p:nvSpPr>
        <p:spPr bwMode="auto">
          <a:xfrm>
            <a:off x="3334941" y="2514600"/>
            <a:ext cx="53578" cy="71438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sz="1600"/>
          </a:p>
        </p:txBody>
      </p:sp>
      <p:sp>
        <p:nvSpPr>
          <p:cNvPr id="22555" name="Text Box 26"/>
          <p:cNvSpPr txBox="1">
            <a:spLocks noChangeArrowheads="1"/>
          </p:cNvSpPr>
          <p:nvPr/>
        </p:nvSpPr>
        <p:spPr bwMode="auto">
          <a:xfrm>
            <a:off x="5004401" y="190505"/>
            <a:ext cx="259913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2844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7416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1988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6560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3333FF"/>
                </a:solidFill>
                <a:latin typeface="华文仿宋" pitchFamily="2" charset="-122"/>
                <a:ea typeface="华文仿宋" pitchFamily="2" charset="-122"/>
              </a:rPr>
              <a:t>内在的意义。</a:t>
            </a:r>
            <a:r>
              <a:rPr lang="zh-CN" altLang="en-US" sz="3200" b="1" dirty="0">
                <a:solidFill>
                  <a:srgbClr val="3333FF"/>
                </a:solidFill>
                <a:latin typeface="宋体" pitchFamily="2" charset="-122"/>
              </a:rPr>
              <a:t> </a:t>
            </a:r>
          </a:p>
        </p:txBody>
      </p:sp>
      <p:sp>
        <p:nvSpPr>
          <p:cNvPr id="22556" name="Text Box 26"/>
          <p:cNvSpPr txBox="1">
            <a:spLocks noChangeArrowheads="1"/>
          </p:cNvSpPr>
          <p:nvPr/>
        </p:nvSpPr>
        <p:spPr bwMode="auto">
          <a:xfrm>
            <a:off x="3626644" y="760418"/>
            <a:ext cx="1870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2844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7416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1988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6560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3333FF"/>
                </a:solidFill>
                <a:latin typeface="华文仿宋" pitchFamily="2" charset="-122"/>
                <a:ea typeface="华文仿宋" pitchFamily="2" charset="-122"/>
              </a:rPr>
              <a:t>附着，依附。</a:t>
            </a:r>
            <a:r>
              <a:rPr lang="zh-CN" altLang="en-US" sz="1600" dirty="0"/>
              <a:t> </a:t>
            </a:r>
          </a:p>
        </p:txBody>
      </p:sp>
      <p:sp>
        <p:nvSpPr>
          <p:cNvPr id="22557" name="Text Box 26"/>
          <p:cNvSpPr txBox="1">
            <a:spLocks noChangeArrowheads="1"/>
          </p:cNvSpPr>
          <p:nvPr/>
        </p:nvSpPr>
        <p:spPr bwMode="auto">
          <a:xfrm>
            <a:off x="7424672" y="760418"/>
            <a:ext cx="324571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2844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7416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1988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6560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3333FF"/>
                </a:solidFill>
                <a:latin typeface="华文仿宋" pitchFamily="2" charset="-122"/>
                <a:ea typeface="华文仿宋" pitchFamily="2" charset="-122"/>
              </a:rPr>
              <a:t>表示暂时地。</a:t>
            </a:r>
            <a:r>
              <a:rPr lang="zh-CN" altLang="en-US" sz="1600" dirty="0"/>
              <a:t> </a:t>
            </a:r>
            <a:endParaRPr lang="zh-CN" altLang="en-US" sz="2800" b="1" dirty="0">
              <a:solidFill>
                <a:srgbClr val="3333FF"/>
              </a:solidFill>
              <a:latin typeface="华文仿宋" pitchFamily="2" charset="-122"/>
              <a:ea typeface="华文仿宋" pitchFamily="2" charset="-122"/>
            </a:endParaRPr>
          </a:p>
        </p:txBody>
      </p:sp>
      <p:sp>
        <p:nvSpPr>
          <p:cNvPr id="22558" name="Text Box 26"/>
          <p:cNvSpPr txBox="1">
            <a:spLocks noChangeArrowheads="1"/>
          </p:cNvSpPr>
          <p:nvPr/>
        </p:nvSpPr>
        <p:spPr bwMode="auto">
          <a:xfrm>
            <a:off x="3634979" y="1574805"/>
            <a:ext cx="587573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2844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7416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1988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6560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3333FF"/>
                </a:solidFill>
                <a:latin typeface="华文仿宋" pitchFamily="2" charset="-122"/>
                <a:ea typeface="华文仿宋" pitchFamily="2" charset="-122"/>
              </a:rPr>
              <a:t>文中比喻女子美丽的眉毛。 </a:t>
            </a:r>
          </a:p>
        </p:txBody>
      </p:sp>
      <p:sp>
        <p:nvSpPr>
          <p:cNvPr id="22559" name="Text Box 26"/>
          <p:cNvSpPr txBox="1">
            <a:spLocks noChangeArrowheads="1"/>
          </p:cNvSpPr>
          <p:nvPr/>
        </p:nvSpPr>
        <p:spPr bwMode="auto">
          <a:xfrm>
            <a:off x="4872237" y="2033594"/>
            <a:ext cx="518993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2844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7416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1988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6560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3333FF"/>
                </a:solidFill>
                <a:latin typeface="华文仿宋" pitchFamily="2" charset="-122"/>
                <a:ea typeface="华文仿宋" pitchFamily="2" charset="-122"/>
              </a:rPr>
              <a:t>寂静；空旷。  </a:t>
            </a:r>
          </a:p>
        </p:txBody>
      </p:sp>
      <p:sp>
        <p:nvSpPr>
          <p:cNvPr id="22560" name="Text Box 26"/>
          <p:cNvSpPr txBox="1">
            <a:spLocks noChangeArrowheads="1"/>
          </p:cNvSpPr>
          <p:nvPr/>
        </p:nvSpPr>
        <p:spPr bwMode="auto">
          <a:xfrm>
            <a:off x="4882875" y="2462841"/>
            <a:ext cx="46279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2844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7416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1988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6560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3333FF"/>
                </a:solidFill>
                <a:latin typeface="华文仿宋" pitchFamily="2" charset="-122"/>
                <a:ea typeface="华文仿宋" pitchFamily="2" charset="-122"/>
              </a:rPr>
              <a:t>广泛流传的言简意赅的语句。</a:t>
            </a:r>
            <a:r>
              <a:rPr lang="zh-CN" altLang="en-US" sz="2800" b="1" dirty="0">
                <a:solidFill>
                  <a:srgbClr val="3333FF"/>
                </a:solidFill>
                <a:latin typeface="华文仿宋" pitchFamily="2" charset="-122"/>
                <a:ea typeface="华文仿宋" pitchFamily="2" charset="-122"/>
              </a:rPr>
              <a:t> </a:t>
            </a:r>
          </a:p>
        </p:txBody>
      </p:sp>
      <p:sp>
        <p:nvSpPr>
          <p:cNvPr id="10251" name="Oval 21"/>
          <p:cNvSpPr>
            <a:spLocks noChangeArrowheads="1"/>
          </p:cNvSpPr>
          <p:nvPr/>
        </p:nvSpPr>
        <p:spPr bwMode="auto">
          <a:xfrm>
            <a:off x="3102774" y="4652969"/>
            <a:ext cx="53579" cy="71437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sz="1600"/>
          </a:p>
        </p:txBody>
      </p:sp>
      <p:sp>
        <p:nvSpPr>
          <p:cNvPr id="22562" name="Text Box 26"/>
          <p:cNvSpPr txBox="1">
            <a:spLocks noChangeArrowheads="1"/>
          </p:cNvSpPr>
          <p:nvPr/>
        </p:nvSpPr>
        <p:spPr bwMode="auto">
          <a:xfrm>
            <a:off x="3773096" y="252419"/>
            <a:ext cx="932259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2844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7416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1988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6560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800" b="1">
                <a:solidFill>
                  <a:srgbClr val="FF0000"/>
                </a:solidFill>
              </a:rPr>
              <a:t>yùn  </a:t>
            </a:r>
            <a:r>
              <a:rPr lang="en-US" altLang="zh-CN" sz="1600"/>
              <a:t> </a:t>
            </a:r>
            <a:r>
              <a:rPr lang="zh-CN" altLang="en-US" sz="1600"/>
              <a:t> </a:t>
            </a:r>
          </a:p>
        </p:txBody>
      </p:sp>
      <p:sp>
        <p:nvSpPr>
          <p:cNvPr id="22563" name="Text Box 26"/>
          <p:cNvSpPr txBox="1">
            <a:spLocks noChangeArrowheads="1"/>
          </p:cNvSpPr>
          <p:nvPr/>
        </p:nvSpPr>
        <p:spPr bwMode="auto">
          <a:xfrm>
            <a:off x="3634979" y="1103319"/>
            <a:ext cx="414575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2844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7416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1988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6560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3333FF"/>
                </a:solidFill>
                <a:latin typeface="华文仿宋" pitchFamily="2" charset="-122"/>
                <a:ea typeface="华文仿宋" pitchFamily="2" charset="-122"/>
              </a:rPr>
              <a:t>缺乏具体分析，不明确；含混。</a:t>
            </a:r>
            <a:r>
              <a:rPr lang="zh-CN" altLang="en-US" sz="1600" dirty="0"/>
              <a:t> </a:t>
            </a:r>
            <a:r>
              <a:rPr lang="zh-CN" altLang="en-US" sz="3200" b="1" dirty="0">
                <a:solidFill>
                  <a:srgbClr val="3333FF"/>
                </a:solidFill>
                <a:latin typeface="宋体" pitchFamily="2" charset="-122"/>
              </a:rPr>
              <a:t> </a:t>
            </a:r>
          </a:p>
        </p:txBody>
      </p:sp>
      <p:sp>
        <p:nvSpPr>
          <p:cNvPr id="22564" name="Text Box 26"/>
          <p:cNvSpPr txBox="1">
            <a:spLocks noChangeArrowheads="1"/>
          </p:cNvSpPr>
          <p:nvPr/>
        </p:nvSpPr>
        <p:spPr bwMode="auto">
          <a:xfrm>
            <a:off x="3706421" y="1979618"/>
            <a:ext cx="932259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2844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7416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1988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6560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800" b="1">
                <a:solidFill>
                  <a:srgbClr val="FF0000"/>
                </a:solidFill>
              </a:rPr>
              <a:t>li</a:t>
            </a:r>
            <a:r>
              <a:rPr lang="en-US" altLang="zh-CN" sz="2800" b="1">
                <a:solidFill>
                  <a:srgbClr val="FF0000"/>
                </a:solidFill>
                <a:latin typeface="宋体" pitchFamily="2" charset="-122"/>
              </a:rPr>
              <a:t>á</a:t>
            </a:r>
            <a:r>
              <a:rPr lang="en-US" altLang="zh-CN" sz="2800" b="1">
                <a:solidFill>
                  <a:srgbClr val="FF0000"/>
                </a:solidFill>
              </a:rPr>
              <a:t>o   </a:t>
            </a:r>
            <a:r>
              <a:rPr lang="en-US" altLang="zh-CN" sz="1600"/>
              <a:t> </a:t>
            </a:r>
            <a:r>
              <a:rPr lang="zh-CN" altLang="en-US" sz="1600"/>
              <a:t> </a:t>
            </a:r>
          </a:p>
        </p:txBody>
      </p:sp>
      <p:sp>
        <p:nvSpPr>
          <p:cNvPr id="22565" name="Text Box 26"/>
          <p:cNvSpPr txBox="1">
            <a:spLocks noChangeArrowheads="1"/>
          </p:cNvSpPr>
          <p:nvPr/>
        </p:nvSpPr>
        <p:spPr bwMode="auto">
          <a:xfrm>
            <a:off x="3470677" y="2374905"/>
            <a:ext cx="1137047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2844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7416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1988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6560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800" b="1">
                <a:solidFill>
                  <a:srgbClr val="FF0000"/>
                </a:solidFill>
              </a:rPr>
              <a:t>y</a:t>
            </a:r>
            <a:r>
              <a:rPr lang="en-US" altLang="zh-CN" sz="2800" b="1">
                <a:solidFill>
                  <a:srgbClr val="FF0000"/>
                </a:solidFill>
                <a:latin typeface="宋体" pitchFamily="2" charset="-122"/>
              </a:rPr>
              <a:t>à</a:t>
            </a:r>
            <a:r>
              <a:rPr lang="en-US" altLang="zh-CN" sz="2800" b="1">
                <a:solidFill>
                  <a:srgbClr val="FF0000"/>
                </a:solidFill>
              </a:rPr>
              <a:t>n    </a:t>
            </a:r>
            <a:r>
              <a:rPr lang="en-US" altLang="zh-CN" sz="1600"/>
              <a:t> </a:t>
            </a:r>
            <a:r>
              <a:rPr lang="zh-CN" altLang="en-US" sz="1600"/>
              <a:t> </a:t>
            </a:r>
          </a:p>
        </p:txBody>
      </p:sp>
      <p:sp>
        <p:nvSpPr>
          <p:cNvPr id="22566" name="Text Box 26"/>
          <p:cNvSpPr txBox="1">
            <a:spLocks noChangeArrowheads="1"/>
          </p:cNvSpPr>
          <p:nvPr/>
        </p:nvSpPr>
        <p:spPr bwMode="auto">
          <a:xfrm>
            <a:off x="5349270" y="2919892"/>
            <a:ext cx="46279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2844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7416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1988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6560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3333FF"/>
                </a:solidFill>
                <a:latin typeface="华文仿宋" pitchFamily="2" charset="-122"/>
                <a:ea typeface="华文仿宋" pitchFamily="2" charset="-122"/>
              </a:rPr>
              <a:t>形容两方面轻重相当或优劣相等。</a:t>
            </a:r>
            <a:r>
              <a:rPr lang="zh-CN" altLang="en-US" sz="2800" b="1" dirty="0">
                <a:solidFill>
                  <a:srgbClr val="3333FF"/>
                </a:solidFill>
                <a:latin typeface="华文仿宋" pitchFamily="2" charset="-122"/>
                <a:ea typeface="华文仿宋" pitchFamily="2" charset="-122"/>
              </a:rPr>
              <a:t> </a:t>
            </a:r>
          </a:p>
        </p:txBody>
      </p:sp>
      <p:sp>
        <p:nvSpPr>
          <p:cNvPr id="22567" name="Text Box 26"/>
          <p:cNvSpPr txBox="1">
            <a:spLocks noChangeArrowheads="1"/>
          </p:cNvSpPr>
          <p:nvPr/>
        </p:nvSpPr>
        <p:spPr bwMode="auto">
          <a:xfrm>
            <a:off x="3386138" y="2849569"/>
            <a:ext cx="93226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2844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7416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1988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6560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800" b="1">
                <a:solidFill>
                  <a:srgbClr val="FF0000"/>
                </a:solidFill>
              </a:rPr>
              <a:t>zhū   </a:t>
            </a:r>
            <a:r>
              <a:rPr lang="en-US" altLang="zh-CN" sz="1600"/>
              <a:t> </a:t>
            </a:r>
            <a:r>
              <a:rPr lang="zh-CN" altLang="en-US" sz="1600"/>
              <a:t> </a:t>
            </a:r>
          </a:p>
        </p:txBody>
      </p:sp>
      <p:sp>
        <p:nvSpPr>
          <p:cNvPr id="22568" name="Text Box 26"/>
          <p:cNvSpPr txBox="1">
            <a:spLocks noChangeArrowheads="1"/>
          </p:cNvSpPr>
          <p:nvPr/>
        </p:nvSpPr>
        <p:spPr bwMode="auto">
          <a:xfrm>
            <a:off x="4295775" y="3420071"/>
            <a:ext cx="462796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2844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7416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1988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6560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3333FF"/>
                </a:solidFill>
                <a:latin typeface="华文仿宋" pitchFamily="2" charset="-122"/>
                <a:ea typeface="华文仿宋" pitchFamily="2" charset="-122"/>
              </a:rPr>
              <a:t>心情舒畅</a:t>
            </a:r>
            <a:r>
              <a:rPr lang="en-US" altLang="zh-CN" sz="2400" b="1" dirty="0">
                <a:solidFill>
                  <a:srgbClr val="3333FF"/>
                </a:solidFill>
                <a:latin typeface="华文仿宋" pitchFamily="2" charset="-122"/>
                <a:ea typeface="华文仿宋" pitchFamily="2" charset="-122"/>
              </a:rPr>
              <a:t>,</a:t>
            </a:r>
            <a:r>
              <a:rPr lang="zh-CN" altLang="en-US" sz="2400" b="1" dirty="0">
                <a:solidFill>
                  <a:srgbClr val="3333FF"/>
                </a:solidFill>
                <a:latin typeface="华文仿宋" pitchFamily="2" charset="-122"/>
                <a:ea typeface="华文仿宋" pitchFamily="2" charset="-122"/>
              </a:rPr>
              <a:t>精神愉快。</a:t>
            </a:r>
            <a:r>
              <a:rPr lang="zh-CN" altLang="en-US" sz="2800" b="1" dirty="0">
                <a:solidFill>
                  <a:srgbClr val="3333FF"/>
                </a:solidFill>
                <a:latin typeface="华文仿宋" pitchFamily="2" charset="-122"/>
                <a:ea typeface="华文仿宋" pitchFamily="2" charset="-122"/>
              </a:rPr>
              <a:t> </a:t>
            </a:r>
          </a:p>
        </p:txBody>
      </p:sp>
      <p:sp>
        <p:nvSpPr>
          <p:cNvPr id="22569" name="Text Box 26"/>
          <p:cNvSpPr txBox="1">
            <a:spLocks noChangeArrowheads="1"/>
          </p:cNvSpPr>
          <p:nvPr/>
        </p:nvSpPr>
        <p:spPr bwMode="auto">
          <a:xfrm>
            <a:off x="4295775" y="3839320"/>
            <a:ext cx="570309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2844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7416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1988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6560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3333FF"/>
                </a:solidFill>
                <a:latin typeface="华文仿宋" pitchFamily="2" charset="-122"/>
                <a:ea typeface="华文仿宋" pitchFamily="2" charset="-122"/>
              </a:rPr>
              <a:t>文中指写文章把重要问题轻轻带过。</a:t>
            </a:r>
            <a:r>
              <a:rPr lang="zh-CN" altLang="en-US" sz="2800" b="1" dirty="0">
                <a:solidFill>
                  <a:srgbClr val="3333FF"/>
                </a:solidFill>
                <a:latin typeface="华文仿宋" pitchFamily="2" charset="-122"/>
                <a:ea typeface="华文仿宋" pitchFamily="2" charset="-122"/>
              </a:rPr>
              <a:t> </a:t>
            </a:r>
          </a:p>
        </p:txBody>
      </p:sp>
      <p:sp>
        <p:nvSpPr>
          <p:cNvPr id="10260" name="Oval 21"/>
          <p:cNvSpPr>
            <a:spLocks noChangeArrowheads="1"/>
          </p:cNvSpPr>
          <p:nvPr/>
        </p:nvSpPr>
        <p:spPr bwMode="auto">
          <a:xfrm>
            <a:off x="3103960" y="2903544"/>
            <a:ext cx="53578" cy="71437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sz="1600"/>
          </a:p>
        </p:txBody>
      </p:sp>
      <p:sp>
        <p:nvSpPr>
          <p:cNvPr id="22571" name="Text Box 26"/>
          <p:cNvSpPr txBox="1">
            <a:spLocks noChangeArrowheads="1"/>
          </p:cNvSpPr>
          <p:nvPr/>
        </p:nvSpPr>
        <p:spPr bwMode="auto">
          <a:xfrm>
            <a:off x="3395668" y="4110044"/>
            <a:ext cx="84653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2844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7416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1988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6560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800" b="1">
                <a:solidFill>
                  <a:srgbClr val="FF0000"/>
                </a:solidFill>
              </a:rPr>
              <a:t>xǔ</a:t>
            </a:r>
            <a:r>
              <a:rPr lang="en-US" altLang="zh-CN" sz="1600"/>
              <a:t> </a:t>
            </a:r>
            <a:r>
              <a:rPr lang="en-US" altLang="zh-CN" sz="2800" b="1">
                <a:solidFill>
                  <a:srgbClr val="FF0000"/>
                </a:solidFill>
              </a:rPr>
              <a:t>  </a:t>
            </a:r>
            <a:r>
              <a:rPr lang="en-US" altLang="zh-CN" sz="1600"/>
              <a:t> </a:t>
            </a:r>
            <a:r>
              <a:rPr lang="zh-CN" altLang="en-US" sz="1600"/>
              <a:t> </a:t>
            </a:r>
          </a:p>
        </p:txBody>
      </p:sp>
      <p:sp>
        <p:nvSpPr>
          <p:cNvPr id="22572" name="Text Box 26"/>
          <p:cNvSpPr txBox="1">
            <a:spLocks noChangeArrowheads="1"/>
          </p:cNvSpPr>
          <p:nvPr/>
        </p:nvSpPr>
        <p:spPr bwMode="auto">
          <a:xfrm>
            <a:off x="5170510" y="4303201"/>
            <a:ext cx="5434013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2844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7416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1988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6560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3333FF"/>
                </a:solidFill>
                <a:latin typeface="华文仿宋" pitchFamily="2" charset="-122"/>
                <a:ea typeface="华文仿宋" pitchFamily="2" charset="-122"/>
              </a:rPr>
              <a:t>形容画作、雕塑中的艺术形象等生动逼真，就像活的一样。</a:t>
            </a:r>
            <a:r>
              <a:rPr lang="zh-CN" altLang="en-US" sz="2800" b="1" dirty="0">
                <a:solidFill>
                  <a:srgbClr val="3333FF"/>
                </a:solidFill>
                <a:latin typeface="华文仿宋" pitchFamily="2" charset="-122"/>
                <a:ea typeface="华文仿宋" pitchFamily="2" charset="-122"/>
              </a:rPr>
              <a:t> </a:t>
            </a:r>
          </a:p>
        </p:txBody>
      </p:sp>
      <p:sp>
        <p:nvSpPr>
          <p:cNvPr id="22573" name="Text Box 26"/>
          <p:cNvSpPr txBox="1">
            <a:spLocks noChangeArrowheads="1"/>
          </p:cNvSpPr>
          <p:nvPr/>
        </p:nvSpPr>
        <p:spPr bwMode="auto">
          <a:xfrm>
            <a:off x="4277172" y="5065207"/>
            <a:ext cx="474226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2844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7416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1988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6560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3333FF"/>
                </a:solidFill>
                <a:latin typeface="华文仿宋" pitchFamily="2" charset="-122"/>
                <a:ea typeface="华文仿宋" pitchFamily="2" charset="-122"/>
              </a:rPr>
              <a:t>形容景象很凄惨，使人不忍心看。</a:t>
            </a:r>
            <a:r>
              <a:rPr lang="zh-CN" altLang="en-US" sz="3200" b="1" dirty="0">
                <a:solidFill>
                  <a:srgbClr val="3333FF"/>
                </a:solidFill>
                <a:latin typeface="宋体" pitchFamily="2" charset="-122"/>
              </a:rPr>
              <a:t> </a:t>
            </a:r>
          </a:p>
        </p:txBody>
      </p:sp>
      <p:sp>
        <p:nvSpPr>
          <p:cNvPr id="22574" name="Text Box 26"/>
          <p:cNvSpPr txBox="1">
            <a:spLocks noChangeArrowheads="1"/>
          </p:cNvSpPr>
          <p:nvPr/>
        </p:nvSpPr>
        <p:spPr bwMode="auto">
          <a:xfrm>
            <a:off x="4266539" y="5640361"/>
            <a:ext cx="631626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2844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7416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1988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6560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3333FF"/>
                </a:solidFill>
                <a:latin typeface="华文仿宋" pitchFamily="2" charset="-122"/>
                <a:ea typeface="华文仿宋" pitchFamily="2" charset="-122"/>
              </a:rPr>
              <a:t>意思是随手拿来。多指写文章时能自由纯熟地选用词语或应用典故，用不着怎么思考。</a:t>
            </a:r>
            <a:r>
              <a:rPr lang="zh-CN" altLang="en-US" sz="3200" b="1" dirty="0">
                <a:solidFill>
                  <a:srgbClr val="3333FF"/>
                </a:solidFill>
                <a:latin typeface="宋体" pitchFamily="2" charset="-122"/>
              </a:rPr>
              <a:t> </a:t>
            </a:r>
          </a:p>
        </p:txBody>
      </p:sp>
      <p:sp>
        <p:nvSpPr>
          <p:cNvPr id="10265" name="Text Box 3"/>
          <p:cNvSpPr txBox="1">
            <a:spLocks noChangeArrowheads="1"/>
          </p:cNvSpPr>
          <p:nvPr/>
        </p:nvSpPr>
        <p:spPr bwMode="auto">
          <a:xfrm>
            <a:off x="1716767" y="1935163"/>
            <a:ext cx="800219" cy="2247900"/>
          </a:xfrm>
          <a:prstGeom prst="rect">
            <a:avLst/>
          </a:prstGeom>
          <a:noFill/>
          <a:ln w="38100">
            <a:solidFill>
              <a:srgbClr val="8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2844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7416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1988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6560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3333FF"/>
                </a:solidFill>
                <a:latin typeface="宋体" pitchFamily="2" charset="-122"/>
              </a:rPr>
              <a:t>字词疏通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25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2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2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25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2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2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25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2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2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25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2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2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25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2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2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25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2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2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25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2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2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8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25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2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2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9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9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25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2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2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0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25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2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2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25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25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25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 nodeType="clickPar">
                      <p:stCondLst>
                        <p:cond delay="indefinite"/>
                      </p:stCondLst>
                      <p:childTnLst>
                        <p:par>
                          <p:cTn id="1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2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2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25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25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25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 nodeType="clickPar">
                      <p:stCondLst>
                        <p:cond delay="indefinite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3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25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25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25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 nodeType="clickPar">
                      <p:stCondLst>
                        <p:cond delay="indefinite"/>
                      </p:stCondLst>
                      <p:childTnLst>
                        <p:par>
                          <p:cTn id="1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4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25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2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2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 nodeType="clickPar">
                      <p:stCondLst>
                        <p:cond delay="indefinite"/>
                      </p:stCondLst>
                      <p:childTnLst>
                        <p:par>
                          <p:cTn id="1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25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25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25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 nodeType="clickPar">
                      <p:stCondLst>
                        <p:cond delay="indefinite"/>
                      </p:stCondLst>
                      <p:childTnLst>
                        <p:par>
                          <p:cTn id="1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8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25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25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25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55" grpId="0" bldLvl="0"/>
      <p:bldP spid="22556" grpId="0" bldLvl="0"/>
      <p:bldP spid="22557" grpId="0" bldLvl="0"/>
      <p:bldP spid="22558" grpId="0" bldLvl="0"/>
      <p:bldP spid="22559" grpId="0" bldLvl="0"/>
      <p:bldP spid="22560" grpId="0" bldLvl="0"/>
      <p:bldP spid="22562" grpId="0" bldLvl="0"/>
      <p:bldP spid="22563" grpId="0" bldLvl="0"/>
      <p:bldP spid="22564" grpId="0" bldLvl="0"/>
      <p:bldP spid="22565" grpId="0" bldLvl="0"/>
      <p:bldP spid="22566" grpId="0" bldLvl="0"/>
      <p:bldP spid="22567" grpId="0" bldLvl="0"/>
      <p:bldP spid="22568" grpId="0" bldLvl="0"/>
      <p:bldP spid="22569" grpId="0" bldLvl="0"/>
      <p:bldP spid="22571" grpId="0" bldLvl="0"/>
      <p:bldP spid="22572" grpId="0" bldLvl="0"/>
      <p:bldP spid="22573" grpId="0" bldLvl="0"/>
      <p:bldP spid="22574" grpId="0" bldLvl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3" descr="25flower0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0344" y="6354769"/>
            <a:ext cx="806054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0" name="Picture 4" descr="25flower0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6403" y="6354769"/>
            <a:ext cx="806053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5" descr="25flower0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62450" y="6354769"/>
            <a:ext cx="806054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6" descr="25flower0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8509" y="6354769"/>
            <a:ext cx="806053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7" descr="25flower0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4556" y="6354769"/>
            <a:ext cx="806054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8" descr="25flower0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0615" y="6354769"/>
            <a:ext cx="806053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9" descr="25flower0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6662" y="6375400"/>
            <a:ext cx="806054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Picture 10" descr="25flower0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92721" y="6354769"/>
            <a:ext cx="806053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7" name="Text Box 3"/>
          <p:cNvSpPr txBox="1">
            <a:spLocks noChangeArrowheads="1"/>
          </p:cNvSpPr>
          <p:nvPr/>
        </p:nvSpPr>
        <p:spPr bwMode="auto">
          <a:xfrm>
            <a:off x="1716768" y="1935163"/>
            <a:ext cx="800219" cy="2247900"/>
          </a:xfrm>
          <a:prstGeom prst="rect">
            <a:avLst/>
          </a:prstGeom>
          <a:noFill/>
          <a:ln w="38100">
            <a:solidFill>
              <a:srgbClr val="8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2844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7416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1988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6560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3333FF"/>
                </a:solidFill>
                <a:latin typeface="宋体" pitchFamily="2" charset="-122"/>
              </a:rPr>
              <a:t>文章层次</a:t>
            </a:r>
          </a:p>
        </p:txBody>
      </p:sp>
      <p:sp>
        <p:nvSpPr>
          <p:cNvPr id="12298" name="Text Box 5"/>
          <p:cNvSpPr txBox="1">
            <a:spLocks noChangeArrowheads="1"/>
          </p:cNvSpPr>
          <p:nvPr/>
        </p:nvSpPr>
        <p:spPr bwMode="auto">
          <a:xfrm>
            <a:off x="2516982" y="1185580"/>
            <a:ext cx="593169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2844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7416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1988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6560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200" b="1" dirty="0">
                <a:latin typeface="仿宋" pitchFamily="49" charset="-122"/>
                <a:ea typeface="仿宋" pitchFamily="49" charset="-122"/>
              </a:rPr>
              <a:t>第一层：第</a:t>
            </a:r>
            <a:r>
              <a:rPr lang="en-US" altLang="zh-CN" sz="3200" b="1" dirty="0">
                <a:latin typeface="仿宋" pitchFamily="49" charset="-122"/>
                <a:ea typeface="仿宋" pitchFamily="49" charset="-122"/>
              </a:rPr>
              <a:t>1-2</a:t>
            </a:r>
            <a:r>
              <a:rPr lang="zh-CN" altLang="en-US" sz="3200" b="1" dirty="0">
                <a:latin typeface="仿宋" pitchFamily="49" charset="-122"/>
                <a:ea typeface="仿宋" pitchFamily="49" charset="-122"/>
              </a:rPr>
              <a:t>自然段。</a:t>
            </a:r>
            <a:r>
              <a:rPr lang="zh-CN" altLang="en-US" sz="3200" b="1" dirty="0">
                <a:latin typeface="宋体" pitchFamily="2" charset="-122"/>
              </a:rPr>
              <a:t> </a:t>
            </a:r>
          </a:p>
        </p:txBody>
      </p:sp>
      <p:sp>
        <p:nvSpPr>
          <p:cNvPr id="12299" name="Text Box 5"/>
          <p:cNvSpPr txBox="1">
            <a:spLocks noChangeArrowheads="1"/>
          </p:cNvSpPr>
          <p:nvPr/>
        </p:nvSpPr>
        <p:spPr bwMode="auto">
          <a:xfrm>
            <a:off x="2552397" y="2735952"/>
            <a:ext cx="571381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2844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7416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1988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6560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200" b="1" dirty="0">
                <a:latin typeface="仿宋" pitchFamily="49" charset="-122"/>
                <a:ea typeface="仿宋" pitchFamily="49" charset="-122"/>
              </a:rPr>
              <a:t>第二层：第</a:t>
            </a:r>
            <a:r>
              <a:rPr lang="en-US" altLang="zh-CN" sz="3200" b="1" dirty="0">
                <a:latin typeface="仿宋" pitchFamily="49" charset="-122"/>
                <a:ea typeface="仿宋" pitchFamily="49" charset="-122"/>
              </a:rPr>
              <a:t>3</a:t>
            </a:r>
            <a:r>
              <a:rPr lang="zh-CN" altLang="en-US" sz="3200" b="1" dirty="0">
                <a:latin typeface="仿宋" pitchFamily="49" charset="-122"/>
                <a:ea typeface="仿宋" pitchFamily="49" charset="-122"/>
              </a:rPr>
              <a:t>－</a:t>
            </a:r>
            <a:r>
              <a:rPr lang="en-US" altLang="zh-CN" sz="3200" b="1" dirty="0">
                <a:latin typeface="仿宋" pitchFamily="49" charset="-122"/>
                <a:ea typeface="仿宋" pitchFamily="49" charset="-122"/>
              </a:rPr>
              <a:t>7</a:t>
            </a:r>
            <a:r>
              <a:rPr lang="zh-CN" altLang="en-US" sz="3200" b="1" dirty="0">
                <a:latin typeface="仿宋" pitchFamily="49" charset="-122"/>
                <a:ea typeface="仿宋" pitchFamily="49" charset="-122"/>
              </a:rPr>
              <a:t>自然段。</a:t>
            </a:r>
            <a:r>
              <a:rPr lang="zh-CN" altLang="en-US" sz="3600" b="1" dirty="0">
                <a:latin typeface="宋体" pitchFamily="2" charset="-122"/>
              </a:rPr>
              <a:t> </a:t>
            </a:r>
          </a:p>
        </p:txBody>
      </p:sp>
      <p:sp>
        <p:nvSpPr>
          <p:cNvPr id="12300" name="Text Box 5"/>
          <p:cNvSpPr txBox="1">
            <a:spLocks noChangeArrowheads="1"/>
          </p:cNvSpPr>
          <p:nvPr/>
        </p:nvSpPr>
        <p:spPr bwMode="auto">
          <a:xfrm>
            <a:off x="2246119" y="4690401"/>
            <a:ext cx="584477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2844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7416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1988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6560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200" b="1" dirty="0">
                <a:latin typeface="仿宋" pitchFamily="49" charset="-122"/>
                <a:ea typeface="仿宋" pitchFamily="49" charset="-122"/>
              </a:rPr>
              <a:t>第三层：第</a:t>
            </a:r>
            <a:r>
              <a:rPr lang="en-US" altLang="zh-CN" sz="3200" b="1" dirty="0">
                <a:latin typeface="仿宋" pitchFamily="49" charset="-122"/>
                <a:ea typeface="仿宋" pitchFamily="49" charset="-122"/>
              </a:rPr>
              <a:t>8</a:t>
            </a:r>
            <a:r>
              <a:rPr lang="zh-CN" altLang="en-US" sz="3200" b="1" dirty="0">
                <a:latin typeface="仿宋" pitchFamily="49" charset="-122"/>
                <a:ea typeface="仿宋" pitchFamily="49" charset="-122"/>
              </a:rPr>
              <a:t>－</a:t>
            </a:r>
            <a:r>
              <a:rPr lang="en-US" altLang="zh-CN" sz="3200" b="1" dirty="0">
                <a:latin typeface="仿宋" pitchFamily="49" charset="-122"/>
                <a:ea typeface="仿宋" pitchFamily="49" charset="-122"/>
              </a:rPr>
              <a:t>13</a:t>
            </a:r>
            <a:r>
              <a:rPr lang="zh-CN" altLang="en-US" sz="3200" b="1" dirty="0">
                <a:latin typeface="仿宋" pitchFamily="49" charset="-122"/>
                <a:ea typeface="仿宋" pitchFamily="49" charset="-122"/>
              </a:rPr>
              <a:t>自然段。</a:t>
            </a:r>
            <a:r>
              <a:rPr lang="zh-CN" altLang="en-US" sz="3600" b="1" dirty="0">
                <a:latin typeface="宋体" pitchFamily="2" charset="-122"/>
              </a:rPr>
              <a:t> </a:t>
            </a:r>
          </a:p>
        </p:txBody>
      </p:sp>
      <p:sp>
        <p:nvSpPr>
          <p:cNvPr id="9232" name="矩形 9231"/>
          <p:cNvSpPr>
            <a:spLocks noChangeArrowheads="1"/>
          </p:cNvSpPr>
          <p:nvPr/>
        </p:nvSpPr>
        <p:spPr bwMode="auto">
          <a:xfrm>
            <a:off x="7434267" y="1020763"/>
            <a:ext cx="2633663" cy="914400"/>
          </a:xfrm>
          <a:prstGeom prst="rect">
            <a:avLst/>
          </a:prstGeom>
          <a:solidFill>
            <a:srgbClr val="99CCFF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0170" tIns="46990" rIns="90170" bIns="46990" anchor="ctr"/>
          <a:lstStyle/>
          <a:p>
            <a:pPr algn="ctr" eaLnBrk="0" hangingPunct="0"/>
            <a:r>
              <a:rPr lang="zh-CN" altLang="en-US" sz="2400" b="1" dirty="0">
                <a:solidFill>
                  <a:srgbClr val="FF0066"/>
                </a:solidFill>
              </a:rPr>
              <a:t>引出“无言”话题</a:t>
            </a:r>
          </a:p>
        </p:txBody>
      </p:sp>
      <p:sp>
        <p:nvSpPr>
          <p:cNvPr id="9233" name="直接连接符 9232"/>
          <p:cNvSpPr>
            <a:spLocks noChangeShapeType="1"/>
          </p:cNvSpPr>
          <p:nvPr/>
        </p:nvSpPr>
        <p:spPr bwMode="auto">
          <a:xfrm>
            <a:off x="8718947" y="1935169"/>
            <a:ext cx="0" cy="746125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400"/>
          </a:p>
        </p:txBody>
      </p:sp>
      <p:sp>
        <p:nvSpPr>
          <p:cNvPr id="9234" name="矩形 9233"/>
          <p:cNvSpPr>
            <a:spLocks noChangeArrowheads="1"/>
          </p:cNvSpPr>
          <p:nvPr/>
        </p:nvSpPr>
        <p:spPr bwMode="auto">
          <a:xfrm>
            <a:off x="7402121" y="2681288"/>
            <a:ext cx="2633663" cy="914400"/>
          </a:xfrm>
          <a:prstGeom prst="rect">
            <a:avLst/>
          </a:prstGeom>
          <a:solidFill>
            <a:srgbClr val="FFFF99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0170" tIns="46990" rIns="90170" bIns="46990" anchor="ctr"/>
          <a:lstStyle/>
          <a:p>
            <a:pPr algn="ctr" eaLnBrk="0" hangingPunct="0"/>
            <a:r>
              <a:rPr lang="zh-CN" altLang="en-US" sz="2400" b="1" dirty="0">
                <a:solidFill>
                  <a:srgbClr val="FF0066"/>
                </a:solidFill>
              </a:rPr>
              <a:t>论证言、意关系</a:t>
            </a:r>
          </a:p>
        </p:txBody>
      </p:sp>
      <p:sp>
        <p:nvSpPr>
          <p:cNvPr id="9235" name="直接连接符 9234"/>
          <p:cNvSpPr>
            <a:spLocks noChangeShapeType="1"/>
          </p:cNvSpPr>
          <p:nvPr/>
        </p:nvSpPr>
        <p:spPr bwMode="auto">
          <a:xfrm>
            <a:off x="8718947" y="3595694"/>
            <a:ext cx="0" cy="808037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400"/>
          </a:p>
        </p:txBody>
      </p:sp>
      <p:sp>
        <p:nvSpPr>
          <p:cNvPr id="9236" name="矩形 9235"/>
          <p:cNvSpPr>
            <a:spLocks noChangeArrowheads="1"/>
          </p:cNvSpPr>
          <p:nvPr/>
        </p:nvSpPr>
        <p:spPr bwMode="auto">
          <a:xfrm>
            <a:off x="6921109" y="4403731"/>
            <a:ext cx="3534965" cy="1311275"/>
          </a:xfrm>
          <a:prstGeom prst="rect">
            <a:avLst/>
          </a:prstGeom>
          <a:solidFill>
            <a:srgbClr val="00FF00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0170" tIns="46990" rIns="90170" bIns="46990" anchor="ctr"/>
          <a:lstStyle/>
          <a:p>
            <a:pPr algn="ctr" eaLnBrk="0" hangingPunct="0"/>
            <a:r>
              <a:rPr lang="zh-CN" altLang="en-US" sz="2400" b="1" dirty="0">
                <a:solidFill>
                  <a:srgbClr val="FF0066"/>
                </a:solidFill>
              </a:rPr>
              <a:t>论证无言产生美</a:t>
            </a:r>
          </a:p>
          <a:p>
            <a:pPr algn="ctr" eaLnBrk="0" hangingPunct="0"/>
            <a:r>
              <a:rPr lang="zh-CN" altLang="en-US" b="1" dirty="0">
                <a:solidFill>
                  <a:srgbClr val="FF0066"/>
                </a:solidFill>
              </a:rPr>
              <a:t>归纳观点（文末最后一句话）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9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32" grpId="0" bldLvl="0" animBg="1"/>
      <p:bldP spid="9233" grpId="0" animBg="1"/>
      <p:bldP spid="9234" grpId="0" bldLvl="0" animBg="1"/>
      <p:bldP spid="9235" grpId="0" animBg="1"/>
      <p:bldP spid="9236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0344" y="6354769"/>
            <a:ext cx="806054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4" name="Picture 3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6403" y="6354769"/>
            <a:ext cx="806053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4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62450" y="6354769"/>
            <a:ext cx="806054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5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8509" y="6354769"/>
            <a:ext cx="806053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6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4556" y="6354769"/>
            <a:ext cx="806054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7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0615" y="6354769"/>
            <a:ext cx="806053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8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6662" y="6375400"/>
            <a:ext cx="806054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9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92721" y="6354769"/>
            <a:ext cx="806053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21" name="Group 11"/>
          <p:cNvGrpSpPr>
            <a:grpSpLocks/>
          </p:cNvGrpSpPr>
          <p:nvPr/>
        </p:nvGrpSpPr>
        <p:grpSpPr bwMode="auto">
          <a:xfrm>
            <a:off x="1545436" y="98425"/>
            <a:ext cx="1608535" cy="960438"/>
            <a:chOff x="18" y="62"/>
            <a:chExt cx="1351" cy="605"/>
          </a:xfrm>
        </p:grpSpPr>
        <p:sp>
          <p:nvSpPr>
            <p:cNvPr id="13322" name="Oval 12"/>
            <p:cNvSpPr>
              <a:spLocks noChangeArrowheads="1"/>
            </p:cNvSpPr>
            <p:nvPr/>
          </p:nvSpPr>
          <p:spPr bwMode="auto">
            <a:xfrm>
              <a:off x="18" y="62"/>
              <a:ext cx="1084" cy="60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3323" name="Text Box 13"/>
            <p:cNvSpPr txBox="1">
              <a:spLocks noChangeArrowheads="1"/>
            </p:cNvSpPr>
            <p:nvPr/>
          </p:nvSpPr>
          <p:spPr bwMode="auto">
            <a:xfrm>
              <a:off x="18" y="195"/>
              <a:ext cx="1351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284413" indent="1588" defTabSz="9128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741613" indent="1588" defTabSz="9128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198813" indent="1588" defTabSz="9128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656013" indent="1588" defTabSz="9128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2400" dirty="0">
                  <a:ea typeface="黑体" pitchFamily="49" charset="-122"/>
                </a:rPr>
                <a:t>精读文本</a:t>
              </a:r>
            </a:p>
          </p:txBody>
        </p:sp>
      </p:grpSp>
      <p:sp>
        <p:nvSpPr>
          <p:cNvPr id="13324" name="Text Box 5"/>
          <p:cNvSpPr txBox="1">
            <a:spLocks noChangeArrowheads="1"/>
          </p:cNvSpPr>
          <p:nvPr/>
        </p:nvSpPr>
        <p:spPr bwMode="auto">
          <a:xfrm>
            <a:off x="2750344" y="399720"/>
            <a:ext cx="6679406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2844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7416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1988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6560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3200" b="1" dirty="0">
                <a:latin typeface="宋体" pitchFamily="2" charset="-122"/>
              </a:rPr>
              <a:t>    </a:t>
            </a:r>
            <a:r>
              <a:rPr lang="en-US" altLang="zh-CN" sz="2800" b="1" dirty="0">
                <a:latin typeface="宋体" pitchFamily="2" charset="-122"/>
              </a:rPr>
              <a:t>1.</a:t>
            </a:r>
            <a:r>
              <a:rPr lang="zh-CN" altLang="en-US" sz="2800" b="1" dirty="0">
                <a:latin typeface="宋体" pitchFamily="2" charset="-122"/>
              </a:rPr>
              <a:t>作者是如何引出“无言”这一话题的？作者认为“无言”的意蕴，应该从哪方面着手研究？ </a:t>
            </a:r>
          </a:p>
        </p:txBody>
      </p:sp>
      <p:sp>
        <p:nvSpPr>
          <p:cNvPr id="25615" name="Rectangle 3"/>
          <p:cNvSpPr>
            <a:spLocks noChangeArrowheads="1"/>
          </p:cNvSpPr>
          <p:nvPr/>
        </p:nvSpPr>
        <p:spPr bwMode="auto">
          <a:xfrm>
            <a:off x="2750344" y="2157414"/>
            <a:ext cx="6679406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defTabSz="914400"/>
            <a:r>
              <a:rPr lang="en-US" altLang="zh-CN" sz="2800" b="1" dirty="0">
                <a:latin typeface="Times New Roman" pitchFamily="18" charset="0"/>
              </a:rPr>
              <a:t>        </a:t>
            </a:r>
            <a:r>
              <a:rPr lang="zh-CN" altLang="en-US" sz="2400" b="1" dirty="0">
                <a:solidFill>
                  <a:srgbClr val="3333FF"/>
                </a:solidFill>
                <a:latin typeface="华文仿宋" pitchFamily="2" charset="-122"/>
                <a:ea typeface="华文仿宋" pitchFamily="2" charset="-122"/>
              </a:rPr>
              <a:t>作者引用孔子与子贡的对话引出“无言”的话题。</a:t>
            </a:r>
          </a:p>
          <a:p>
            <a:pPr algn="just" defTabSz="914400"/>
            <a:r>
              <a:rPr lang="zh-CN" altLang="en-US" sz="2400" b="1" dirty="0">
                <a:solidFill>
                  <a:srgbClr val="FF3300"/>
                </a:solidFill>
                <a:latin typeface="华文仿宋" pitchFamily="2" charset="-122"/>
                <a:ea typeface="华文仿宋" pitchFamily="2" charset="-122"/>
              </a:rPr>
              <a:t>    作者认为要想明了“无言”的意蕴，应该从美术的观点去研究。</a:t>
            </a:r>
            <a:endParaRPr lang="zh-CN" altLang="en-US" sz="2400" b="1" dirty="0">
              <a:latin typeface="华文仿宋" pitchFamily="2" charset="-122"/>
              <a:ea typeface="华文仿宋" pitchFamily="2" charset="-122"/>
            </a:endParaRPr>
          </a:p>
        </p:txBody>
      </p:sp>
      <p:sp>
        <p:nvSpPr>
          <p:cNvPr id="13326" name="Text Box 5"/>
          <p:cNvSpPr txBox="1">
            <a:spLocks noChangeArrowheads="1"/>
          </p:cNvSpPr>
          <p:nvPr/>
        </p:nvSpPr>
        <p:spPr bwMode="auto">
          <a:xfrm>
            <a:off x="2750344" y="4260856"/>
            <a:ext cx="667940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2844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7416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1988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6560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3200" b="1">
                <a:latin typeface="宋体" pitchFamily="2" charset="-122"/>
              </a:rPr>
              <a:t>    </a:t>
            </a:r>
            <a:r>
              <a:rPr lang="en-US" altLang="zh-CN" sz="2800" b="1">
                <a:latin typeface="宋体" pitchFamily="2" charset="-122"/>
              </a:rPr>
              <a:t>2.</a:t>
            </a:r>
            <a:r>
              <a:rPr lang="zh-CN" altLang="en-US" sz="2800" b="1">
                <a:latin typeface="宋体" pitchFamily="2" charset="-122"/>
              </a:rPr>
              <a:t>阅读表现言意关系的语段，用一句话概括言和意之间的关系。 </a:t>
            </a:r>
          </a:p>
        </p:txBody>
      </p:sp>
      <p:sp>
        <p:nvSpPr>
          <p:cNvPr id="25617" name="Rectangle 3"/>
          <p:cNvSpPr>
            <a:spLocks noChangeArrowheads="1"/>
          </p:cNvSpPr>
          <p:nvPr/>
        </p:nvSpPr>
        <p:spPr bwMode="auto">
          <a:xfrm>
            <a:off x="2750349" y="5511800"/>
            <a:ext cx="659368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defTabSz="914400"/>
            <a:r>
              <a:rPr lang="en-US" altLang="zh-CN" sz="2800" b="1">
                <a:latin typeface="Times New Roman" pitchFamily="18" charset="0"/>
              </a:rPr>
              <a:t>        </a:t>
            </a:r>
            <a:r>
              <a:rPr lang="zh-CN" altLang="en-US" sz="2400" b="1">
                <a:solidFill>
                  <a:srgbClr val="3333FF"/>
                </a:solidFill>
                <a:latin typeface="华文仿宋" pitchFamily="2" charset="-122"/>
                <a:ea typeface="华文仿宋" pitchFamily="2" charset="-122"/>
              </a:rPr>
              <a:t>言不尽意</a:t>
            </a:r>
            <a:endParaRPr lang="zh-CN" altLang="en-US" sz="2400" b="1">
              <a:latin typeface="华文仿宋" pitchFamily="2" charset="-122"/>
              <a:ea typeface="华文仿宋" pitchFamily="2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5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5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5" grpId="0"/>
      <p:bldP spid="256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0344" y="6354769"/>
            <a:ext cx="806054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2" name="Picture 3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6403" y="6354769"/>
            <a:ext cx="806053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4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62450" y="6354769"/>
            <a:ext cx="806054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5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8509" y="6354769"/>
            <a:ext cx="806053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6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4556" y="6354769"/>
            <a:ext cx="806054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7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0615" y="6354769"/>
            <a:ext cx="806053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8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6662" y="6375400"/>
            <a:ext cx="806054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Picture 9" descr="25flower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92721" y="6354769"/>
            <a:ext cx="806053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9" name="Text Box 5"/>
          <p:cNvSpPr txBox="1">
            <a:spLocks noChangeArrowheads="1"/>
          </p:cNvSpPr>
          <p:nvPr/>
        </p:nvSpPr>
        <p:spPr bwMode="auto">
          <a:xfrm>
            <a:off x="2155036" y="357194"/>
            <a:ext cx="799147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2844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7416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1988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6560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3200" b="1">
                <a:latin typeface="宋体" pitchFamily="2" charset="-122"/>
              </a:rPr>
              <a:t>    </a:t>
            </a:r>
            <a:r>
              <a:rPr lang="en-US" altLang="zh-CN" sz="2800" b="1">
                <a:latin typeface="宋体" pitchFamily="2" charset="-122"/>
              </a:rPr>
              <a:t>3.</a:t>
            </a:r>
            <a:r>
              <a:rPr lang="zh-CN" altLang="en-US" sz="2800" b="1">
                <a:latin typeface="宋体" pitchFamily="2" charset="-122"/>
              </a:rPr>
              <a:t>作者对文学的定义是怎样的？</a:t>
            </a:r>
          </a:p>
        </p:txBody>
      </p:sp>
      <p:sp>
        <p:nvSpPr>
          <p:cNvPr id="26636" name="文本框 26635"/>
          <p:cNvSpPr txBox="1">
            <a:spLocks noChangeArrowheads="1"/>
          </p:cNvSpPr>
          <p:nvPr/>
        </p:nvSpPr>
        <p:spPr bwMode="auto">
          <a:xfrm>
            <a:off x="2881313" y="1116018"/>
            <a:ext cx="70139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2844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7416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1988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6560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400" b="1" dirty="0">
                <a:solidFill>
                  <a:srgbClr val="3333FF"/>
                </a:solidFill>
                <a:latin typeface="华文仿宋" pitchFamily="2" charset="-122"/>
                <a:ea typeface="华文仿宋" pitchFamily="2" charset="-122"/>
              </a:rPr>
              <a:t> </a:t>
            </a:r>
            <a:r>
              <a:rPr lang="zh-CN" altLang="en-US" sz="2400" b="1" dirty="0">
                <a:solidFill>
                  <a:srgbClr val="3333FF"/>
                </a:solidFill>
                <a:latin typeface="华文仿宋" pitchFamily="2" charset="-122"/>
                <a:ea typeface="华文仿宋" pitchFamily="2" charset="-122"/>
              </a:rPr>
              <a:t>所谓文学，就是以言达意的一种美术。</a:t>
            </a:r>
          </a:p>
        </p:txBody>
      </p:sp>
      <p:sp>
        <p:nvSpPr>
          <p:cNvPr id="15371" name="Text Box 5"/>
          <p:cNvSpPr txBox="1">
            <a:spLocks noChangeArrowheads="1"/>
          </p:cNvSpPr>
          <p:nvPr/>
        </p:nvSpPr>
        <p:spPr bwMode="auto">
          <a:xfrm>
            <a:off x="2155036" y="1700213"/>
            <a:ext cx="7991475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2844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7416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1988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6560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3200" b="1" dirty="0">
                <a:latin typeface="宋体" pitchFamily="2" charset="-122"/>
              </a:rPr>
              <a:t>    </a:t>
            </a:r>
            <a:r>
              <a:rPr lang="en-US" altLang="zh-CN" sz="2800" b="1" dirty="0">
                <a:latin typeface="宋体" pitchFamily="2" charset="-122"/>
              </a:rPr>
              <a:t>4.</a:t>
            </a:r>
            <a:r>
              <a:rPr lang="zh-CN" altLang="en-US" sz="2800" b="1" dirty="0">
                <a:latin typeface="宋体" pitchFamily="2" charset="-122"/>
              </a:rPr>
              <a:t>作者在文中提到了一个尽善尽美的条件，作为以言达意的文学能否满足这个条件？不能达到这个条件，文学是否还能达到美呢？</a:t>
            </a:r>
          </a:p>
        </p:txBody>
      </p:sp>
      <p:sp>
        <p:nvSpPr>
          <p:cNvPr id="26638" name="文本框 26637"/>
          <p:cNvSpPr txBox="1">
            <a:spLocks noChangeArrowheads="1"/>
          </p:cNvSpPr>
          <p:nvPr/>
        </p:nvSpPr>
        <p:spPr bwMode="auto">
          <a:xfrm>
            <a:off x="2155035" y="3500438"/>
            <a:ext cx="7991475" cy="2000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2844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7416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1988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656013" indent="1588" defTabSz="9128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3333FF"/>
                </a:solidFill>
                <a:latin typeface="华文仿宋" pitchFamily="2" charset="-122"/>
                <a:ea typeface="华文仿宋" pitchFamily="2" charset="-122"/>
              </a:rPr>
              <a:t>     </a:t>
            </a:r>
            <a:r>
              <a:rPr lang="zh-CN" altLang="en-US" sz="2400" b="1" dirty="0">
                <a:solidFill>
                  <a:srgbClr val="3333FF"/>
                </a:solidFill>
                <a:latin typeface="华文仿宋" pitchFamily="2" charset="-122"/>
                <a:ea typeface="华文仿宋" pitchFamily="2" charset="-122"/>
              </a:rPr>
              <a:t>①“文字语言固然不能完全传达情绪意旨”，因此作为以言达意的文学，难以满足“尽善尽美”的条件。</a:t>
            </a:r>
          </a:p>
          <a:p>
            <a:r>
              <a:rPr lang="zh-CN" altLang="en-US" sz="2400" b="1" dirty="0">
                <a:solidFill>
                  <a:srgbClr val="3333FF"/>
                </a:solidFill>
                <a:latin typeface="华文仿宋" pitchFamily="2" charset="-122"/>
                <a:ea typeface="华文仿宋" pitchFamily="2" charset="-122"/>
              </a:rPr>
              <a:t>     ②作者认为不仅是文学，“一切美术作品也都是这样，尽量表现，非唯不能，而且不必”，因此文学依然有“美”的境界。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6" grpId="0" bldLvl="0"/>
      <p:bldP spid="26638" grpId="0" bldLvl="0"/>
    </p:bldLst>
  </p:timing>
</p:sld>
</file>

<file path=ppt/theme/theme1.xml><?xml version="1.0" encoding="utf-8"?>
<a:theme xmlns:a="http://schemas.openxmlformats.org/drawingml/2006/main" name="主题2">
  <a:themeElements>
    <a:clrScheme name="自定义 86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FAA0AA"/>
      </a:accent1>
      <a:accent2>
        <a:srgbClr val="F5E5E4"/>
      </a:accent2>
      <a:accent3>
        <a:srgbClr val="AACED2"/>
      </a:accent3>
      <a:accent4>
        <a:srgbClr val="009FB8"/>
      </a:accent4>
      <a:accent5>
        <a:srgbClr val="FFBBB3"/>
      </a:accent5>
      <a:accent6>
        <a:srgbClr val="515151"/>
      </a:accent6>
      <a:hlink>
        <a:srgbClr val="0563C1"/>
      </a:hlink>
      <a:folHlink>
        <a:srgbClr val="954F72"/>
      </a:folHlink>
    </a:clrScheme>
    <a:fontScheme name="Office 主题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主题2" id="{DE2120FD-FB51-4DC7-91CD-96ED2456122C}" vid="{D4D21C1C-97EA-4181-B1FB-6D96C9BD0927}"/>
    </a:ext>
  </a:extLst>
</a:theme>
</file>

<file path=ppt/theme/theme2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1456</Words>
  <Application>Microsoft Office PowerPoint</Application>
  <PresentationFormat>宽屏</PresentationFormat>
  <Paragraphs>116</Paragraphs>
  <Slides>16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16</vt:i4>
      </vt:variant>
    </vt:vector>
  </HeadingPairs>
  <TitlesOfParts>
    <vt:vector size="31" baseType="lpstr">
      <vt:lpstr>Meiryo</vt:lpstr>
      <vt:lpstr>仿宋</vt:lpstr>
      <vt:lpstr>黑体</vt:lpstr>
      <vt:lpstr>华文仿宋</vt:lpstr>
      <vt:lpstr>楷体_GB2312</vt:lpstr>
      <vt:lpstr>宋体</vt:lpstr>
      <vt:lpstr>微软雅黑</vt:lpstr>
      <vt:lpstr>Arial</vt:lpstr>
      <vt:lpstr>Calibri</vt:lpstr>
      <vt:lpstr>Calibri Light</vt:lpstr>
      <vt:lpstr>Century Gothic</vt:lpstr>
      <vt:lpstr>Times New Roman</vt:lpstr>
      <vt:lpstr>主题2</vt:lpstr>
      <vt:lpstr>2_Office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219</cp:revision>
  <dcterms:created xsi:type="dcterms:W3CDTF">2015-08-18T02:51:00Z</dcterms:created>
  <dcterms:modified xsi:type="dcterms:W3CDTF">2022-02-14T05:23:54Z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2052-11.1.0.8214</vt:lpwstr>
  </property>
</Properties>
</file>