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3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4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  <p:sldMasterId id="2147483850" r:id="rId2"/>
  </p:sldMasterIdLst>
  <p:notesMasterIdLst>
    <p:notesMasterId r:id="rId25"/>
  </p:notesMasterIdLst>
  <p:sldIdLst>
    <p:sldId id="392" r:id="rId3"/>
    <p:sldId id="372" r:id="rId4"/>
    <p:sldId id="373" r:id="rId5"/>
    <p:sldId id="374" r:id="rId6"/>
    <p:sldId id="375" r:id="rId7"/>
    <p:sldId id="376" r:id="rId8"/>
    <p:sldId id="393" r:id="rId9"/>
    <p:sldId id="378" r:id="rId10"/>
    <p:sldId id="394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0" r:id="rId22"/>
    <p:sldId id="391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" userDrawn="1">
          <p15:clr>
            <a:srgbClr val="A4A3A4"/>
          </p15:clr>
        </p15:guide>
        <p15:guide id="2" pos="38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92303"/>
    <a:srgbClr val="CC3300"/>
    <a:srgbClr val="CC99FF"/>
    <a:srgbClr val="3366FF"/>
    <a:srgbClr val="D1F5F7"/>
    <a:srgbClr val="004C78"/>
    <a:srgbClr val="006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04" y="114"/>
      </p:cViewPr>
      <p:guideLst>
        <p:guide orient="horz" pos="104"/>
        <p:guide pos="38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55801A0-480D-46E1-AA4E-E09C4EFEE373}" type="datetimeFigureOut">
              <a:rPr lang="zh-CN" altLang="en-US"/>
              <a:pPr>
                <a:defRPr/>
              </a:pPr>
              <a:t>2022/2/13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784FC55-FDC2-4B80-ADAF-B83B7A8652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244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41926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84FC55-FDC2-4B80-ADAF-B83B7A865216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27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文本占位符 2"/>
          <p:cNvSpPr>
            <a:spLocks noGrp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1640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4" name="文本占位符 2"/>
          <p:cNvSpPr>
            <a:spLocks noGrp="1"/>
          </p:cNvSpPr>
          <p:nvPr>
            <p:ph type="body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4752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206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5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KSO_BT1"/>
          <p:cNvSpPr>
            <a:spLocks noGrp="1" noChangeArrowheads="1"/>
          </p:cNvSpPr>
          <p:nvPr>
            <p:ph type="ctrTitle"/>
          </p:nvPr>
        </p:nvSpPr>
        <p:spPr>
          <a:xfrm>
            <a:off x="2019300" y="2471739"/>
            <a:ext cx="8595784" cy="795337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29703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2023534" y="3348038"/>
            <a:ext cx="8614833" cy="641350"/>
          </a:xfrm>
        </p:spPr>
        <p:txBody>
          <a:bodyPr/>
          <a:lstStyle>
            <a:lvl1pPr marL="0" indent="0" algn="ctr">
              <a:buFont typeface="Wingdings 2" pitchFamily="2" charset="2"/>
              <a:buNone/>
              <a:defRPr sz="2000">
                <a:solidFill>
                  <a:schemeClr val="accent2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02E61-8A02-4F76-85E9-5E1188385F9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5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F9A59-ED46-40A1-A85A-F3EA5C51814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4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1900" y="312738"/>
            <a:ext cx="2762251" cy="5791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801" y="312738"/>
            <a:ext cx="8089900" cy="5791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A6A8C-B066-440D-BB97-8EBF1900C87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1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86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171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956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68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30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55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27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63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1B27-8A8B-41FB-884B-EB0B78E644C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7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758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414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3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F1EC9-7D3C-4E42-9DB7-2DF3EA02C38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5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801" y="1219200"/>
            <a:ext cx="5425017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7018" y="1219200"/>
            <a:ext cx="5427133" cy="4884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8D0C7-DF60-438A-845A-42B806A9495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650F1-92EC-4951-9919-7225CEB40A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7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61D69-1AB5-4BC3-B495-0AB33B82C8F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6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D0D24-A68A-4467-87C0-BA9A6C6460C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0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6EF2F-6BF7-4F40-B61C-E34682391B2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3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6FA0A-C559-4383-9FD2-443676F4ECA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0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41" r="-648"/>
          <a:stretch>
            <a:fillRect/>
          </a:stretch>
        </p:blipFill>
        <p:spPr bwMode="auto">
          <a:xfrm>
            <a:off x="2694517" y="5834063"/>
            <a:ext cx="9497483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fld id="{42B58CB1-DDE3-4B0E-8601-987446DF27F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366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558801" y="312738"/>
            <a:ext cx="11055351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367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8801" y="1219200"/>
            <a:ext cx="11055351" cy="488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3376AD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57188" indent="-357188" algn="just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f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Clr>
          <a:srgbClr val="5DD4FF"/>
        </a:buClr>
        <a:buFont typeface="幼圆" pitchFamily="49" charset="-122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5pPr>
      <a:lvl6pPr marL="25146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3967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10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999656" y="2996953"/>
            <a:ext cx="6446838" cy="795337"/>
          </a:xfrm>
        </p:spPr>
        <p:txBody>
          <a:bodyPr/>
          <a:lstStyle/>
          <a:p>
            <a:pPr eaLnBrk="0" hangingPunct="0">
              <a:lnSpc>
                <a:spcPct val="150000"/>
              </a:lnSpc>
            </a:pPr>
            <a:r>
              <a:rPr lang="en-US" altLang="zh-CN" sz="6000" dirty="0">
                <a:ea typeface="微软雅黑" pitchFamily="34" charset="-122"/>
              </a:rPr>
              <a:t>《</a:t>
            </a:r>
            <a:r>
              <a:rPr lang="zh-CN" altLang="en-US" sz="6000" dirty="0">
                <a:ea typeface="微软雅黑" pitchFamily="34" charset="-122"/>
              </a:rPr>
              <a:t>谈读书》</a:t>
            </a:r>
            <a:r>
              <a:rPr lang="en-US" altLang="zh-CN" sz="4400" dirty="0"/>
              <a:t/>
            </a:r>
            <a:br>
              <a:rPr lang="en-US" altLang="zh-CN" sz="4400" dirty="0"/>
            </a:b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培根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99657" y="4797152"/>
            <a:ext cx="6461125" cy="641350"/>
          </a:xfrm>
        </p:spPr>
        <p:txBody>
          <a:bodyPr/>
          <a:lstStyle/>
          <a:p>
            <a:pPr lvl="0"/>
            <a:r>
              <a:rPr lang="zh-CN" altLang="en-US" sz="2400" dirty="0">
                <a:latin typeface="+mj-ea"/>
                <a:ea typeface="+mj-ea"/>
              </a:rPr>
              <a:t>优</a:t>
            </a:r>
            <a:r>
              <a:rPr lang="zh-CN" altLang="en-US" sz="2400" dirty="0" smtClean="0">
                <a:latin typeface="+mj-ea"/>
                <a:ea typeface="+mj-ea"/>
              </a:rPr>
              <a:t>品</a:t>
            </a:r>
            <a:r>
              <a:rPr lang="en-US" altLang="zh-CN" sz="2400" dirty="0" smtClean="0">
                <a:latin typeface="+mj-ea"/>
                <a:ea typeface="+mj-ea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2726744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7894" name="矩形 7"/>
          <p:cNvSpPr>
            <a:spLocks noChangeArrowheads="1"/>
          </p:cNvSpPr>
          <p:nvPr/>
        </p:nvSpPr>
        <p:spPr bwMode="auto">
          <a:xfrm>
            <a:off x="2024063" y="1524001"/>
            <a:ext cx="7715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理解“盖天生才干犹如自然花草，读书然后知如何修剪移接。”的含义。说说比喻说理的好处。</a:t>
            </a:r>
            <a:r>
              <a:rPr lang="en-US" b="1" dirty="0">
                <a:latin typeface="微软雅黑" pitchFamily="34" charset="-122"/>
                <a:ea typeface="微软雅黑" pitchFamily="34" charset="-122"/>
              </a:rPr>
              <a:t> 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3952877" y="3238501"/>
            <a:ext cx="6429375" cy="2000251"/>
          </a:xfrm>
          <a:prstGeom prst="cloudCallout">
            <a:avLst>
              <a:gd name="adj1" fmla="val -52233"/>
              <a:gd name="adj2" fmla="val -5328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810126" y="3501008"/>
            <a:ext cx="5072063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人要扬长避短，不断进步，就要读书明理，明智，不断完善自己，努力趋于完美。生动深刻，通俗易懂。</a:t>
            </a:r>
          </a:p>
        </p:txBody>
      </p:sp>
      <p:pic>
        <p:nvPicPr>
          <p:cNvPr id="37897" name="Picture 1" descr="C:\Users\Administrator\Desktop\最拥有图片\好看的人物\230324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0425" y="3045884"/>
            <a:ext cx="1822450" cy="196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8918" name="矩形 7"/>
          <p:cNvSpPr>
            <a:spLocks noChangeArrowheads="1"/>
          </p:cNvSpPr>
          <p:nvPr/>
        </p:nvSpPr>
        <p:spPr bwMode="auto">
          <a:xfrm>
            <a:off x="2024065" y="1524000"/>
            <a:ext cx="35718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      正面说读书有三种不同目的：“怡情、傅彩和长才”与反面指出读书的三种偏向：“惰、矫和学究”，用的是哪种议论方法？另举一例。</a:t>
            </a:r>
          </a:p>
        </p:txBody>
      </p:sp>
      <p:sp>
        <p:nvSpPr>
          <p:cNvPr id="9" name="矩形 8"/>
          <p:cNvSpPr/>
          <p:nvPr/>
        </p:nvSpPr>
        <p:spPr>
          <a:xfrm>
            <a:off x="2387601" y="3907368"/>
            <a:ext cx="2252540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对比论证，正反全</a:t>
            </a:r>
            <a:endParaRPr lang="en-US" altLang="zh-CN" sz="1600" b="1" dirty="0">
              <a:solidFill>
                <a:srgbClr val="0033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面，对比有力。</a:t>
            </a:r>
          </a:p>
        </p:txBody>
      </p:sp>
      <p:sp>
        <p:nvSpPr>
          <p:cNvPr id="38920" name="Rectangle 1"/>
          <p:cNvSpPr>
            <a:spLocks noChangeArrowheads="1"/>
          </p:cNvSpPr>
          <p:nvPr/>
        </p:nvSpPr>
        <p:spPr bwMode="auto">
          <a:xfrm>
            <a:off x="6453188" y="1633436"/>
            <a:ext cx="35671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zh-CN" altLang="en-US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作者介绍哪些读书的方法？并谈一谈你的看法。</a:t>
            </a:r>
            <a:endParaRPr lang="zh-CN" altLang="en-US" sz="1600" b="1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6513515" y="3167529"/>
            <a:ext cx="3786187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①</a:t>
            </a: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读书要仔细推敲细思，反对故意挑刺，迷信书本和公限于文字推求。</a:t>
            </a:r>
            <a:endParaRPr lang="zh-CN" altLang="en-US" sz="1600" b="1" dirty="0">
              <a:solidFill>
                <a:srgbClr val="0033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②对不同的书，要不同的读。</a:t>
            </a:r>
          </a:p>
          <a:p>
            <a:pPr indent="266700" eaLnBrk="0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③提倡把读书和讨论、作文、做笔记结合起来。</a:t>
            </a:r>
            <a:r>
              <a:rPr lang="zh-CN" altLang="en-US" sz="16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5570538" y="1636185"/>
            <a:ext cx="506412" cy="3507316"/>
          </a:xfrm>
          <a:custGeom>
            <a:avLst/>
            <a:gdLst>
              <a:gd name="connsiteX0" fmla="*/ 0 w 506589"/>
              <a:gd name="connsiteY0" fmla="*/ 0 h 1744133"/>
              <a:gd name="connsiteX1" fmla="*/ 457200 w 506589"/>
              <a:gd name="connsiteY1" fmla="*/ 592666 h 1744133"/>
              <a:gd name="connsiteX2" fmla="*/ 296333 w 506589"/>
              <a:gd name="connsiteY2" fmla="*/ 1744133 h 174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6589" h="1744133">
                <a:moveTo>
                  <a:pt x="0" y="0"/>
                </a:moveTo>
                <a:cubicBezTo>
                  <a:pt x="203905" y="150988"/>
                  <a:pt x="407811" y="301977"/>
                  <a:pt x="457200" y="592666"/>
                </a:cubicBezTo>
                <a:cubicBezTo>
                  <a:pt x="506589" y="883355"/>
                  <a:pt x="296333" y="1744133"/>
                  <a:pt x="296333" y="1744133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8923" name="Picture 3" descr="C:\Users\Administrator\Desktop\最拥有图片\图片54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875" y="5429251"/>
            <a:ext cx="6159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645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9942" name="Rectangle 1"/>
          <p:cNvSpPr>
            <a:spLocks noChangeArrowheads="1"/>
          </p:cNvSpPr>
          <p:nvPr/>
        </p:nvSpPr>
        <p:spPr bwMode="auto">
          <a:xfrm>
            <a:off x="2238377" y="1729203"/>
            <a:ext cx="5109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533400" algn="l"/>
              </a:tabLst>
            </a:pP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读书会有哪些功效呢？试举例说明。</a:t>
            </a:r>
          </a:p>
        </p:txBody>
      </p:sp>
      <p:sp>
        <p:nvSpPr>
          <p:cNvPr id="8" name="云形标注 7"/>
          <p:cNvSpPr/>
          <p:nvPr/>
        </p:nvSpPr>
        <p:spPr>
          <a:xfrm>
            <a:off x="5024440" y="2857500"/>
            <a:ext cx="4929187" cy="1524000"/>
          </a:xfrm>
          <a:prstGeom prst="cloudCallout">
            <a:avLst>
              <a:gd name="adj1" fmla="val -50720"/>
              <a:gd name="adj2" fmla="val -7083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5095877" y="3395676"/>
            <a:ext cx="5070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读书能塑造人的性格和弥补精神上各种缺陷。</a:t>
            </a:r>
          </a:p>
        </p:txBody>
      </p:sp>
      <p:pic>
        <p:nvPicPr>
          <p:cNvPr id="39945" name="Picture 3" descr="C:\Users\Administrator\Desktop\最拥有图片\好看的人物\图片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2" y="2571751"/>
            <a:ext cx="2316163" cy="279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65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 descr="C:\Users\Administrator\Desktop\最拥有图片\好看的人物\3.201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2475" y="2849035"/>
            <a:ext cx="1912938" cy="305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0967" name="Rectangle 1"/>
          <p:cNvSpPr>
            <a:spLocks noChangeArrowheads="1"/>
          </p:cNvSpPr>
          <p:nvPr/>
        </p:nvSpPr>
        <p:spPr bwMode="auto">
          <a:xfrm>
            <a:off x="2452689" y="1633437"/>
            <a:ext cx="46185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探究课 文运用的论证方法，体味其表达效果。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1600" b="1" dirty="0">
                <a:latin typeface="楷体" pitchFamily="49" charset="-122"/>
                <a:ea typeface="微软雅黑" pitchFamily="34" charset="-122"/>
                <a:cs typeface="Courier New" pitchFamily="49" charset="0"/>
              </a:rPr>
              <a:t>（</a:t>
            </a:r>
            <a:r>
              <a:rPr lang="en-US" altLang="zh-CN" sz="1600" b="1" dirty="0">
                <a:latin typeface="楷体" pitchFamily="49" charset="-122"/>
                <a:ea typeface="微软雅黑" pitchFamily="34" charset="-122"/>
                <a:cs typeface="Courier New" pitchFamily="49" charset="0"/>
              </a:rPr>
              <a:t>1</a:t>
            </a:r>
            <a:r>
              <a:rPr lang="zh-CN" altLang="en-US" sz="1600" b="1" dirty="0">
                <a:latin typeface="楷体" pitchFamily="49" charset="-122"/>
                <a:ea typeface="微软雅黑" pitchFamily="34" charset="-122"/>
                <a:cs typeface="Courier New" pitchFamily="49" charset="0"/>
              </a:rPr>
              <a:t>）读书足以怡情，足以傅彩，足以长才。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3381377" y="2762252"/>
            <a:ext cx="6715125" cy="1428749"/>
          </a:xfrm>
          <a:prstGeom prst="wedgeRoundRectCallout">
            <a:avLst>
              <a:gd name="adj1" fmla="val -36995"/>
              <a:gd name="adj2" fmla="val -67023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3452815" y="2838362"/>
            <a:ext cx="64468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</a:t>
            </a:r>
            <a:r>
              <a:rPr lang="zh-CN" altLang="en-US" sz="16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运用举例论证方法阐明了读书的三个正确目的，简单明了。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16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排比论证使所说道理十分显豁，读起来富于气势，增强说服力和感染力。</a:t>
            </a:r>
          </a:p>
        </p:txBody>
      </p:sp>
      <p:sp>
        <p:nvSpPr>
          <p:cNvPr id="40970" name="Rectangle 3"/>
          <p:cNvSpPr>
            <a:spLocks noChangeArrowheads="1"/>
          </p:cNvSpPr>
          <p:nvPr/>
        </p:nvSpPr>
        <p:spPr bwMode="auto">
          <a:xfrm>
            <a:off x="2595564" y="4437648"/>
            <a:ext cx="75889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16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）从“其怡情也，最见于独处幽居之时”到“全凭条文断事乃学究故态”。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3379790" y="4953002"/>
            <a:ext cx="6643687" cy="1047751"/>
          </a:xfrm>
          <a:prstGeom prst="wedgeRoundRectCallout">
            <a:avLst>
              <a:gd name="adj1" fmla="val -35121"/>
              <a:gd name="adj2" fmla="val -69378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3451225" y="4967187"/>
            <a:ext cx="62865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</a:t>
            </a:r>
            <a:r>
              <a:rPr lang="zh-CN" altLang="en-US" sz="16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运用对比论证阐述了 “ 读书三个目的的具体表现”和“三个不良倾向”，正面说了，再从反面来说 ，使说理更加全面、有力。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5538" grpId="0"/>
      <p:bldP spid="11" grpId="0" bldLvl="0" animBg="1"/>
      <p:bldP spid="6554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1990" name="Rectangle 1"/>
          <p:cNvSpPr>
            <a:spLocks noChangeArrowheads="1"/>
          </p:cNvSpPr>
          <p:nvPr/>
        </p:nvSpPr>
        <p:spPr bwMode="auto">
          <a:xfrm>
            <a:off x="2238377" y="1675399"/>
            <a:ext cx="64524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1600" b="1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）从“读书补天然之不足”到“读书然后知如何修剪移接”。 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3021015" y="2286002"/>
            <a:ext cx="6072187" cy="1047751"/>
          </a:xfrm>
          <a:prstGeom prst="wedgeRoundRectCallout">
            <a:avLst>
              <a:gd name="adj1" fmla="val -50672"/>
              <a:gd name="adj2" fmla="val -6894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3092452" y="2395436"/>
            <a:ext cx="5857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</a:t>
            </a:r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运用比喻论证方法论证了“读书对经验的作用及二者关系”的观点，使阐述的道理通俗易懂，也使语言生动形象。</a:t>
            </a:r>
          </a:p>
        </p:txBody>
      </p:sp>
      <p:sp>
        <p:nvSpPr>
          <p:cNvPr id="41993" name="Rectangle 3"/>
          <p:cNvSpPr>
            <a:spLocks noChangeArrowheads="1"/>
          </p:cNvSpPr>
          <p:nvPr/>
        </p:nvSpPr>
        <p:spPr bwMode="auto">
          <a:xfrm>
            <a:off x="2308226" y="3770899"/>
            <a:ext cx="44887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en-US" altLang="zh-CN" sz="1600" b="1">
                <a:latin typeface="楷体" pitchFamily="49" charset="-122"/>
                <a:ea typeface="楷体" pitchFamily="49" charset="-122"/>
              </a:rPr>
              <a:t>(4)</a:t>
            </a:r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从“书亦可请人代读”到“味同嚼蜡矣”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3094038" y="4476752"/>
            <a:ext cx="6286500" cy="1047749"/>
          </a:xfrm>
          <a:prstGeom prst="wedgeRoundRectCallout">
            <a:avLst>
              <a:gd name="adj1" fmla="val -38880"/>
              <a:gd name="adj2" fmla="val -70024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3451225" y="4586187"/>
            <a:ext cx="5715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</a:t>
            </a:r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运用比喻证法论证了“好书一定要揣摩钻研才能读出味道”的观点，使语言生动形象、说理通俗易懂。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67586" grpId="0" bldLvl="0" animBg="1"/>
      <p:bldP spid="11" grpId="0" bldLvl="0" animBg="1"/>
      <p:bldP spid="6758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3014" name="Rectangle 1"/>
          <p:cNvSpPr>
            <a:spLocks noChangeArrowheads="1"/>
          </p:cNvSpPr>
          <p:nvPr/>
        </p:nvSpPr>
        <p:spPr bwMode="auto">
          <a:xfrm>
            <a:off x="2132015" y="1701856"/>
            <a:ext cx="42803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1600" b="1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）从“读史使人明智”到“皆成性格”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2805115" y="2381251"/>
            <a:ext cx="6143625" cy="1143000"/>
          </a:xfrm>
          <a:prstGeom prst="wedgeRoundRectCallout">
            <a:avLst>
              <a:gd name="adj1" fmla="val -39575"/>
              <a:gd name="adj2" fmla="val -6095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2947988" y="2490687"/>
            <a:ext cx="59293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1000">
                <a:cs typeface="Courier New" pitchFamily="49" charset="0"/>
              </a:rPr>
              <a:t> </a:t>
            </a:r>
            <a:r>
              <a:rPr lang="en-US" altLang="zh-CN" sz="1000">
                <a:cs typeface="Courier New" pitchFamily="49" charset="0"/>
              </a:rPr>
              <a:t>  </a:t>
            </a:r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运用举例论证方法论证了“读书能够塑造人的性格”的观点。先列举六门学科的作用</a:t>
            </a:r>
            <a:r>
              <a:rPr lang="en-US" altLang="zh-CN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, </a:t>
            </a:r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最后加以归纳</a:t>
            </a:r>
            <a:r>
              <a:rPr lang="en-US" altLang="zh-CN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,</a:t>
            </a:r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使人信服。</a:t>
            </a:r>
            <a:endParaRPr lang="zh-CN" altLang="en-US" sz="1600" b="1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7" name="Rectangle 3"/>
          <p:cNvSpPr>
            <a:spLocks noChangeArrowheads="1"/>
          </p:cNvSpPr>
          <p:nvPr/>
        </p:nvSpPr>
        <p:spPr bwMode="auto">
          <a:xfrm>
            <a:off x="2132014" y="3731740"/>
            <a:ext cx="54184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1600" b="1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1600" b="1">
                <a:latin typeface="楷体" pitchFamily="49" charset="-122"/>
                <a:ea typeface="楷体" pitchFamily="49" charset="-122"/>
              </a:rPr>
              <a:t>）从“人之才智但有滞碍”到“皆有特药可医”。 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2876552" y="4379384"/>
            <a:ext cx="6143625" cy="1143000"/>
          </a:xfrm>
          <a:prstGeom prst="wedgeRoundRectCallout">
            <a:avLst>
              <a:gd name="adj1" fmla="val -39575"/>
              <a:gd name="adj2" fmla="val -6095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805115" y="4817591"/>
            <a:ext cx="61991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运用归纳法证明观点。先列举六门学科的作用，最后加以归纳。</a:t>
            </a:r>
          </a:p>
        </p:txBody>
      </p:sp>
      <p:pic>
        <p:nvPicPr>
          <p:cNvPr id="43020" name="Picture 5" descr="C:\Users\Administrator\Desktop\最拥有图片\好看的人物\图片1231.59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338" y="3181352"/>
            <a:ext cx="1573213" cy="244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69634" grpId="0" bldLvl="0" animBg="1"/>
      <p:bldP spid="11" grpId="0" bldLvl="0" animBg="1"/>
      <p:bldP spid="6963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1912939" y="1608067"/>
            <a:ext cx="4968027" cy="430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indent="266700">
              <a:defRPr/>
            </a:pPr>
            <a:r>
              <a:rPr lang="zh-CN" altLang="en-US" sz="2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课文的语言有何特点？试举例分析。</a:t>
            </a:r>
          </a:p>
        </p:txBody>
      </p:sp>
      <p:sp>
        <p:nvSpPr>
          <p:cNvPr id="44039" name="Rectangle 2"/>
          <p:cNvSpPr>
            <a:spLocks noChangeArrowheads="1"/>
          </p:cNvSpPr>
          <p:nvPr/>
        </p:nvSpPr>
        <p:spPr bwMode="auto">
          <a:xfrm>
            <a:off x="1951038" y="2342148"/>
            <a:ext cx="61205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1600" b="1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（</a:t>
            </a:r>
            <a:r>
              <a:rPr lang="en-US" altLang="zh-CN" sz="1600" b="1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1</a:t>
            </a:r>
            <a:r>
              <a:rPr lang="zh-CN" altLang="en-US" sz="1600" b="1"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）语言精辟，表意透彻、富有智慧，用词简明、含义深刻。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2413000" y="3156946"/>
            <a:ext cx="7786688" cy="193899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如：书有可浅尝者，有可吞食者，少数则咀嚼消化。</a:t>
            </a:r>
            <a:endParaRPr lang="zh-CN" altLang="en-US" sz="16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127000" eaLnBrk="0" hangingPunct="0">
              <a:lnSpc>
                <a:spcPct val="150000"/>
              </a:lnSpc>
              <a:defRPr/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 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“浅尝、吞食、咀嚼”三个词准确生动写出了不同的书需不同的读法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Courier New" panose="02070309020205020404" pitchFamily="49" charset="0"/>
              </a:rPr>
              <a:t>.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127000" eaLnBrk="0" hangingPunct="0">
              <a:lnSpc>
                <a:spcPct val="150000"/>
              </a:lnSpc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sz="1600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再如：读书使人充实，讨论使人机智，作文使人准确。 </a:t>
            </a:r>
            <a:endParaRPr lang="zh-CN" altLang="en-US" sz="16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127000" eaLnBrk="0" hangingPunct="0">
              <a:lnSpc>
                <a:spcPct val="150000"/>
              </a:lnSpc>
              <a:defRPr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句子分别以“读书”“讨论”“作文”为例论述了学以致用的观点，句式整齐，使论证更为有力。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合作探究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5062" name="Rectangle 1"/>
          <p:cNvSpPr>
            <a:spLocks noChangeArrowheads="1"/>
          </p:cNvSpPr>
          <p:nvPr/>
        </p:nvSpPr>
        <p:spPr bwMode="auto">
          <a:xfrm>
            <a:off x="1952626" y="1627688"/>
            <a:ext cx="7140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127000"/>
            <a:r>
              <a:rPr lang="zh-CN" altLang="en-US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）行文灵活，笔法生动，大量运用排比和比喻修辞手法。</a:t>
            </a: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309815" y="2517170"/>
            <a:ext cx="5476875" cy="156966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如：天生才干犹如自然花草，读书然后知如何修剪移栽。运用比喻巧妙地写出了读书的重要性。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再如：读书足以怡情，足以傅彩，足以长才。用排比的修辞，句式整齐地例举了读书的目的。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5064" name="Picture 3" descr="C:\Users\Administrator\Desktop\最拥有图片\好看的人物\图片1.325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0138" y="3310467"/>
            <a:ext cx="15113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10"/>
          <p:cNvGrpSpPr>
            <a:grpSpLocks/>
          </p:cNvGrpSpPr>
          <p:nvPr/>
        </p:nvGrpSpPr>
        <p:grpSpPr bwMode="auto">
          <a:xfrm>
            <a:off x="2024065" y="381001"/>
            <a:ext cx="4090987" cy="905933"/>
            <a:chOff x="500034" y="142858"/>
            <a:chExt cx="4091007" cy="679455"/>
          </a:xfrm>
        </p:grpSpPr>
        <p:sp>
          <p:nvSpPr>
            <p:cNvPr id="46085" name="文本框 1"/>
            <p:cNvSpPr txBox="1">
              <a:spLocks noChangeArrowheads="1"/>
            </p:cNvSpPr>
            <p:nvPr/>
          </p:nvSpPr>
          <p:spPr bwMode="auto">
            <a:xfrm>
              <a:off x="1428728" y="142858"/>
              <a:ext cx="2397125" cy="48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随堂检测</a:t>
              </a:r>
            </a:p>
          </p:txBody>
        </p:sp>
        <p:sp>
          <p:nvSpPr>
            <p:cNvPr id="4" name="矩形 3"/>
            <p:cNvSpPr/>
            <p:nvPr>
              <p:custDataLst>
                <p:tags r:id="rId1"/>
              </p:custDataLst>
            </p:nvPr>
          </p:nvSpPr>
          <p:spPr bwMode="auto">
            <a:xfrm>
              <a:off x="500034" y="785801"/>
              <a:ext cx="1376369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2"/>
              </p:custDataLst>
            </p:nvPr>
          </p:nvSpPr>
          <p:spPr bwMode="auto">
            <a:xfrm>
              <a:off x="3214672" y="785801"/>
              <a:ext cx="1376369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3" name="矩形 2"/>
            <p:cNvSpPr/>
            <p:nvPr>
              <p:custDataLst>
                <p:tags r:id="rId3"/>
              </p:custDataLst>
            </p:nvPr>
          </p:nvSpPr>
          <p:spPr bwMode="auto">
            <a:xfrm>
              <a:off x="1857353" y="785801"/>
              <a:ext cx="1374782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pic>
        <p:nvPicPr>
          <p:cNvPr id="46082" name="Picture 2" descr="C:\Users\Administrator\Desktop\最拥有图片\课件图片\写作\QQ截图2016092215492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577" y="2662769"/>
            <a:ext cx="1922463" cy="303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矩形 8"/>
          <p:cNvSpPr>
            <a:spLocks noChangeArrowheads="1"/>
          </p:cNvSpPr>
          <p:nvPr/>
        </p:nvSpPr>
        <p:spPr bwMode="auto">
          <a:xfrm>
            <a:off x="2024065" y="1428751"/>
            <a:ext cx="55721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下列各句中，加点的成语使用恰当的一项是（</a:t>
            </a:r>
            <a:r>
              <a:rPr lang="en-US" sz="1600" b="1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)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在这次演讲比赛中，来自基层单位的选手个个表现出色，他们口若悬河，巧舌如簧，给大家留下了深刻印象。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陶渊明早年曾经几度出仕，后来因为不满当时黑暗腐败的政治而走上归隐之路，过起了瓜田李下的田园生活。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抗洪救灾形势严峻，各级领导都坚守岗位，没有擅离职守，久假不归现象，确保了人民群众生命财产的安全。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D. 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五四时期，革命青年为救亡图存、振兴中华而奔走呼号，奋不顾身，表现出高尚的爱国情操和不屈的斗争精神。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10314" y="1524000"/>
            <a:ext cx="3577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2"/>
          <p:cNvSpPr txBox="1">
            <a:spLocks noChangeArrowheads="1"/>
          </p:cNvSpPr>
          <p:nvPr/>
        </p:nvSpPr>
        <p:spPr bwMode="auto">
          <a:xfrm>
            <a:off x="2166940" y="1132418"/>
            <a:ext cx="83534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400" b="1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130" name="文本框 1"/>
          <p:cNvSpPr txBox="1">
            <a:spLocks noChangeArrowheads="1"/>
          </p:cNvSpPr>
          <p:nvPr/>
        </p:nvSpPr>
        <p:spPr bwMode="auto">
          <a:xfrm>
            <a:off x="2952751" y="381002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随堂检测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2024063" y="1238252"/>
            <a:ext cx="1376362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38688" y="1238252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3381377" y="1238252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8134" name="TextBox 8"/>
          <p:cNvSpPr txBox="1">
            <a:spLocks noChangeArrowheads="1"/>
          </p:cNvSpPr>
          <p:nvPr/>
        </p:nvSpPr>
        <p:spPr bwMode="auto">
          <a:xfrm>
            <a:off x="2024063" y="1238251"/>
            <a:ext cx="792956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对下面文段中所使用的修辞方法及作用理解正确的是（    ）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皎洁的月光装饰了春天的夜空。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田野、村庄、树木，在幽静的睡眠里，披着银色的薄纱。那些稠密的白杨树叶子，像是一条流水，沙沙沙，沙沙沙，在人们看不见的地方，平静又响亮地流着。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楷体" pitchFamily="49" charset="-122"/>
                <a:ea typeface="楷体" pitchFamily="49" charset="-122"/>
              </a:rPr>
              <a:t>我喜爱夜的柔和、舒缓；我喜爱夜的安宁、静谧；我更喜爱夜使一切浮华和喧嚣退去，让我们重新找到了自己。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．选段首句运用了夸张的修辞手法，生动地描写出春天夜空的明亮、透彻。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．选段中连用“沙沙沙”，是运用反复的修辞手法，突出了夜晚的喧嚣。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．选段中把“月光”比喻成“银色的薄纱”，形象地描绘出春天夜景的朦胧美。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．选段中运用“我喜爱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……”</a:t>
            </a: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的排比句式，描写了山村夜晚的柔美、安谧。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167563" y="13335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C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p3.so.qhmsg.com/bdr/_240_/t01c1ea38ec312ebf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767263" y="321734"/>
            <a:ext cx="5751512" cy="258532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  有人说，现在已经进入“读图时代”，各种各样的图铺天盖地一般呈现在人们眼前，读图已经成为时尚。有人认为，读图是造成全民族阅读水平低下的重要因素。因此要回归读书，尤其是中学生要多读书，读好书。那么我们为什么读书，怎样读书，今天我们一起来聆听几百年以前的先哲的高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1" descr="e553cbf40faa8515b0c4dc469301b2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425" y="1921935"/>
            <a:ext cx="4129088" cy="347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文本框 12"/>
          <p:cNvSpPr txBox="1">
            <a:spLocks noChangeArrowheads="1"/>
          </p:cNvSpPr>
          <p:nvPr/>
        </p:nvSpPr>
        <p:spPr bwMode="auto">
          <a:xfrm>
            <a:off x="2906715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课后作业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503863" y="2675379"/>
            <a:ext cx="41767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完成同步练习。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预习下一课。</a:t>
            </a:r>
          </a:p>
        </p:txBody>
      </p:sp>
      <p:pic>
        <p:nvPicPr>
          <p:cNvPr id="50183" name="图片 5" descr="07b2ca806fc15761d1134f8e43e3084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965" y="2060849"/>
            <a:ext cx="2662237" cy="333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Box 1"/>
          <p:cNvSpPr txBox="1">
            <a:spLocks noChangeArrowheads="1"/>
          </p:cNvSpPr>
          <p:nvPr/>
        </p:nvSpPr>
        <p:spPr bwMode="auto">
          <a:xfrm>
            <a:off x="247650" y="2470151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zh-CN" altLang="en-US" sz="9600">
                <a:solidFill>
                  <a:srgbClr val="027F8C"/>
                </a:solidFill>
                <a:latin typeface="华文行楷" pitchFamily="2" charset="-122"/>
                <a:ea typeface="华文行楷" pitchFamily="2" charset="-122"/>
              </a:rPr>
              <a:t>再见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5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203450" y="1988840"/>
            <a:ext cx="728503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通过诵读课文，能说出文章的主要内容，领会读书的要义。</a:t>
            </a:r>
          </a:p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通过品读语言，能辨别比喻论证、对比论证等论证方法，并能说出其作用，且会运用这种方法解决此类问题。</a:t>
            </a:r>
            <a:endParaRPr lang="zh-CN" altLang="zh-CN" sz="2000" b="1" dirty="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881188" y="1714502"/>
            <a:ext cx="7929562" cy="29527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2973125" y="2998525"/>
            <a:ext cx="155786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endParaRPr lang="zh-CN" altLang="en-US" sz="8800">
              <a:solidFill>
                <a:srgbClr val="D2DBE6"/>
              </a:solidFill>
              <a:latin typeface="Baskerville Old Face" pitchFamily="18" charset="0"/>
              <a:ea typeface="华文新魏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94227" y="1619252"/>
            <a:ext cx="5383213" cy="25853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培根（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1561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1626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）英国哲学家、作家，出生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贵族家庭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。剑桥大学毕业，后又学习法律，</a:t>
            </a:r>
            <a:r>
              <a:rPr 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1618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年任大理院院长，封为勋爵。</a:t>
            </a:r>
            <a:r>
              <a:rPr 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1621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年因受贿为国会弹劾去职，嗣后居家著述。</a:t>
            </a:r>
            <a:r>
              <a:rPr 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1626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年冬由于在野外试验雪的防腐作用而受寒致死。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是其文学方面主要著作，开创英国随笔这特有体裁。</a:t>
            </a:r>
          </a:p>
        </p:txBody>
      </p:sp>
      <p:sp>
        <p:nvSpPr>
          <p:cNvPr id="29699" name="文本框 12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走近作者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pic>
        <p:nvPicPr>
          <p:cNvPr id="19458" name="Picture 2" descr="http://p4.so.qhmsg.com/bdr/_240_/t01fc4262a54f7875c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638" y="1619252"/>
            <a:ext cx="1809750" cy="344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12"/>
          <p:cNvSpPr txBox="1">
            <a:spLocks noChangeArrowheads="1"/>
          </p:cNvSpPr>
          <p:nvPr/>
        </p:nvSpPr>
        <p:spPr bwMode="auto">
          <a:xfrm>
            <a:off x="2835277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基础知识</a:t>
            </a:r>
          </a:p>
        </p:txBody>
      </p:sp>
      <p:sp>
        <p:nvSpPr>
          <p:cNvPr id="8" name="矩形 2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9" name="矩形 7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2" name="矩形 8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165350" y="2095502"/>
            <a:ext cx="7786688" cy="334856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30726" name="TextBox 15"/>
          <p:cNvSpPr txBox="1">
            <a:spLocks noChangeArrowheads="1"/>
          </p:cNvSpPr>
          <p:nvPr/>
        </p:nvSpPr>
        <p:spPr bwMode="auto">
          <a:xfrm>
            <a:off x="2135188" y="137371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读准字音</a:t>
            </a:r>
          </a:p>
        </p:txBody>
      </p:sp>
      <p:sp>
        <p:nvSpPr>
          <p:cNvPr id="30727" name="Rectangle 1"/>
          <p:cNvSpPr>
            <a:spLocks noChangeArrowheads="1"/>
          </p:cNvSpPr>
          <p:nvPr/>
        </p:nvSpPr>
        <p:spPr bwMode="auto">
          <a:xfrm>
            <a:off x="2236790" y="2894479"/>
            <a:ext cx="721518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怡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）情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统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筹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藻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）饰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狡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黠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诘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）难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要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诀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蒸馏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劝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诫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滞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）碍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   吹毛求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疵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08289" y="2895538"/>
            <a:ext cx="485902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yí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chóu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zǎo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</a:t>
            </a:r>
          </a:p>
          <a:p>
            <a:pPr indent="266700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Xiá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jié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jué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</a:t>
            </a:r>
          </a:p>
          <a:p>
            <a:pPr indent="266700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liú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jiè</a:t>
            </a: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zhì</a:t>
            </a: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Courier New" pitchFamily="49" charset="0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           </a:t>
            </a:r>
            <a:r>
              <a:rPr lang="en-US" altLang="zh-CN" sz="2000" b="1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Courier New" pitchFamily="49" charset="0"/>
              </a:rPr>
              <a:t>cī</a:t>
            </a:r>
            <a:endParaRPr lang="en-US" altLang="zh-CN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Courier New" pitchFamily="49" charset="0"/>
            </a:endParaRPr>
          </a:p>
        </p:txBody>
      </p:sp>
      <p:pic>
        <p:nvPicPr>
          <p:cNvPr id="30729" name="Picture 3" descr="http://p3.so.qhmsg.com/bdr/_240_/t01b3b111ef6c71fc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2286000"/>
            <a:ext cx="23050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37"/>
          <p:cNvGrpSpPr>
            <a:grpSpLocks/>
          </p:cNvGrpSpPr>
          <p:nvPr/>
        </p:nvGrpSpPr>
        <p:grpSpPr bwMode="auto">
          <a:xfrm>
            <a:off x="2044702" y="351367"/>
            <a:ext cx="4035425" cy="914400"/>
            <a:chOff x="520998" y="263525"/>
            <a:chExt cx="4035128" cy="685801"/>
          </a:xfrm>
        </p:grpSpPr>
        <p:sp>
          <p:nvSpPr>
            <p:cNvPr id="31757" name="文本框 12"/>
            <p:cNvSpPr txBox="1">
              <a:spLocks noChangeArrowheads="1"/>
            </p:cNvSpPr>
            <p:nvPr/>
          </p:nvSpPr>
          <p:spPr bwMode="auto">
            <a:xfrm>
              <a:off x="1403648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基础知识</a:t>
              </a:r>
            </a:p>
          </p:txBody>
        </p:sp>
        <p:sp>
          <p:nvSpPr>
            <p:cNvPr id="40" name="矩形 39"/>
            <p:cNvSpPr/>
            <p:nvPr>
              <p:custDataLst>
                <p:tags r:id="rId1"/>
              </p:custDataLst>
            </p:nvPr>
          </p:nvSpPr>
          <p:spPr bwMode="auto">
            <a:xfrm>
              <a:off x="520998" y="912814"/>
              <a:ext cx="1376262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2"/>
              </p:custDataLst>
            </p:nvPr>
          </p:nvSpPr>
          <p:spPr bwMode="auto">
            <a:xfrm>
              <a:off x="1805191" y="912814"/>
              <a:ext cx="1374674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42" name="矩形 41"/>
            <p:cNvSpPr/>
            <p:nvPr>
              <p:custDataLst>
                <p:tags r:id="rId3"/>
              </p:custDataLst>
            </p:nvPr>
          </p:nvSpPr>
          <p:spPr bwMode="auto">
            <a:xfrm>
              <a:off x="3179865" y="912814"/>
              <a:ext cx="1376261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31746" name="矩形 15"/>
          <p:cNvSpPr>
            <a:spLocks noChangeArrowheads="1"/>
          </p:cNvSpPr>
          <p:nvPr/>
        </p:nvSpPr>
        <p:spPr bwMode="auto">
          <a:xfrm>
            <a:off x="2595563" y="1556793"/>
            <a:ext cx="4572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怡情：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文采藻饰：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诘难：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寻章摘句：</a:t>
            </a:r>
          </a:p>
          <a:p>
            <a:pPr>
              <a:lnSpc>
                <a:spcPct val="200000"/>
              </a:lnSpc>
            </a:pPr>
            <a:endParaRPr kumimoji="1" lang="zh-CN" altLang="en-US" sz="16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味同嚼蜡：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滞碍：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吹毛求疵：</a:t>
            </a:r>
          </a:p>
          <a:p>
            <a:pPr>
              <a:lnSpc>
                <a:spcPct val="200000"/>
              </a:lnSpc>
            </a:pPr>
            <a:r>
              <a:rPr kumimoji="1" lang="zh-CN" altLang="en-US" sz="1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狡黠：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524251" y="1714500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使心情愉快。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738563" y="2190752"/>
            <a:ext cx="26468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修饰文词，使之富有文采。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524251" y="2667000"/>
            <a:ext cx="14766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诘问，为难。 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667125" y="3048002"/>
            <a:ext cx="5429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搜寻、摘取文章的片断语词。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指读书局限于文字的推求。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738565" y="4095752"/>
            <a:ext cx="28520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形容写文章或说话枯燥无味。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452815" y="4667252"/>
            <a:ext cx="9797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不通畅</a:t>
            </a:r>
            <a:r>
              <a:rPr kumimoji="1" lang="zh-CN" altLang="en-US" sz="1400" b="1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667126" y="5143500"/>
            <a:ext cx="32624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这里指细致到烦琐、挑剔的地步。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381375" y="5619752"/>
            <a:ext cx="12105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狡猾奸诈。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166940" y="1524000"/>
            <a:ext cx="7786687" cy="45720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pic>
        <p:nvPicPr>
          <p:cNvPr id="62466" name="Picture 2" descr="http://p2.so.qhimgs1.com/bdr/_240_/t012370395840f74b8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1550" y="2465918"/>
            <a:ext cx="22860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2044702" y="351367"/>
            <a:ext cx="4035425" cy="914400"/>
            <a:chOff x="520998" y="263525"/>
            <a:chExt cx="4035128" cy="685801"/>
          </a:xfrm>
        </p:grpSpPr>
        <p:sp>
          <p:nvSpPr>
            <p:cNvPr id="3" name="文本框 12"/>
            <p:cNvSpPr txBox="1">
              <a:spLocks noChangeArrowheads="1"/>
            </p:cNvSpPr>
            <p:nvPr/>
          </p:nvSpPr>
          <p:spPr bwMode="auto">
            <a:xfrm>
              <a:off x="1403648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整体感知</a:t>
              </a:r>
            </a:p>
          </p:txBody>
        </p:sp>
        <p:sp>
          <p:nvSpPr>
            <p:cNvPr id="4" name="矩形 3"/>
            <p:cNvSpPr/>
            <p:nvPr>
              <p:custDataLst>
                <p:tags r:id="rId1"/>
              </p:custDataLst>
            </p:nvPr>
          </p:nvSpPr>
          <p:spPr bwMode="auto">
            <a:xfrm>
              <a:off x="520998" y="912814"/>
              <a:ext cx="1376262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2"/>
              </p:custDataLst>
            </p:nvPr>
          </p:nvSpPr>
          <p:spPr bwMode="auto">
            <a:xfrm>
              <a:off x="1805191" y="912814"/>
              <a:ext cx="1374674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6" name="矩形 5"/>
            <p:cNvSpPr/>
            <p:nvPr>
              <p:custDataLst>
                <p:tags r:id="rId3"/>
              </p:custDataLst>
            </p:nvPr>
          </p:nvSpPr>
          <p:spPr bwMode="auto">
            <a:xfrm>
              <a:off x="3179865" y="912814"/>
              <a:ext cx="1376261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38376" y="1570536"/>
            <a:ext cx="69301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本文的中心话题“读书”，围绕这一话题，谈了什么内容？ 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309815" y="4476751"/>
            <a:ext cx="1214437" cy="952500"/>
            <a:chOff x="785786" y="1714494"/>
            <a:chExt cx="1214446" cy="714380"/>
          </a:xfrm>
        </p:grpSpPr>
        <p:sp>
          <p:nvSpPr>
            <p:cNvPr id="9" name="六边形 8"/>
            <p:cNvSpPr/>
            <p:nvPr/>
          </p:nvSpPr>
          <p:spPr>
            <a:xfrm>
              <a:off x="785786" y="1714494"/>
              <a:ext cx="1214446" cy="714380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矩形 12"/>
            <p:cNvSpPr>
              <a:spLocks noChangeArrowheads="1"/>
            </p:cNvSpPr>
            <p:nvPr/>
          </p:nvSpPr>
          <p:spPr bwMode="auto">
            <a:xfrm>
              <a:off x="1000100" y="1857370"/>
              <a:ext cx="789005" cy="27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）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309815" y="3382434"/>
            <a:ext cx="1214437" cy="952500"/>
            <a:chOff x="785786" y="1714494"/>
            <a:chExt cx="1214446" cy="714380"/>
          </a:xfrm>
        </p:grpSpPr>
        <p:sp>
          <p:nvSpPr>
            <p:cNvPr id="12" name="六边形 11"/>
            <p:cNvSpPr/>
            <p:nvPr/>
          </p:nvSpPr>
          <p:spPr>
            <a:xfrm>
              <a:off x="785786" y="1714494"/>
              <a:ext cx="1214446" cy="714380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矩形 16"/>
            <p:cNvSpPr>
              <a:spLocks noChangeArrowheads="1"/>
            </p:cNvSpPr>
            <p:nvPr/>
          </p:nvSpPr>
          <p:spPr bwMode="auto">
            <a:xfrm>
              <a:off x="1000100" y="1857370"/>
              <a:ext cx="789005" cy="27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）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09815" y="2286001"/>
            <a:ext cx="1214437" cy="952500"/>
            <a:chOff x="785786" y="1714494"/>
            <a:chExt cx="1214446" cy="714380"/>
          </a:xfrm>
        </p:grpSpPr>
        <p:sp>
          <p:nvSpPr>
            <p:cNvPr id="15" name="六边形 14"/>
            <p:cNvSpPr/>
            <p:nvPr/>
          </p:nvSpPr>
          <p:spPr>
            <a:xfrm>
              <a:off x="785786" y="1714494"/>
              <a:ext cx="1214446" cy="714380"/>
            </a:xfrm>
            <a:prstGeom prst="hexagon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6" name="矩形 19"/>
            <p:cNvSpPr>
              <a:spLocks noChangeArrowheads="1"/>
            </p:cNvSpPr>
            <p:nvPr/>
          </p:nvSpPr>
          <p:spPr bwMode="auto">
            <a:xfrm>
              <a:off x="1000100" y="1857370"/>
              <a:ext cx="789005" cy="277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en-US" altLang="zh-CN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b="1" dirty="0">
                  <a:solidFill>
                    <a:srgbClr val="FFFF00"/>
                  </a:solidFill>
                  <a:latin typeface="微软雅黑" pitchFamily="34" charset="-122"/>
                  <a:ea typeface="微软雅黑" pitchFamily="34" charset="-122"/>
                </a:rPr>
                <a:t>）</a:t>
              </a: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667126" y="2381251"/>
            <a:ext cx="57631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读书的正确目的：（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读书足以怡情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全凭观察得之</a:t>
            </a: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667125" y="3238501"/>
            <a:ext cx="5429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要讲究读书的方法：（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读书时不可存心诘难作者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始能无知而显有知</a:t>
            </a: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667126" y="4667251"/>
            <a:ext cx="58833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读书能塑造人的性格和弥补精神上的各种缺陷。</a:t>
            </a:r>
            <a:r>
              <a:rPr 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读史使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人明智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皆有特药可医</a:t>
            </a:r>
            <a:r>
              <a:rPr lang="zh-CN" altLang="en-US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26490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37"/>
          <p:cNvGrpSpPr>
            <a:grpSpLocks/>
          </p:cNvGrpSpPr>
          <p:nvPr/>
        </p:nvGrpSpPr>
        <p:grpSpPr bwMode="auto">
          <a:xfrm>
            <a:off x="2044702" y="351367"/>
            <a:ext cx="4035425" cy="914400"/>
            <a:chOff x="520998" y="263525"/>
            <a:chExt cx="4035128" cy="685801"/>
          </a:xfrm>
        </p:grpSpPr>
        <p:sp>
          <p:nvSpPr>
            <p:cNvPr id="35849" name="文本框 12"/>
            <p:cNvSpPr txBox="1">
              <a:spLocks noChangeArrowheads="1"/>
            </p:cNvSpPr>
            <p:nvPr/>
          </p:nvSpPr>
          <p:spPr bwMode="auto">
            <a:xfrm>
              <a:off x="1403648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 合作探究</a:t>
              </a:r>
            </a:p>
          </p:txBody>
        </p:sp>
        <p:sp>
          <p:nvSpPr>
            <p:cNvPr id="40" name="矩形 39"/>
            <p:cNvSpPr/>
            <p:nvPr>
              <p:custDataLst>
                <p:tags r:id="rId1"/>
              </p:custDataLst>
            </p:nvPr>
          </p:nvSpPr>
          <p:spPr bwMode="auto">
            <a:xfrm>
              <a:off x="520998" y="912814"/>
              <a:ext cx="1376262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2"/>
              </p:custDataLst>
            </p:nvPr>
          </p:nvSpPr>
          <p:spPr bwMode="auto">
            <a:xfrm>
              <a:off x="1805191" y="912814"/>
              <a:ext cx="1374674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42" name="矩形 41"/>
            <p:cNvSpPr/>
            <p:nvPr>
              <p:custDataLst>
                <p:tags r:id="rId3"/>
              </p:custDataLst>
            </p:nvPr>
          </p:nvSpPr>
          <p:spPr bwMode="auto">
            <a:xfrm>
              <a:off x="3179865" y="912814"/>
              <a:ext cx="1376261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2044701" y="1555636"/>
            <a:ext cx="35317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读书要有哪些好处呢？</a:t>
            </a:r>
          </a:p>
        </p:txBody>
      </p:sp>
      <p:sp>
        <p:nvSpPr>
          <p:cNvPr id="17" name="云形标注 16"/>
          <p:cNvSpPr/>
          <p:nvPr/>
        </p:nvSpPr>
        <p:spPr>
          <a:xfrm>
            <a:off x="3952875" y="2381253"/>
            <a:ext cx="4929188" cy="817033"/>
          </a:xfrm>
          <a:prstGeom prst="cloudCallout">
            <a:avLst>
              <a:gd name="adj1" fmla="val -48487"/>
              <a:gd name="adj2" fmla="val -64642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24438" y="2633676"/>
            <a:ext cx="2531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怡情、傅彩和长才。</a:t>
            </a:r>
          </a:p>
        </p:txBody>
      </p:sp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3454402" y="3541070"/>
            <a:ext cx="4147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读书与经验的关系是什么？</a:t>
            </a:r>
          </a:p>
        </p:txBody>
      </p:sp>
      <p:sp>
        <p:nvSpPr>
          <p:cNvPr id="20" name="云形标注 19"/>
          <p:cNvSpPr/>
          <p:nvPr/>
        </p:nvSpPr>
        <p:spPr>
          <a:xfrm>
            <a:off x="4167188" y="4286251"/>
            <a:ext cx="5643562" cy="952500"/>
          </a:xfrm>
          <a:prstGeom prst="cloudCallout">
            <a:avLst>
              <a:gd name="adj1" fmla="val -47151"/>
              <a:gd name="adj2" fmla="val -77351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267200" y="4538676"/>
            <a:ext cx="55322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经验不读书之不足，经验范书中所示，互相补充。</a:t>
            </a:r>
          </a:p>
        </p:txBody>
      </p:sp>
      <p:pic>
        <p:nvPicPr>
          <p:cNvPr id="35848" name="Picture 5" descr="C:\Users\Administrator\Desktop\最拥有图片\好看的人物\图片1124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4700" y="3450167"/>
            <a:ext cx="2192338" cy="178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386" grpId="0"/>
      <p:bldP spid="20" grpId="0" animBg="1"/>
      <p:bldP spid="163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2044702" y="351367"/>
            <a:ext cx="4035425" cy="914400"/>
            <a:chOff x="520998" y="263525"/>
            <a:chExt cx="4035128" cy="685801"/>
          </a:xfrm>
        </p:grpSpPr>
        <p:sp>
          <p:nvSpPr>
            <p:cNvPr id="3" name="文本框 12"/>
            <p:cNvSpPr txBox="1">
              <a:spLocks noChangeArrowheads="1"/>
            </p:cNvSpPr>
            <p:nvPr/>
          </p:nvSpPr>
          <p:spPr bwMode="auto">
            <a:xfrm>
              <a:off x="1403648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合作探究</a:t>
              </a:r>
            </a:p>
          </p:txBody>
        </p:sp>
        <p:sp>
          <p:nvSpPr>
            <p:cNvPr id="4" name="矩形 3"/>
            <p:cNvSpPr/>
            <p:nvPr>
              <p:custDataLst>
                <p:tags r:id="rId1"/>
              </p:custDataLst>
            </p:nvPr>
          </p:nvSpPr>
          <p:spPr bwMode="auto">
            <a:xfrm>
              <a:off x="520998" y="912814"/>
              <a:ext cx="1376262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2"/>
              </p:custDataLst>
            </p:nvPr>
          </p:nvSpPr>
          <p:spPr bwMode="auto">
            <a:xfrm>
              <a:off x="1805191" y="912814"/>
              <a:ext cx="1374674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6" name="矩形 5"/>
            <p:cNvSpPr/>
            <p:nvPr>
              <p:custDataLst>
                <p:tags r:id="rId3"/>
              </p:custDataLst>
            </p:nvPr>
          </p:nvSpPr>
          <p:spPr bwMode="auto">
            <a:xfrm>
              <a:off x="3179865" y="912814"/>
              <a:ext cx="1376261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7" name="矩形 19"/>
          <p:cNvSpPr>
            <a:spLocks noChangeArrowheads="1"/>
          </p:cNvSpPr>
          <p:nvPr/>
        </p:nvSpPr>
        <p:spPr bwMode="auto">
          <a:xfrm>
            <a:off x="2352675" y="1430868"/>
            <a:ext cx="8286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什么人才可读书用书？用书的智慧从何而来？</a:t>
            </a:r>
          </a:p>
        </p:txBody>
      </p:sp>
      <p:sp>
        <p:nvSpPr>
          <p:cNvPr id="8" name="云形标注 7"/>
          <p:cNvSpPr/>
          <p:nvPr/>
        </p:nvSpPr>
        <p:spPr>
          <a:xfrm>
            <a:off x="5167315" y="3333751"/>
            <a:ext cx="4643437" cy="1524000"/>
          </a:xfrm>
          <a:prstGeom prst="cloudCallout">
            <a:avLst>
              <a:gd name="adj1" fmla="val -49914"/>
              <a:gd name="adj2" fmla="val -8779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953125" y="3524250"/>
            <a:ext cx="3429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明智之士（明察事理的人）。“全凭观察得之”</a:t>
            </a:r>
          </a:p>
        </p:txBody>
      </p:sp>
      <p:pic>
        <p:nvPicPr>
          <p:cNvPr id="10" name="Picture 1" descr="C:\Users\Administrator\Desktop\最拥有图片\好看的人物\6981.3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675" y="2529419"/>
            <a:ext cx="2184400" cy="2696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91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22357"/>
  <p:tag name="MH_LIBRARY" val="GRAPHIC"/>
  <p:tag name="MH_ORDER" val="文本框 1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heme/theme1.xml><?xml version="1.0" encoding="utf-8"?>
<a:theme xmlns:a="http://schemas.openxmlformats.org/drawingml/2006/main" name="第一PPT模板网-WWW.1PPT.COM">
  <a:themeElements>
    <a:clrScheme name="A000120150324A08PWBG 1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5B9BCF"/>
      </a:accent1>
      <a:accent2>
        <a:srgbClr val="00B0F0"/>
      </a:accent2>
      <a:accent3>
        <a:srgbClr val="FFFFFF"/>
      </a:accent3>
      <a:accent4>
        <a:srgbClr val="505050"/>
      </a:accent4>
      <a:accent5>
        <a:srgbClr val="B5CBE4"/>
      </a:accent5>
      <a:accent6>
        <a:srgbClr val="009FD9"/>
      </a:accent6>
      <a:hlink>
        <a:srgbClr val="00B0F0"/>
      </a:hlink>
      <a:folHlink>
        <a:srgbClr val="AFB2B4"/>
      </a:folHlink>
    </a:clrScheme>
    <a:fontScheme name="A000120150324A08PWBG">
      <a:majorFont>
        <a:latin typeface="微软雅黑"/>
        <a:ea typeface="微软雅黑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324A08PWBG 1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5B9BCF"/>
        </a:accent1>
        <a:accent2>
          <a:srgbClr val="00B0F0"/>
        </a:accent2>
        <a:accent3>
          <a:srgbClr val="FFFFFF"/>
        </a:accent3>
        <a:accent4>
          <a:srgbClr val="505050"/>
        </a:accent4>
        <a:accent5>
          <a:srgbClr val="B5CBE4"/>
        </a:accent5>
        <a:accent6>
          <a:srgbClr val="009FD9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1671</Words>
  <Application>Microsoft Office PowerPoint</Application>
  <PresentationFormat>宽屏</PresentationFormat>
  <Paragraphs>129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Baskerville Old Face</vt:lpstr>
      <vt:lpstr>Meiryo</vt:lpstr>
      <vt:lpstr>仿宋</vt:lpstr>
      <vt:lpstr>华文新魏</vt:lpstr>
      <vt:lpstr>华文行楷</vt:lpstr>
      <vt:lpstr>楷体</vt:lpstr>
      <vt:lpstr>宋体</vt:lpstr>
      <vt:lpstr>微软雅黑</vt:lpstr>
      <vt:lpstr>幼圆</vt:lpstr>
      <vt:lpstr>Arial</vt:lpstr>
      <vt:lpstr>Calibri</vt:lpstr>
      <vt:lpstr>Calibri Light</vt:lpstr>
      <vt:lpstr>Courier New</vt:lpstr>
      <vt:lpstr>Times New Roman</vt:lpstr>
      <vt:lpstr>Wingdings 2</vt:lpstr>
      <vt:lpstr>第一PPT模板网-WWW.1PPT.COM</vt:lpstr>
      <vt:lpstr>Office Theme</vt:lpstr>
      <vt:lpstr>《谈读书》 ——培根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444</cp:revision>
  <dcterms:created xsi:type="dcterms:W3CDTF">2018-07-27T01:40:00Z</dcterms:created>
  <dcterms:modified xsi:type="dcterms:W3CDTF">2022-02-13T11:45:23Z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