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2" r:id="rId1"/>
    <p:sldMasterId id="2147483668" r:id="rId2"/>
  </p:sldMasterIdLst>
  <p:notesMasterIdLst>
    <p:notesMasterId r:id="rId17"/>
  </p:notesMasterIdLst>
  <p:handoutMasterIdLst>
    <p:handoutMasterId r:id="rId18"/>
  </p:handoutMasterIdLst>
  <p:sldIdLst>
    <p:sldId id="298" r:id="rId3"/>
    <p:sldId id="296" r:id="rId4"/>
    <p:sldId id="297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9" r:id="rId16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B2F3FC"/>
    <a:srgbClr val="21B1C5"/>
    <a:srgbClr val="57D2E3"/>
    <a:srgbClr val="E6FBFE"/>
    <a:srgbClr val="4BCFE1"/>
    <a:srgbClr val="5BADF7"/>
    <a:srgbClr val="6A56A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25" d="100"/>
          <a:sy n="125" d="100"/>
        </p:scale>
        <p:origin x="493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C79E8B8-6E4B-41D4-ADF4-799CEE18DBA7}" type="datetimeFigureOut">
              <a:rPr lang="zh-CN" altLang="en-US">
                <a:ea typeface="微软雅黑" panose="020B0503020204020204" pitchFamily="34" charset="-122"/>
              </a:rPr>
              <a:t>2022/2/13</a:t>
            </a:fld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42DD1EB-21A4-480A-BD39-C81B5AB85153}" type="slidenum">
              <a:rPr lang="zh-CN" altLang="en-US">
                <a:ea typeface="微软雅黑" panose="020B0503020204020204" pitchFamily="34" charset="-122"/>
              </a:rPr>
              <a:t>‹#›</a:t>
            </a:fld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3772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83DE0349-E126-4038-B0AD-85ADF26D15FB}" type="datetimeFigureOut">
              <a:rPr lang="zh-CN" altLang="en-US" smtClean="0"/>
              <a:t>2022/2/13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/>
              <a:t>单击此处编辑母版文本样式</a:t>
            </a:r>
          </a:p>
          <a:p>
            <a:pPr lvl="1"/>
            <a:r>
              <a:rPr lang="zh-CN" altLang="en-US" noProof="0" dirty="0"/>
              <a:t>第二级</a:t>
            </a:r>
          </a:p>
          <a:p>
            <a:pPr lvl="2"/>
            <a:r>
              <a:rPr lang="zh-CN" altLang="en-US" noProof="0" dirty="0"/>
              <a:t>第三级</a:t>
            </a:r>
          </a:p>
          <a:p>
            <a:pPr lvl="3"/>
            <a:r>
              <a:rPr lang="zh-CN" altLang="en-US" noProof="0" dirty="0"/>
              <a:t>第四级</a:t>
            </a:r>
          </a:p>
          <a:p>
            <a:pPr lvl="4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7D55F193-8CD8-4E22-8844-B6187A9D088A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4995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55F193-8CD8-4E22-8844-B6187A9D088A}" type="slidenum">
              <a:rPr lang="zh-CN" altLang="en-US" smtClean="0"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45156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0537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课时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1516" y="4702264"/>
            <a:ext cx="736376" cy="36011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388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232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980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033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076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171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844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683" y="727118"/>
            <a:ext cx="3770889" cy="3678335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新课导入  学习情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1516" y="4702264"/>
            <a:ext cx="736376" cy="360116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 flipV="1">
            <a:off x="746126" y="800171"/>
            <a:ext cx="1601470" cy="33738"/>
          </a:xfrm>
          <a:prstGeom prst="line">
            <a:avLst/>
          </a:prstGeom>
          <a:noFill/>
          <a:ln w="28575" cap="flat">
            <a:solidFill>
              <a:srgbClr val="01457D"/>
            </a:solidFill>
            <a:prstDash val="solid"/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6"/>
          <p:cNvSpPr/>
          <p:nvPr/>
        </p:nvSpPr>
        <p:spPr>
          <a:xfrm>
            <a:off x="4811253" y="2304934"/>
            <a:ext cx="3599480" cy="924302"/>
          </a:xfrm>
          <a:prstGeom prst="rect">
            <a:avLst/>
          </a:prstGeom>
          <a:ln w="12700"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45718" tIns="45719" rIns="45718" bIns="45719">
            <a:spAutoFit/>
          </a:bodyPr>
          <a:lstStyle>
            <a:lvl1pPr algn="ctr">
              <a:defRPr sz="5400">
                <a:solidFill>
                  <a:srgbClr val="B61C2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zh-CN" altLang="en-US" sz="5400" dirty="0">
                <a:solidFill>
                  <a:srgbClr val="01457D"/>
                </a:solidFill>
              </a:rPr>
              <a:t>谢谢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8880" y="1143801"/>
            <a:ext cx="2801273" cy="274429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760FBDFE-C587-4B4C-A407-44438C67B59E}" type="datetimeFigureOut">
              <a:rPr lang="zh-CN" altLang="en-US" smtClean="0"/>
              <a:t>2022/2/13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395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381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176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595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</p:sldLayoutIdLst>
  <p:transition spd="slow">
    <p:fade/>
  </p:transition>
  <p:txStyles>
    <p:titleStyle>
      <a:lvl1pPr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indent="457189"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indent="914378"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indent="1371566"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indent="1828754" algn="ctr" eaLnBrk="1" hangingPunct="1">
        <a:defRPr sz="44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lvl1pPr marL="342892" indent="-342892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L="783571" indent="-326382" eaLnBrk="1" hangingPunct="1">
        <a:spcBef>
          <a:spcPts val="700"/>
        </a:spcBef>
        <a:buSzPct val="100000"/>
        <a:buChar char="–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L="1219169" indent="-304793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L="1737317" indent="-365751" eaLnBrk="1" hangingPunct="1">
        <a:spcBef>
          <a:spcPts val="700"/>
        </a:spcBef>
        <a:buSzPct val="100000"/>
        <a:buChar char="–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L="2194505" indent="-365751" eaLnBrk="1" hangingPunct="1">
        <a:spcBef>
          <a:spcPts val="700"/>
        </a:spcBef>
        <a:buSzPct val="100000"/>
        <a:buChar char="»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L="2692333" indent="-406390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3149522" indent="-406390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3606710" indent="-406390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4063898" indent="-406390" eaLnBrk="1" hangingPunct="1">
        <a:spcBef>
          <a:spcPts val="700"/>
        </a:spcBef>
        <a:buSzPct val="100000"/>
        <a:buChar char="•"/>
        <a:defRPr sz="3200"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lvl1pPr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1pPr>
      <a:lvl2pPr indent="457189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2pPr>
      <a:lvl3pPr indent="914378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3pPr>
      <a:lvl4pPr indent="1371566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4pPr>
      <a:lvl5pPr indent="1828754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5pPr>
      <a:lvl6pPr indent="2285943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6pPr>
      <a:lvl7pPr indent="2743132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7pPr>
      <a:lvl8pPr indent="3200320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8pPr>
      <a:lvl9pPr indent="3657509" algn="r" eaLnBrk="1" hangingPunct="1"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99203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4307686" y="2102205"/>
            <a:ext cx="4291704" cy="90024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atin typeface="+mn-lt"/>
                <a:ea typeface="+mn-ea"/>
                <a:cs typeface="+mn-ea"/>
                <a:sym typeface="+mn-lt"/>
              </a:rPr>
              <a:t>谈读书</a:t>
            </a:r>
            <a:endParaRPr lang="zh-CN" altLang="en-US" sz="5400" b="1" spc="225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37727" y="3922211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86634" y="1162055"/>
            <a:ext cx="1733806" cy="584773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ea"/>
                <a:sym typeface="+mn-lt"/>
              </a:rPr>
              <a:t>短文两篇</a:t>
            </a:r>
            <a:endParaRPr kumimoji="0" lang="zh-CN" altLang="en-US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5149221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04838" y="1335882"/>
            <a:ext cx="8202612" cy="2931572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24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试找出文中的一些观点，并体会作者是如何论证观点的？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）观点：读书能够塑造人的性格。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   先举例论证，列举六门学科的作用，最后加以归纳。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）观点：读书能够弥补人精神上的缺陷。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   比喻论证。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3)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观点：读书的作用，用正反对比论证</a:t>
            </a:r>
          </a:p>
        </p:txBody>
      </p:sp>
      <p:sp>
        <p:nvSpPr>
          <p:cNvPr id="3" name="矩形 2"/>
          <p:cNvSpPr/>
          <p:nvPr/>
        </p:nvSpPr>
        <p:spPr>
          <a:xfrm>
            <a:off x="270302" y="947350"/>
            <a:ext cx="907941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合作探究</a:t>
            </a:r>
          </a:p>
        </p:txBody>
      </p:sp>
      <p:pic>
        <p:nvPicPr>
          <p:cNvPr id="8193" name="Picture 1" descr="C:\Users\Administrator\Desktop\第四单元\第四单元\阅读\15短文两篇\谈读书\素材\【素材】《谈读书》书（人教） (6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2518" y="2358771"/>
            <a:ext cx="2247281" cy="168579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54038" y="1621631"/>
            <a:ext cx="8229600" cy="857250"/>
          </a:xfrm>
          <a:noFill/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/>
          <a:p>
            <a:pPr algn="l">
              <a:lnSpc>
                <a:spcPct val="150000"/>
              </a:lnSpc>
            </a:pPr>
            <a:r>
              <a:rPr lang="en-US" altLang="zh-CN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本文的语言有什么特点？请找出具体语句加以品味。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61975" y="2495550"/>
            <a:ext cx="7462838" cy="1647825"/>
          </a:xfrm>
          <a:noFill/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/>
          <a:p>
            <a:pPr latinLnBrk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          排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比句说理。    如“读史使人明智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······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皆成性格”等句子运用排比句，使文章很有气势，能打动读者，增强文章的说服力。</a:t>
            </a:r>
          </a:p>
        </p:txBody>
      </p:sp>
      <p:sp>
        <p:nvSpPr>
          <p:cNvPr id="4" name="矩形 3"/>
          <p:cNvSpPr/>
          <p:nvPr/>
        </p:nvSpPr>
        <p:spPr>
          <a:xfrm>
            <a:off x="213152" y="918775"/>
            <a:ext cx="907941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合作探究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 bwMode="auto">
          <a:xfrm>
            <a:off x="204377" y="2304524"/>
            <a:ext cx="1438275" cy="534591"/>
            <a:chOff x="0" y="0"/>
            <a:chExt cx="906" cy="449"/>
          </a:xfrm>
          <a:solidFill>
            <a:srgbClr val="B2F3FC"/>
          </a:solidFill>
        </p:grpSpPr>
        <p:sp>
          <p:nvSpPr>
            <p:cNvPr id="46084" name="AutoShape 4"/>
            <p:cNvSpPr>
              <a:spLocks noChangeArrowheads="1"/>
            </p:cNvSpPr>
            <p:nvPr/>
          </p:nvSpPr>
          <p:spPr bwMode="auto">
            <a:xfrm>
              <a:off x="0" y="0"/>
              <a:ext cx="838" cy="449"/>
            </a:xfrm>
            <a:prstGeom prst="roundRect">
              <a:avLst>
                <a:gd name="adj" fmla="val 16667"/>
              </a:avLst>
            </a:prstGeom>
            <a:grpFill/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 sz="15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085" name="Text Box 5"/>
            <p:cNvSpPr txBox="1">
              <a:spLocks noChangeArrowheads="1"/>
            </p:cNvSpPr>
            <p:nvPr/>
          </p:nvSpPr>
          <p:spPr bwMode="auto">
            <a:xfrm>
              <a:off x="60" y="80"/>
              <a:ext cx="846" cy="271"/>
            </a:xfrm>
            <a:prstGeom prst="rect">
              <a:avLst/>
            </a:prstGeom>
            <a:grpFill/>
            <a:ln w="9525">
              <a:noFill/>
              <a:miter lim="800000"/>
            </a:ln>
            <a:effectLst>
              <a:outerShdw dist="35921" dir="2700000" sy="50000" kx="2115830" algn="bl" rotWithShape="0">
                <a:srgbClr val="C0C0C0">
                  <a:alpha val="79999"/>
                </a:srgbClr>
              </a:outerShdw>
            </a:effectLst>
          </p:spPr>
          <p:txBody>
            <a:bodyPr>
              <a:spAutoFit/>
            </a:bodyPr>
            <a:lstStyle/>
            <a:p>
              <a:r>
                <a:rPr lang="zh-CN" altLang="en-US" sz="1500" b="1" dirty="0">
                  <a:latin typeface="+mn-lt"/>
                  <a:ea typeface="+mn-ea"/>
                  <a:cs typeface="+mn-ea"/>
                  <a:sym typeface="+mn-lt"/>
                </a:rPr>
                <a:t>谈读书</a:t>
              </a:r>
            </a:p>
          </p:txBody>
        </p:sp>
      </p:grpSp>
      <p:grpSp>
        <p:nvGrpSpPr>
          <p:cNvPr id="3" name="Group 6"/>
          <p:cNvGrpSpPr/>
          <p:nvPr/>
        </p:nvGrpSpPr>
        <p:grpSpPr bwMode="auto">
          <a:xfrm>
            <a:off x="2527301" y="1629889"/>
            <a:ext cx="2424710" cy="479900"/>
            <a:chOff x="0" y="0"/>
            <a:chExt cx="1935" cy="322"/>
          </a:xfrm>
          <a:solidFill>
            <a:srgbClr val="B2F3FC"/>
          </a:solidFill>
        </p:grpSpPr>
        <p:sp>
          <p:nvSpPr>
            <p:cNvPr id="46087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1928" cy="322"/>
            </a:xfrm>
            <a:prstGeom prst="rect">
              <a:avLst/>
            </a:prstGeom>
            <a:grpFill/>
            <a:ln w="12700">
              <a:noFill/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5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088" name="Text Box 8"/>
            <p:cNvSpPr txBox="1">
              <a:spLocks noChangeArrowheads="1"/>
            </p:cNvSpPr>
            <p:nvPr/>
          </p:nvSpPr>
          <p:spPr bwMode="auto">
            <a:xfrm>
              <a:off x="281" y="42"/>
              <a:ext cx="1654" cy="217"/>
            </a:xfrm>
            <a:prstGeom prst="rect">
              <a:avLst/>
            </a:prstGeom>
            <a:grpFill/>
            <a:ln w="9525">
              <a:noFill/>
              <a:miter lim="800000"/>
            </a:ln>
            <a:effectLst>
              <a:outerShdw dist="35921" dir="2700000" sy="50000" kx="2115830" algn="bl" rotWithShape="0">
                <a:srgbClr val="C0C0C0">
                  <a:alpha val="79999"/>
                </a:srgbClr>
              </a:outerShdw>
            </a:effectLst>
          </p:spPr>
          <p:txBody>
            <a:bodyPr>
              <a:spAutoFit/>
            </a:bodyPr>
            <a:lstStyle/>
            <a:p>
              <a:r>
                <a:rPr lang="zh-CN" altLang="en-US" sz="1500" b="1" dirty="0">
                  <a:latin typeface="+mn-lt"/>
                  <a:ea typeface="+mn-ea"/>
                  <a:cs typeface="+mn-ea"/>
                  <a:sym typeface="+mn-lt"/>
                </a:rPr>
                <a:t>读书的正确目的</a:t>
              </a:r>
            </a:p>
          </p:txBody>
        </p:sp>
      </p:grpSp>
      <p:grpSp>
        <p:nvGrpSpPr>
          <p:cNvPr id="4" name="Group 9"/>
          <p:cNvGrpSpPr/>
          <p:nvPr/>
        </p:nvGrpSpPr>
        <p:grpSpPr bwMode="auto">
          <a:xfrm>
            <a:off x="2501900" y="2395538"/>
            <a:ext cx="2471738" cy="391716"/>
            <a:chOff x="-16" y="-7"/>
            <a:chExt cx="1557" cy="329"/>
          </a:xfrm>
          <a:solidFill>
            <a:srgbClr val="B2F3FC"/>
          </a:solidFill>
        </p:grpSpPr>
        <p:sp>
          <p:nvSpPr>
            <p:cNvPr id="46090" name="Rectangle 10"/>
            <p:cNvSpPr>
              <a:spLocks noChangeArrowheads="1"/>
            </p:cNvSpPr>
            <p:nvPr/>
          </p:nvSpPr>
          <p:spPr bwMode="auto">
            <a:xfrm>
              <a:off x="0" y="0"/>
              <a:ext cx="1541" cy="322"/>
            </a:xfrm>
            <a:prstGeom prst="rect">
              <a:avLst/>
            </a:prstGeom>
            <a:grpFill/>
            <a:ln w="12700">
              <a:noFill/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5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091" name="Text Box 11"/>
            <p:cNvSpPr txBox="1">
              <a:spLocks noChangeArrowheads="1"/>
            </p:cNvSpPr>
            <p:nvPr/>
          </p:nvSpPr>
          <p:spPr bwMode="auto">
            <a:xfrm>
              <a:off x="-16" y="-7"/>
              <a:ext cx="1370" cy="271"/>
            </a:xfrm>
            <a:prstGeom prst="rect">
              <a:avLst/>
            </a:prstGeom>
            <a:grpFill/>
            <a:ln w="9525">
              <a:noFill/>
              <a:miter lim="800000"/>
            </a:ln>
            <a:effectLst>
              <a:outerShdw dist="35921" dir="2700000" sy="50000" kx="2115830" algn="bl" rotWithShape="0">
                <a:srgbClr val="C0C0C0">
                  <a:alpha val="79999"/>
                </a:srgbClr>
              </a:outerShdw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500" b="1" dirty="0">
                  <a:latin typeface="+mn-lt"/>
                  <a:ea typeface="+mn-ea"/>
                  <a:cs typeface="+mn-ea"/>
                  <a:sym typeface="+mn-lt"/>
                </a:rPr>
                <a:t>读书的方法</a:t>
              </a:r>
            </a:p>
          </p:txBody>
        </p:sp>
      </p:grpSp>
      <p:grpSp>
        <p:nvGrpSpPr>
          <p:cNvPr id="5" name="Group 12"/>
          <p:cNvGrpSpPr/>
          <p:nvPr/>
        </p:nvGrpSpPr>
        <p:grpSpPr bwMode="auto">
          <a:xfrm>
            <a:off x="2490788" y="3106342"/>
            <a:ext cx="2471738" cy="394097"/>
            <a:chOff x="-16" y="-9"/>
            <a:chExt cx="1557" cy="331"/>
          </a:xfrm>
          <a:solidFill>
            <a:srgbClr val="B2F3FC"/>
          </a:solidFill>
        </p:grpSpPr>
        <p:sp>
          <p:nvSpPr>
            <p:cNvPr id="46093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41" cy="322"/>
            </a:xfrm>
            <a:prstGeom prst="rect">
              <a:avLst/>
            </a:prstGeom>
            <a:grpFill/>
            <a:ln w="12700">
              <a:noFill/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5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094" name="Text Box 14"/>
            <p:cNvSpPr txBox="1">
              <a:spLocks noChangeArrowheads="1"/>
            </p:cNvSpPr>
            <p:nvPr/>
          </p:nvSpPr>
          <p:spPr bwMode="auto">
            <a:xfrm>
              <a:off x="-16" y="-9"/>
              <a:ext cx="1370" cy="271"/>
            </a:xfrm>
            <a:prstGeom prst="rect">
              <a:avLst/>
            </a:prstGeom>
            <a:grpFill/>
            <a:ln w="9525">
              <a:noFill/>
              <a:miter lim="800000"/>
            </a:ln>
            <a:effectLst>
              <a:outerShdw dist="35921" dir="2700000" sy="50000" kx="2115830" algn="bl" rotWithShape="0">
                <a:srgbClr val="C0C0C0">
                  <a:alpha val="79999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/>
              <a:r>
                <a:rPr lang="zh-CN" altLang="en-US" sz="1500" b="1" dirty="0">
                  <a:latin typeface="+mn-lt"/>
                  <a:ea typeface="+mn-ea"/>
                  <a:cs typeface="+mn-ea"/>
                  <a:sym typeface="+mn-lt"/>
                </a:rPr>
                <a:t>读书的作用</a:t>
              </a:r>
            </a:p>
          </p:txBody>
        </p:sp>
      </p:grpSp>
      <p:grpSp>
        <p:nvGrpSpPr>
          <p:cNvPr id="6" name="Group 15"/>
          <p:cNvGrpSpPr/>
          <p:nvPr/>
        </p:nvGrpSpPr>
        <p:grpSpPr bwMode="auto">
          <a:xfrm>
            <a:off x="5334001" y="2235995"/>
            <a:ext cx="1235075" cy="703660"/>
            <a:chOff x="0" y="0"/>
            <a:chExt cx="778" cy="591"/>
          </a:xfrm>
          <a:solidFill>
            <a:srgbClr val="E6FBFE"/>
          </a:solidFill>
        </p:grpSpPr>
        <p:sp>
          <p:nvSpPr>
            <p:cNvPr id="46096" name="AutoShape 16"/>
            <p:cNvSpPr>
              <a:spLocks noChangeArrowheads="1"/>
            </p:cNvSpPr>
            <p:nvPr/>
          </p:nvSpPr>
          <p:spPr bwMode="auto">
            <a:xfrm>
              <a:off x="0" y="0"/>
              <a:ext cx="778" cy="591"/>
            </a:xfrm>
            <a:prstGeom prst="hexagon">
              <a:avLst>
                <a:gd name="adj" fmla="val 32910"/>
                <a:gd name="vf" fmla="val 115470"/>
              </a:avLst>
            </a:prstGeom>
            <a:solidFill>
              <a:srgbClr val="57D2E3"/>
            </a:solidFill>
            <a:ln w="12700">
              <a:noFill/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5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097" name="Text Box 17"/>
            <p:cNvSpPr txBox="1">
              <a:spLocks noChangeArrowheads="1"/>
            </p:cNvSpPr>
            <p:nvPr/>
          </p:nvSpPr>
          <p:spPr bwMode="auto">
            <a:xfrm>
              <a:off x="140" y="147"/>
              <a:ext cx="621" cy="271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sy="50000" kx="2115830" algn="bl" rotWithShape="0">
                <a:srgbClr val="C0C0C0">
                  <a:alpha val="79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500" b="1" dirty="0">
                  <a:latin typeface="+mn-lt"/>
                  <a:ea typeface="+mn-ea"/>
                  <a:cs typeface="+mn-ea"/>
                  <a:sym typeface="+mn-lt"/>
                </a:rPr>
                <a:t>  立论</a:t>
              </a:r>
            </a:p>
          </p:txBody>
        </p:sp>
      </p:grpSp>
      <p:grpSp>
        <p:nvGrpSpPr>
          <p:cNvPr id="7" name="Group 18"/>
          <p:cNvGrpSpPr/>
          <p:nvPr/>
        </p:nvGrpSpPr>
        <p:grpSpPr bwMode="auto">
          <a:xfrm>
            <a:off x="6977063" y="1459707"/>
            <a:ext cx="2078037" cy="588169"/>
            <a:chOff x="0" y="0"/>
            <a:chExt cx="1309" cy="494"/>
          </a:xfrm>
          <a:solidFill>
            <a:srgbClr val="B2F3FC"/>
          </a:solidFill>
        </p:grpSpPr>
        <p:sp>
          <p:nvSpPr>
            <p:cNvPr id="46099" name="Oval 19"/>
            <p:cNvSpPr>
              <a:spLocks noChangeArrowheads="1"/>
            </p:cNvSpPr>
            <p:nvPr/>
          </p:nvSpPr>
          <p:spPr bwMode="auto">
            <a:xfrm>
              <a:off x="0" y="0"/>
              <a:ext cx="1309" cy="494"/>
            </a:xfrm>
            <a:prstGeom prst="ellipse">
              <a:avLst/>
            </a:prstGeom>
            <a:grpFill/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 sz="15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100" name="Text Box 20"/>
            <p:cNvSpPr txBox="1">
              <a:spLocks noChangeArrowheads="1"/>
            </p:cNvSpPr>
            <p:nvPr/>
          </p:nvSpPr>
          <p:spPr bwMode="auto">
            <a:xfrm>
              <a:off x="46" y="95"/>
              <a:ext cx="1213" cy="271"/>
            </a:xfrm>
            <a:prstGeom prst="rect">
              <a:avLst/>
            </a:prstGeom>
            <a:grpFill/>
            <a:ln w="9525">
              <a:noFill/>
              <a:miter lim="800000"/>
            </a:ln>
            <a:effectLst>
              <a:outerShdw dist="35921" dir="2700000" sy="50000" kx="2115830" algn="bl" rotWithShape="0">
                <a:srgbClr val="C0C0C0">
                  <a:alpha val="79999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/>
              <a:r>
                <a:rPr lang="zh-CN" altLang="en-US" sz="1500" b="1" dirty="0">
                  <a:latin typeface="+mn-lt"/>
                  <a:ea typeface="+mn-ea"/>
                  <a:cs typeface="+mn-ea"/>
                  <a:sym typeface="+mn-lt"/>
                </a:rPr>
                <a:t>对比论证</a:t>
              </a:r>
            </a:p>
          </p:txBody>
        </p:sp>
      </p:grpSp>
      <p:grpSp>
        <p:nvGrpSpPr>
          <p:cNvPr id="8" name="Group 21"/>
          <p:cNvGrpSpPr/>
          <p:nvPr/>
        </p:nvGrpSpPr>
        <p:grpSpPr bwMode="auto">
          <a:xfrm>
            <a:off x="6977063" y="2275286"/>
            <a:ext cx="2078037" cy="588169"/>
            <a:chOff x="0" y="0"/>
            <a:chExt cx="1309" cy="494"/>
          </a:xfrm>
          <a:solidFill>
            <a:srgbClr val="B2F3FC"/>
          </a:solidFill>
        </p:grpSpPr>
        <p:sp>
          <p:nvSpPr>
            <p:cNvPr id="46102" name="Oval 22"/>
            <p:cNvSpPr>
              <a:spLocks noChangeArrowheads="1"/>
            </p:cNvSpPr>
            <p:nvPr/>
          </p:nvSpPr>
          <p:spPr bwMode="auto">
            <a:xfrm>
              <a:off x="0" y="0"/>
              <a:ext cx="1309" cy="494"/>
            </a:xfrm>
            <a:prstGeom prst="ellipse">
              <a:avLst/>
            </a:prstGeom>
            <a:grpFill/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 sz="15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103" name="Text Box 23"/>
            <p:cNvSpPr txBox="1">
              <a:spLocks noChangeArrowheads="1"/>
            </p:cNvSpPr>
            <p:nvPr/>
          </p:nvSpPr>
          <p:spPr bwMode="auto">
            <a:xfrm>
              <a:off x="46" y="95"/>
              <a:ext cx="1213" cy="271"/>
            </a:xfrm>
            <a:prstGeom prst="rect">
              <a:avLst/>
            </a:prstGeom>
            <a:grpFill/>
            <a:ln w="9525">
              <a:noFill/>
              <a:miter lim="800000"/>
            </a:ln>
            <a:effectLst>
              <a:outerShdw dist="35921" dir="2700000" sy="50000" kx="2115830" algn="bl" rotWithShape="0">
                <a:srgbClr val="C0C0C0">
                  <a:alpha val="79999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/>
              <a:r>
                <a:rPr lang="zh-CN" altLang="en-US" sz="1500" b="1" dirty="0">
                  <a:latin typeface="+mn-lt"/>
                  <a:ea typeface="+mn-ea"/>
                  <a:cs typeface="+mn-ea"/>
                  <a:sym typeface="+mn-lt"/>
                </a:rPr>
                <a:t>比喻论证</a:t>
              </a:r>
            </a:p>
          </p:txBody>
        </p:sp>
      </p:grpSp>
      <p:grpSp>
        <p:nvGrpSpPr>
          <p:cNvPr id="9" name="Group 24"/>
          <p:cNvGrpSpPr/>
          <p:nvPr/>
        </p:nvGrpSpPr>
        <p:grpSpPr bwMode="auto">
          <a:xfrm>
            <a:off x="6977063" y="3090864"/>
            <a:ext cx="2078037" cy="588169"/>
            <a:chOff x="0" y="0"/>
            <a:chExt cx="1309" cy="494"/>
          </a:xfrm>
          <a:solidFill>
            <a:srgbClr val="B2F3FC"/>
          </a:solidFill>
        </p:grpSpPr>
        <p:sp>
          <p:nvSpPr>
            <p:cNvPr id="46105" name="Oval 25"/>
            <p:cNvSpPr>
              <a:spLocks noChangeArrowheads="1"/>
            </p:cNvSpPr>
            <p:nvPr/>
          </p:nvSpPr>
          <p:spPr bwMode="auto">
            <a:xfrm>
              <a:off x="0" y="0"/>
              <a:ext cx="1309" cy="494"/>
            </a:xfrm>
            <a:prstGeom prst="ellipse">
              <a:avLst/>
            </a:prstGeom>
            <a:grpFill/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 sz="15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106" name="Text Box 26"/>
            <p:cNvSpPr txBox="1">
              <a:spLocks noChangeArrowheads="1"/>
            </p:cNvSpPr>
            <p:nvPr/>
          </p:nvSpPr>
          <p:spPr bwMode="auto">
            <a:xfrm>
              <a:off x="46" y="95"/>
              <a:ext cx="1213" cy="271"/>
            </a:xfrm>
            <a:prstGeom prst="rect">
              <a:avLst/>
            </a:prstGeom>
            <a:grpFill/>
            <a:ln w="9525">
              <a:noFill/>
              <a:miter lim="800000"/>
            </a:ln>
            <a:effectLst>
              <a:outerShdw dist="35921" dir="2700000" sy="50000" kx="2115830" algn="bl" rotWithShape="0">
                <a:srgbClr val="C0C0C0">
                  <a:alpha val="79999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/>
              <a:r>
                <a:rPr lang="zh-CN" altLang="en-US" sz="1500" b="1" dirty="0">
                  <a:latin typeface="+mn-lt"/>
                  <a:ea typeface="+mn-ea"/>
                  <a:cs typeface="+mn-ea"/>
                  <a:sym typeface="+mn-lt"/>
                </a:rPr>
                <a:t>归纳</a:t>
              </a:r>
            </a:p>
          </p:txBody>
        </p:sp>
      </p:grpSp>
      <p:sp>
        <p:nvSpPr>
          <p:cNvPr id="46107" name="AutoShape 27"/>
          <p:cNvSpPr/>
          <p:nvPr/>
        </p:nvSpPr>
        <p:spPr bwMode="auto">
          <a:xfrm>
            <a:off x="6662738" y="1720453"/>
            <a:ext cx="249237" cy="1719263"/>
          </a:xfrm>
          <a:prstGeom prst="leftBrace">
            <a:avLst>
              <a:gd name="adj1" fmla="val 76646"/>
              <a:gd name="adj2" fmla="val 50000"/>
            </a:avLst>
          </a:prstGeom>
          <a:solidFill>
            <a:srgbClr val="21B1C5"/>
          </a:solidFill>
          <a:ln w="19050">
            <a:noFill/>
            <a:round/>
          </a:ln>
          <a:effectLst/>
        </p:spPr>
        <p:txBody>
          <a:bodyPr wrap="none" lIns="68580" tIns="34290" rIns="68580" bIns="34290" anchor="ctr"/>
          <a:lstStyle/>
          <a:p>
            <a:endParaRPr lang="zh-CN" altLang="en-US" sz="15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108" name="AutoShape 28"/>
          <p:cNvSpPr/>
          <p:nvPr/>
        </p:nvSpPr>
        <p:spPr bwMode="auto">
          <a:xfrm>
            <a:off x="5011738" y="1852614"/>
            <a:ext cx="273050" cy="1460897"/>
          </a:xfrm>
          <a:prstGeom prst="rightBrace">
            <a:avLst>
              <a:gd name="adj1" fmla="val 59448"/>
              <a:gd name="adj2" fmla="val 50000"/>
            </a:avLst>
          </a:prstGeom>
          <a:solidFill>
            <a:srgbClr val="21B1C5"/>
          </a:solidFill>
          <a:ln w="19050">
            <a:noFill/>
            <a:round/>
          </a:ln>
          <a:effectLst/>
        </p:spPr>
        <p:txBody>
          <a:bodyPr wrap="none" lIns="68580" tIns="34290" rIns="68580" bIns="34290" anchor="ctr"/>
          <a:lstStyle/>
          <a:p>
            <a:endParaRPr lang="zh-CN" altLang="en-US" sz="15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109" name="AutoShape 29"/>
          <p:cNvSpPr>
            <a:spLocks noChangeArrowheads="1"/>
          </p:cNvSpPr>
          <p:nvPr/>
        </p:nvSpPr>
        <p:spPr bwMode="auto">
          <a:xfrm>
            <a:off x="1816100" y="2546747"/>
            <a:ext cx="665163" cy="98822"/>
          </a:xfrm>
          <a:prstGeom prst="rightArrow">
            <a:avLst>
              <a:gd name="adj1" fmla="val 50000"/>
              <a:gd name="adj2" fmla="val 126205"/>
            </a:avLst>
          </a:prstGeom>
          <a:solidFill>
            <a:srgbClr val="21B1C5"/>
          </a:solidFill>
          <a:ln w="12700">
            <a:noFill/>
            <a:miter lim="800000"/>
          </a:ln>
          <a:effectLst/>
        </p:spPr>
        <p:txBody>
          <a:bodyPr wrap="none" lIns="68580" tIns="34290" rIns="68580" bIns="34290" anchor="ctr"/>
          <a:lstStyle/>
          <a:p>
            <a:endParaRPr lang="zh-CN" altLang="en-US" sz="15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110" name="AutoShape 30"/>
          <p:cNvSpPr>
            <a:spLocks noChangeArrowheads="1"/>
          </p:cNvSpPr>
          <p:nvPr/>
        </p:nvSpPr>
        <p:spPr bwMode="auto">
          <a:xfrm rot="19502227">
            <a:off x="1771651" y="2127647"/>
            <a:ext cx="665163" cy="98822"/>
          </a:xfrm>
          <a:prstGeom prst="rightArrow">
            <a:avLst>
              <a:gd name="adj1" fmla="val 50000"/>
              <a:gd name="adj2" fmla="val 126205"/>
            </a:avLst>
          </a:prstGeom>
          <a:solidFill>
            <a:srgbClr val="21B1C5"/>
          </a:solidFill>
          <a:ln w="12700">
            <a:solidFill>
              <a:schemeClr val="accent1"/>
            </a:solidFill>
            <a:miter lim="800000"/>
          </a:ln>
          <a:effectLst/>
        </p:spPr>
        <p:txBody>
          <a:bodyPr wrap="none" lIns="68580" tIns="34290" rIns="68580" bIns="34290" anchor="ctr"/>
          <a:lstStyle/>
          <a:p>
            <a:endParaRPr lang="zh-CN" altLang="en-US" sz="15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111" name="AutoShape 31"/>
          <p:cNvSpPr>
            <a:spLocks noChangeArrowheads="1"/>
          </p:cNvSpPr>
          <p:nvPr/>
        </p:nvSpPr>
        <p:spPr bwMode="auto">
          <a:xfrm rot="2080474">
            <a:off x="1757364" y="3009901"/>
            <a:ext cx="665162" cy="98822"/>
          </a:xfrm>
          <a:prstGeom prst="rightArrow">
            <a:avLst>
              <a:gd name="adj1" fmla="val 50000"/>
              <a:gd name="adj2" fmla="val 126204"/>
            </a:avLst>
          </a:prstGeom>
          <a:solidFill>
            <a:srgbClr val="21B1C5"/>
          </a:solidFill>
          <a:ln w="12700">
            <a:noFill/>
            <a:miter lim="800000"/>
          </a:ln>
          <a:effectLst/>
        </p:spPr>
        <p:txBody>
          <a:bodyPr wrap="none" lIns="68580" tIns="34290" rIns="68580" bIns="34290" anchor="ctr"/>
          <a:lstStyle/>
          <a:p>
            <a:endParaRPr lang="zh-CN" altLang="en-US" sz="15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56014" y="961638"/>
            <a:ext cx="907941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本课小结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6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6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6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6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6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07" grpId="0" bldLvl="0" animBg="1"/>
      <p:bldP spid="46108" grpId="0" bldLvl="0" animBg="1"/>
      <p:bldP spid="46109" grpId="0" bldLvl="0" animBg="1"/>
      <p:bldP spid="46110" grpId="0" bldLvl="0" animBg="1"/>
      <p:bldP spid="46111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592138" y="1127016"/>
            <a:ext cx="7848600" cy="2977739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6600CC"/>
                </a:solidFill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zh-CN" altLang="en-US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古往今来，名人学者遨游书海留下了许多读书名言以激励后来学者。你还知道哪些读书名言吗？请积累文中的关键语句或者自拟读书格言。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▲书籍是人类知识的总结，书籍是全世界的营养品。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——【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英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】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莎士比亚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▲书籍是人类进步的阶梯。     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——【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苏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】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高尔基 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▲腹有诗书气自华 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——【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宋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】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苏轼 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▲书山有路勤为径，学海无涯苦作舟 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——【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唐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】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韩愈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▲读书破万卷，下笔如有神 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——【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唐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】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杜甫</a:t>
            </a:r>
          </a:p>
        </p:txBody>
      </p:sp>
      <p:sp>
        <p:nvSpPr>
          <p:cNvPr id="4" name="矩形 3"/>
          <p:cNvSpPr/>
          <p:nvPr/>
        </p:nvSpPr>
        <p:spPr>
          <a:xfrm>
            <a:off x="227439" y="933063"/>
            <a:ext cx="907941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拓展延伸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302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76893" y="1790207"/>
            <a:ext cx="5076703" cy="152349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defTabSz="685800" eaLnBrk="1" hangingPunct="1">
              <a:lnSpc>
                <a:spcPct val="150000"/>
              </a:lnSpc>
            </a:pPr>
            <a:r>
              <a:rPr lang="en-US" altLang="zh-CN" sz="210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你知道名言“知识就是力量”是谁说的吗？（培根）现在我们来看看在</a:t>
            </a:r>
            <a:r>
              <a:rPr lang="zh-CN" altLang="zh-CN" sz="2100" dirty="0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谈读书</a:t>
            </a:r>
            <a:r>
              <a:rPr lang="zh-CN" altLang="zh-CN" sz="2100" dirty="0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一文中，培根给我们谈了些什么。</a:t>
            </a:r>
            <a:endParaRPr lang="zh-CN" altLang="en-US" sz="4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6014" y="933063"/>
            <a:ext cx="907941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课文导入</a:t>
            </a:r>
          </a:p>
        </p:txBody>
      </p:sp>
      <p:pic>
        <p:nvPicPr>
          <p:cNvPr id="1026" name="Picture 2" descr="C:\Users\Administrator\Desktop\第四单元\第四单元\阅读\15短文两篇\谈读书\素材\【素材】《谈读书》封面页（人教）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1329" y="1730210"/>
            <a:ext cx="2965110" cy="2224273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文本框 1"/>
          <p:cNvSpPr txBox="1"/>
          <p:nvPr/>
        </p:nvSpPr>
        <p:spPr>
          <a:xfrm>
            <a:off x="2422478" y="607325"/>
            <a:ext cx="1480782" cy="253914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fontAlgn="auto" latinLnBrk="1"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srgbClr val="F2F2F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https://www.ypppt.com/</a:t>
            </a:r>
            <a:endParaRPr kumimoji="0" lang="zh-CN" altLang="en-US" sz="1050" b="0" i="0" u="none" strike="noStrike" cap="none" spc="0" normalizeH="0" baseline="0" dirty="0">
              <a:ln>
                <a:noFill/>
              </a:ln>
              <a:solidFill>
                <a:srgbClr val="F2F2F2"/>
              </a:solidFill>
              <a:effectLst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750411" y="2062164"/>
            <a:ext cx="8686800" cy="199310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．学习文中运用比喻、排比等修辞进行说理的方法。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．理解积累文中的精彩语句。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．认识读书的益处，养成良好的读书习惯，学会根据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   不同的文章选择不同的读书方法。</a:t>
            </a:r>
          </a:p>
        </p:txBody>
      </p:sp>
      <p:pic>
        <p:nvPicPr>
          <p:cNvPr id="9219" name="矩形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1107" y="1119990"/>
            <a:ext cx="2776538" cy="606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语文人教九上第十五课 《谈读书》人物档案图片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772" y="1438091"/>
            <a:ext cx="2290969" cy="280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304309" y="1652758"/>
            <a:ext cx="5379605" cy="2146742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100" dirty="0">
                <a:solidFill>
                  <a:srgbClr val="990000"/>
                </a:solidFill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zh-CN" altLang="en-US" sz="27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培根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100" dirty="0">
                <a:latin typeface="+mn-lt"/>
                <a:ea typeface="+mn-ea"/>
                <a:cs typeface="+mn-ea"/>
                <a:sym typeface="+mn-lt"/>
              </a:rPr>
              <a:t>1561—1626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），毕业于剑桥大学，英国哲学家、作家，他的散文对英国乃至全世界影响都很大。他的作品风格平易流畅，笔法灵活，语言精辟，启人深思。</a:t>
            </a:r>
          </a:p>
        </p:txBody>
      </p:sp>
      <p:sp>
        <p:nvSpPr>
          <p:cNvPr id="5" name="矩形 4"/>
          <p:cNvSpPr/>
          <p:nvPr/>
        </p:nvSpPr>
        <p:spPr>
          <a:xfrm>
            <a:off x="256014" y="933063"/>
            <a:ext cx="907941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作者简介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38276" y="1793082"/>
            <a:ext cx="7054850" cy="1993106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buClr>
                <a:srgbClr val="996633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狡黠（    ）                            诘难（    ）</a:t>
            </a:r>
          </a:p>
          <a:p>
            <a:pPr>
              <a:lnSpc>
                <a:spcPct val="150000"/>
              </a:lnSpc>
              <a:buClr>
                <a:srgbClr val="996633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滞碍（    ）                            阐证（    ）</a:t>
            </a:r>
          </a:p>
          <a:p>
            <a:pPr>
              <a:lnSpc>
                <a:spcPct val="150000"/>
              </a:lnSpc>
              <a:buClr>
                <a:srgbClr val="996633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统</a:t>
            </a:r>
            <a:r>
              <a:rPr lang="zh-CN" altLang="en-US" sz="21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筹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（    ）                        </a:t>
            </a:r>
            <a:r>
              <a:rPr lang="zh-CN" altLang="en-US" sz="2100" dirty="0">
                <a:solidFill>
                  <a:srgbClr val="21B1C5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1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藻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（    ）饰</a:t>
            </a:r>
          </a:p>
          <a:p>
            <a:pPr>
              <a:lnSpc>
                <a:spcPct val="150000"/>
              </a:lnSpc>
              <a:buClr>
                <a:srgbClr val="996633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味同</a:t>
            </a:r>
            <a:r>
              <a:rPr lang="zh-CN" altLang="en-US" sz="21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嚼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（    ）蜡                      咀</a:t>
            </a:r>
            <a:r>
              <a:rPr lang="zh-CN" altLang="en-US" sz="21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嚼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（    ）</a:t>
            </a:r>
            <a:endParaRPr lang="en-US" altLang="zh-CN" sz="2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784351" y="1908572"/>
            <a:ext cx="1387475" cy="389334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21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xiá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5294314" y="1901429"/>
            <a:ext cx="1387475" cy="389334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21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jié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763714" y="2375297"/>
            <a:ext cx="1387475" cy="389334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21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zhì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116513" y="2383631"/>
            <a:ext cx="1731962" cy="38933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21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chǎn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895350" y="1383506"/>
            <a:ext cx="3455988" cy="43457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一、读一读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5911460" y="3421764"/>
            <a:ext cx="473528" cy="346249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jué</a:t>
            </a:r>
            <a:endParaRPr lang="en-US" altLang="zh-CN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2205039" y="2958704"/>
            <a:ext cx="686726" cy="346249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chóu</a:t>
            </a:r>
            <a:endParaRPr lang="zh-CN" altLang="en-US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5565652" y="2911697"/>
            <a:ext cx="528030" cy="346249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zǎo</a:t>
            </a:r>
            <a:endParaRPr lang="zh-CN" altLang="en-US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2543176" y="3418285"/>
            <a:ext cx="536044" cy="346249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jiáo</a:t>
            </a:r>
            <a:endParaRPr lang="zh-CN" altLang="en-US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70302" y="961638"/>
            <a:ext cx="907941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字词积累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utoUpdateAnimBg="0"/>
      <p:bldP spid="13316" grpId="0" autoUpdateAnimBg="0"/>
      <p:bldP spid="13317" grpId="0" autoUpdateAnimBg="0"/>
      <p:bldP spid="13318" grpId="0" autoUpdateAnimBg="0"/>
      <p:bldP spid="133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06464" y="1638158"/>
            <a:ext cx="8545512" cy="173124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）细致到烦琐、挑剔的地步。（                       ）</a:t>
            </a:r>
            <a:r>
              <a:rPr lang="zh-CN" altLang="en-US" u="sng" dirty="0">
                <a:latin typeface="+mn-lt"/>
                <a:ea typeface="+mn-ea"/>
                <a:cs typeface="+mn-ea"/>
                <a:sym typeface="+mn-lt"/>
              </a:rPr>
              <a:t>             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）搜寻、摘取文章的片断词句。指读书局限于文  字的推求。（                   ）</a:t>
            </a:r>
            <a:r>
              <a:rPr lang="zh-CN" altLang="en-US" u="sng" dirty="0">
                <a:latin typeface="+mn-lt"/>
                <a:ea typeface="+mn-ea"/>
                <a:cs typeface="+mn-ea"/>
                <a:sym typeface="+mn-lt"/>
              </a:rPr>
              <a:t>             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）怡情：（                   ）</a:t>
            </a:r>
            <a:r>
              <a:rPr lang="zh-CN" altLang="en-US" u="sng" dirty="0">
                <a:latin typeface="+mn-lt"/>
                <a:ea typeface="+mn-ea"/>
                <a:cs typeface="+mn-ea"/>
                <a:sym typeface="+mn-lt"/>
              </a:rPr>
              <a:t>                             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）孜孜不倦：（                               ）</a:t>
            </a:r>
            <a:r>
              <a:rPr lang="zh-CN" altLang="en-US" u="sng" dirty="0">
                <a:latin typeface="+mn-lt"/>
                <a:ea typeface="+mn-ea"/>
                <a:cs typeface="+mn-ea"/>
                <a:sym typeface="+mn-lt"/>
              </a:rPr>
              <a:t>                               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730245" y="1780223"/>
            <a:ext cx="2098675" cy="346249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吹毛求疵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356350" y="2162461"/>
            <a:ext cx="2787650" cy="346249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寻章摘句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048829" y="2609422"/>
            <a:ext cx="1292662" cy="346249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使心情愉快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1214185" y="2993517"/>
            <a:ext cx="4606925" cy="346249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勤奋努力，不知疲倦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568576" y="784624"/>
            <a:ext cx="3671887" cy="6190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二、记一记</a:t>
            </a:r>
          </a:p>
        </p:txBody>
      </p:sp>
      <p:sp>
        <p:nvSpPr>
          <p:cNvPr id="8" name="矩形 7"/>
          <p:cNvSpPr/>
          <p:nvPr/>
        </p:nvSpPr>
        <p:spPr>
          <a:xfrm>
            <a:off x="213152" y="933063"/>
            <a:ext cx="907941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字词积累</a:t>
            </a:r>
          </a:p>
        </p:txBody>
      </p:sp>
      <p:pic>
        <p:nvPicPr>
          <p:cNvPr id="12289" name="Picture 1" descr="C:\Users\Administrator\Desktop\第四单元\第四单元\阅读\15短文两篇\谈读书\素材\【素材】《谈读书》书（人教）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1967" y="2870835"/>
            <a:ext cx="2389667" cy="1792605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  <p:bldP spid="14340" grpId="0" autoUpdateAnimBg="0"/>
      <p:bldP spid="14341" grpId="0" autoUpdateAnimBg="0"/>
      <p:bldP spid="1434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566357" y="1444134"/>
            <a:ext cx="8372475" cy="447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zh-CN" altLang="en-US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快速默读全文，划分文章结构层次，并概括每个层次的大意。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11188" y="2071498"/>
            <a:ext cx="8532812" cy="131574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sy="50000" kx="2115830" algn="bl" rotWithShape="0">
              <a:srgbClr val="C0C0C0">
                <a:alpha val="79999"/>
              </a:srgb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第一层，开头到“全凭观察得之”：读书的正确目的。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第二层，从“读书时不可存心诘难作者”到“始能无知而显有知”：读书的方法。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第三层，从“读史使人明智”到结束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zh-CN" altLang="en-US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读书的作用。</a:t>
            </a:r>
          </a:p>
        </p:txBody>
      </p:sp>
      <p:sp>
        <p:nvSpPr>
          <p:cNvPr id="5" name="矩形 4"/>
          <p:cNvSpPr/>
          <p:nvPr/>
        </p:nvSpPr>
        <p:spPr>
          <a:xfrm>
            <a:off x="270302" y="933063"/>
            <a:ext cx="907941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整体感悟</a:t>
            </a:r>
          </a:p>
        </p:txBody>
      </p:sp>
      <p:pic>
        <p:nvPicPr>
          <p:cNvPr id="11265" name="Picture 1" descr="C:\Users\Administrator\Desktop\第四单元\第四单元\阅读\15短文两篇\谈读书\素材\【素材】《谈读书》书（人教） (8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5164" y="2959306"/>
            <a:ext cx="2439420" cy="197043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86969" y="1834755"/>
            <a:ext cx="7609826" cy="152349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本文的中心话题是“读书”，围绕这一话题，谈了哪些内容？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试找出文中的一些观点，并体会作者是如何论证观点的？ 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2100" dirty="0">
                <a:latin typeface="+mn-lt"/>
                <a:ea typeface="+mn-ea"/>
                <a:cs typeface="+mn-ea"/>
                <a:sym typeface="+mn-lt"/>
              </a:rPr>
              <a:t>本文的语言有什么特点？请找出具体语句予以品味。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92350" y="1039417"/>
            <a:ext cx="3436938" cy="52625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研读文本</a:t>
            </a:r>
          </a:p>
        </p:txBody>
      </p:sp>
      <p:sp>
        <p:nvSpPr>
          <p:cNvPr id="5" name="矩形 4"/>
          <p:cNvSpPr/>
          <p:nvPr/>
        </p:nvSpPr>
        <p:spPr>
          <a:xfrm>
            <a:off x="241727" y="961638"/>
            <a:ext cx="907941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合作探究</a:t>
            </a:r>
          </a:p>
        </p:txBody>
      </p:sp>
      <p:pic>
        <p:nvPicPr>
          <p:cNvPr id="10241" name="Picture 1" descr="C:\Users\Administrator\Desktop\第四单元\第四单元\阅读\15短文两篇\谈读书\素材\【素材】《谈读书》书（人教） (7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6670" y="3288847"/>
            <a:ext cx="2006203" cy="150495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682007" y="1430791"/>
            <a:ext cx="7783513" cy="49686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本文的中心话题是“读书”，围绕这一话题</a:t>
            </a:r>
            <a:r>
              <a:rPr lang="en-US" altLang="zh-CN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21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谈了哪些内容？ 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684213" y="2042000"/>
            <a:ext cx="7929562" cy="214674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①读书的正确目的：正面（读书足以怡情、傅彩和长才）；反面（读书偏向：惰、矫和学究）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②要讲究读书的方法：（读书时不可存心诘难作者、采取不同方法和多种方法结合）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③读书的作用：能塑造人的性格和弥补精神上的各种缺陷。</a:t>
            </a:r>
          </a:p>
        </p:txBody>
      </p:sp>
      <p:sp>
        <p:nvSpPr>
          <p:cNvPr id="4" name="矩形 3"/>
          <p:cNvSpPr/>
          <p:nvPr/>
        </p:nvSpPr>
        <p:spPr>
          <a:xfrm>
            <a:off x="241727" y="990213"/>
            <a:ext cx="907941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合作探究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autoUpdateAnimBg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Default">
      <a:dk1>
        <a:srgbClr val="000000"/>
      </a:dk1>
      <a:lt1>
        <a:srgbClr val="F2F2F2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4dpgabka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BBE0E3"/>
          </a:solidFill>
          <a:prstDash val="solid"/>
          <a:miter lim="800000"/>
        </a:ln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微软雅黑" panose="020B0503020204020204" charset="-122"/>
            <a:ea typeface="微软雅黑" panose="020B0503020204020204" charset="-122"/>
            <a:cs typeface="微软雅黑" panose="020B0503020204020204" charset="-122"/>
            <a:sym typeface="微软雅黑" panose="020B0503020204020204" charset="-122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BBE0E3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 panose="020B0604020202020204"/>
            <a:ea typeface="Arial" panose="020B0604020202020204"/>
            <a:cs typeface="Arial" panose="020B0604020202020204"/>
            <a:sym typeface="Arial" panose="020B060402020202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829</Words>
  <Application>Microsoft Office PowerPoint</Application>
  <PresentationFormat>全屏显示(16:9)</PresentationFormat>
  <Paragraphs>88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3.本文的语言有什么特点？请找出具体语句加以品味。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409</cp:revision>
  <dcterms:created xsi:type="dcterms:W3CDTF">2013-07-01T03:05:00Z</dcterms:created>
  <dcterms:modified xsi:type="dcterms:W3CDTF">2022-02-13T11:34:42Z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2052-11.1.0.8765</vt:lpwstr>
  </property>
</Properties>
</file>