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724" r:id="rId2"/>
  </p:sldMasterIdLst>
  <p:notesMasterIdLst>
    <p:notesMasterId r:id="rId56"/>
  </p:notesMasterIdLst>
  <p:sldIdLst>
    <p:sldId id="377" r:id="rId3"/>
    <p:sldId id="380" r:id="rId4"/>
    <p:sldId id="260" r:id="rId5"/>
    <p:sldId id="259" r:id="rId6"/>
    <p:sldId id="393" r:id="rId7"/>
    <p:sldId id="261" r:id="rId8"/>
    <p:sldId id="397" r:id="rId9"/>
    <p:sldId id="264" r:id="rId10"/>
    <p:sldId id="298" r:id="rId11"/>
    <p:sldId id="265" r:id="rId12"/>
    <p:sldId id="429" r:id="rId13"/>
    <p:sldId id="430" r:id="rId14"/>
    <p:sldId id="372" r:id="rId15"/>
    <p:sldId id="373" r:id="rId16"/>
    <p:sldId id="269" r:id="rId17"/>
    <p:sldId id="431" r:id="rId18"/>
    <p:sldId id="368" r:id="rId19"/>
    <p:sldId id="432" r:id="rId20"/>
    <p:sldId id="433" r:id="rId21"/>
    <p:sldId id="434" r:id="rId22"/>
    <p:sldId id="435" r:id="rId23"/>
    <p:sldId id="436" r:id="rId24"/>
    <p:sldId id="437" r:id="rId25"/>
    <p:sldId id="438" r:id="rId26"/>
    <p:sldId id="439" r:id="rId27"/>
    <p:sldId id="441" r:id="rId28"/>
    <p:sldId id="440" r:id="rId29"/>
    <p:sldId id="442" r:id="rId30"/>
    <p:sldId id="443" r:id="rId31"/>
    <p:sldId id="444" r:id="rId32"/>
    <p:sldId id="445" r:id="rId33"/>
    <p:sldId id="446" r:id="rId34"/>
    <p:sldId id="447" r:id="rId35"/>
    <p:sldId id="448" r:id="rId36"/>
    <p:sldId id="449" r:id="rId37"/>
    <p:sldId id="275" r:id="rId38"/>
    <p:sldId id="450" r:id="rId39"/>
    <p:sldId id="451" r:id="rId40"/>
    <p:sldId id="392" r:id="rId41"/>
    <p:sldId id="452" r:id="rId42"/>
    <p:sldId id="358" r:id="rId43"/>
    <p:sldId id="414" r:id="rId44"/>
    <p:sldId id="277" r:id="rId45"/>
    <p:sldId id="418" r:id="rId46"/>
    <p:sldId id="278" r:id="rId47"/>
    <p:sldId id="389" r:id="rId48"/>
    <p:sldId id="390" r:id="rId49"/>
    <p:sldId id="423" r:id="rId50"/>
    <p:sldId id="424" r:id="rId51"/>
    <p:sldId id="425" r:id="rId52"/>
    <p:sldId id="426" r:id="rId53"/>
    <p:sldId id="279" r:id="rId54"/>
    <p:sldId id="453" r:id="rId55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9EA"/>
    <a:srgbClr val="008000"/>
    <a:srgbClr val="0000FF"/>
    <a:srgbClr val="33CC33"/>
    <a:srgbClr val="0C9337"/>
    <a:srgbClr val="1CF0DC"/>
    <a:srgbClr val="26E606"/>
    <a:srgbClr val="23D715"/>
    <a:srgbClr val="6EA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6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4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fld id="{137B3238-26EB-4572-9420-5A64CC781115}" type="datetimeFigureOut">
              <a:rPr lang="zh-CN" altLang="en-US"/>
              <a:pPr>
                <a:defRPr/>
              </a:pPr>
              <a:t>2022/2/13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C98A25-D4C9-4BA8-A55C-F2AD1BEFF4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415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98A25-D4C9-4BA8-A55C-F2AD1BEFF4B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17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0B78B7B-BA70-40A5-BE60-A42F9CF15DF1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924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D6C9C0A-248F-44B5-A881-3093FE689D2F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935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98A25-D4C9-4BA8-A55C-F2AD1BEFF4B8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361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22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40"/>
            <a:ext cx="9144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CB7F-C7F4-4D82-BA3A-3ECADB04B2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04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7"/>
            <a:ext cx="10515600" cy="58118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A63FB-35F7-44FE-A0AA-2CEB466486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47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6183"/>
          </a:xfrm>
        </p:spPr>
        <p:txBody>
          <a:bodyPr/>
          <a:lstStyle>
            <a:lvl1pPr>
              <a:buFontTx/>
              <a:buNone/>
              <a:defRPr noProof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398E8AB-CF45-4DC9-B405-4DBC4DF2F553}" type="datetimeFigureOut">
              <a:rPr lang="zh-CN" altLang="en-US"/>
              <a:pPr>
                <a:defRPr/>
              </a:pPr>
              <a:t>2022/2/13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6183"/>
          </a:xfrm>
        </p:spPr>
        <p:txBody>
          <a:bodyPr/>
          <a:lstStyle>
            <a:lvl1pPr>
              <a:buFontTx/>
              <a:buNone/>
              <a:defRPr noProof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6183"/>
          </a:xfrm>
        </p:spPr>
        <p:txBody>
          <a:bodyPr/>
          <a:lstStyle>
            <a:lvl1pPr>
              <a:defRPr sz="1200"/>
            </a:lvl1pPr>
          </a:lstStyle>
          <a:p>
            <a:fld id="{DDDFF1DF-DE42-4434-B35D-5CAD2827F1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750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6183"/>
          </a:xfrm>
        </p:spPr>
        <p:txBody>
          <a:bodyPr/>
          <a:lstStyle>
            <a:lvl1pPr>
              <a:buFontTx/>
              <a:buNone/>
              <a:defRPr noProof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398E8AB-CF45-4DC9-B405-4DBC4DF2F553}" type="datetimeFigureOut">
              <a:rPr lang="zh-CN" altLang="en-US"/>
              <a:pPr>
                <a:defRPr/>
              </a:pPr>
              <a:t>2022/2/13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6183"/>
          </a:xfrm>
        </p:spPr>
        <p:txBody>
          <a:bodyPr/>
          <a:lstStyle>
            <a:lvl1pPr>
              <a:buFontTx/>
              <a:buNone/>
              <a:defRPr noProof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6183"/>
          </a:xfrm>
        </p:spPr>
        <p:txBody>
          <a:bodyPr/>
          <a:lstStyle>
            <a:lvl1pPr>
              <a:defRPr sz="1200"/>
            </a:lvl1pPr>
          </a:lstStyle>
          <a:p>
            <a:fld id="{DDDFF1DF-DE42-4434-B35D-5CAD2827F1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84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97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21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9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07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3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49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6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7DDC1-7269-424A-BB61-9EB0070119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999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51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880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2988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1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12961-DD43-4C22-90BF-C186019B62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55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81175-788B-42BA-8011-AC65DE8B61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12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9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9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BD1D8-2908-4239-8498-C20A6F98A8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63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DEC15-30D5-490A-A812-1DF88DABBA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79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587DA-5ECE-48FF-904E-5875987914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808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2"/>
            <a:ext cx="6172200" cy="540385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AE551-7815-415C-B2B8-FA966B0869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47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54E63-B7A2-4865-ACAA-A1A81AEE61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37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6186"/>
            <a:ext cx="10515600" cy="132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6685"/>
            <a:ext cx="10515600" cy="4349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cs typeface="+mn-ea"/>
              </a:defRPr>
            </a:lvl1pPr>
          </a:lstStyle>
          <a:p>
            <a:fld id="{82F288E0-7875-42C4-84C8-98DBBD3BF4D2}" type="datetimeFigureOut">
              <a:rPr lang="zh-CN" altLang="en-US"/>
              <a:pPr/>
              <a:t>2022/2/13</a:t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171BD11-9CBE-40F0-97AA-46C88FF689F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5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98" r:id="rId11"/>
    <p:sldLayoutId id="2147483723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6146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13.&#30701;&#25991;&#20004;&#31687;%20&#26391;&#35835;.mp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3"/>
          <p:cNvSpPr txBox="1">
            <a:spLocks noChangeArrowheads="1"/>
          </p:cNvSpPr>
          <p:nvPr/>
        </p:nvSpPr>
        <p:spPr bwMode="auto">
          <a:xfrm>
            <a:off x="8603417" y="4119035"/>
            <a:ext cx="677108" cy="130420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Hei"/>
              </a:rPr>
              <a:t>议论文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227638" y="1088975"/>
            <a:ext cx="29321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短文两篇</a:t>
            </a:r>
            <a:endParaRPr lang="zh-CN" altLang="zh-CN" sz="4800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482850" y="2006744"/>
            <a:ext cx="7226300" cy="135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00" name="AutoShape 11"/>
          <p:cNvSpPr>
            <a:spLocks noChangeArrowheads="1"/>
          </p:cNvSpPr>
          <p:nvPr/>
        </p:nvSpPr>
        <p:spPr bwMode="auto">
          <a:xfrm>
            <a:off x="3648075" y="861627"/>
            <a:ext cx="1182688" cy="1280584"/>
          </a:xfrm>
          <a:prstGeom prst="diamond">
            <a:avLst/>
          </a:prstGeom>
          <a:solidFill>
            <a:srgbClr val="8000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endParaRPr lang="en-US" altLang="ko-KR" sz="2800" b="1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4101" name="文本框 49"/>
          <p:cNvSpPr txBox="1">
            <a:spLocks noChangeArrowheads="1"/>
          </p:cNvSpPr>
          <p:nvPr/>
        </p:nvSpPr>
        <p:spPr bwMode="auto">
          <a:xfrm>
            <a:off x="3694944" y="1059820"/>
            <a:ext cx="8739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13</a:t>
            </a:r>
            <a:endParaRPr lang="zh-CN" altLang="en-US" sz="4800" b="1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10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8018" y="2500814"/>
            <a:ext cx="3627535" cy="323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5280216" y="599849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3370265" y="2370667"/>
            <a:ext cx="7310437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使心情愉快。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阅历多而通达人情世故。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修饰。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狡诈，刁滑。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诘问，为难。</a:t>
            </a:r>
          </a:p>
        </p:txBody>
      </p:sp>
      <p:pic>
        <p:nvPicPr>
          <p:cNvPr id="14338" name="Picture 6" descr="BS0055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500" y="1566334"/>
            <a:ext cx="503238" cy="44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组 23"/>
          <p:cNvGrpSpPr>
            <a:grpSpLocks/>
          </p:cNvGrpSpPr>
          <p:nvPr/>
        </p:nvGrpSpPr>
        <p:grpSpPr bwMode="auto">
          <a:xfrm>
            <a:off x="2184400" y="1483785"/>
            <a:ext cx="2660650" cy="539749"/>
            <a:chOff x="4725454" y="1728734"/>
            <a:chExt cx="2660845" cy="539508"/>
          </a:xfrm>
        </p:grpSpPr>
        <p:sp>
          <p:nvSpPr>
            <p:cNvPr id="33" name="圆角矩形 32"/>
            <p:cNvSpPr/>
            <p:nvPr/>
          </p:nvSpPr>
          <p:spPr>
            <a:xfrm>
              <a:off x="5198564" y="1807015"/>
              <a:ext cx="1898789" cy="448533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733393" y="1807015"/>
              <a:ext cx="461996" cy="461227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4342" name="文本框 34"/>
            <p:cNvSpPr txBox="1">
              <a:spLocks noChangeArrowheads="1"/>
            </p:cNvSpPr>
            <p:nvPr/>
          </p:nvSpPr>
          <p:spPr bwMode="auto">
            <a:xfrm>
              <a:off x="4725454" y="1728734"/>
              <a:ext cx="2660845" cy="461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三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 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记一记词义</a:t>
              </a:r>
            </a:p>
          </p:txBody>
        </p:sp>
      </p:grpSp>
      <p:sp>
        <p:nvSpPr>
          <p:cNvPr id="12301" name="矩形 1"/>
          <p:cNvSpPr>
            <a:spLocks noChangeArrowheads="1"/>
          </p:cNvSpPr>
          <p:nvPr/>
        </p:nvSpPr>
        <p:spPr bwMode="auto">
          <a:xfrm>
            <a:off x="2517777" y="2408767"/>
            <a:ext cx="2373313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怡情：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练达：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藻饰：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狡黠：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诘难：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3370263" y="1221318"/>
            <a:ext cx="6723062" cy="39703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觉悟高，天资聪慧，非常聪明。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不通畅。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关键的窍门、重要的诀窍。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劝告人们改正缺点错误，警惕未来。</a:t>
            </a:r>
          </a:p>
          <a:p>
            <a:pPr marL="62738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指漫无边际地大发议论（多含贬义）。</a:t>
            </a:r>
          </a:p>
          <a:p>
            <a:pPr marL="62738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搜寻、摘取文章的片段词句。指读书时仅局限于文字的推求。</a:t>
            </a:r>
          </a:p>
        </p:txBody>
      </p:sp>
      <p:sp>
        <p:nvSpPr>
          <p:cNvPr id="12301" name="矩形 1"/>
          <p:cNvSpPr>
            <a:spLocks noChangeArrowheads="1"/>
          </p:cNvSpPr>
          <p:nvPr/>
        </p:nvSpPr>
        <p:spPr bwMode="auto">
          <a:xfrm>
            <a:off x="2508446" y="1203431"/>
            <a:ext cx="2373313" cy="3416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聪颖：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滞碍：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要诀：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劝诫：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高谈阔论：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寻章摘句：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3944938" y="1604434"/>
            <a:ext cx="6392862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形容写文章或说话枯燥无味。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刻意挑剔毛病，寻找差错。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形容人十分骄傲自满。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打开书本 </a:t>
            </a:r>
            <a:r>
              <a:rPr lang="en-US" altLang="zh-CN" sz="2400" b="1" dirty="0">
                <a:latin typeface="+mn-ea"/>
                <a:ea typeface="+mn-ea"/>
              </a:rPr>
              <a:t>, </a:t>
            </a:r>
            <a:r>
              <a:rPr lang="zh-CN" altLang="en-US" sz="2400" b="1" dirty="0">
                <a:latin typeface="+mn-ea"/>
                <a:ea typeface="+mn-ea"/>
              </a:rPr>
              <a:t>总有益处。常用以勉励人们勤奋好学，多读书。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12301" name="矩形 1"/>
          <p:cNvSpPr>
            <a:spLocks noChangeArrowheads="1"/>
          </p:cNvSpPr>
          <p:nvPr/>
        </p:nvSpPr>
        <p:spPr bwMode="auto">
          <a:xfrm>
            <a:off x="2517777" y="1629834"/>
            <a:ext cx="2373313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味同嚼蜡：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吹毛求疵：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狂妄自大：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开卷有益：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5"/>
          <p:cNvGrpSpPr>
            <a:grpSpLocks/>
          </p:cNvGrpSpPr>
          <p:nvPr/>
        </p:nvGrpSpPr>
        <p:grpSpPr bwMode="auto">
          <a:xfrm>
            <a:off x="6827840" y="3767668"/>
            <a:ext cx="3235325" cy="565151"/>
            <a:chOff x="720174" y="3154676"/>
            <a:chExt cx="2872641" cy="423562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1274122" y="3562374"/>
              <a:ext cx="2318693" cy="4759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 flipV="1">
              <a:off x="720174" y="3154676"/>
              <a:ext cx="553948" cy="423562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2" name="组合 7"/>
          <p:cNvGrpSpPr>
            <a:grpSpLocks/>
          </p:cNvGrpSpPr>
          <p:nvPr/>
        </p:nvGrpSpPr>
        <p:grpSpPr bwMode="auto">
          <a:xfrm>
            <a:off x="2197102" y="2313518"/>
            <a:ext cx="3470275" cy="774700"/>
            <a:chOff x="961233" y="1970485"/>
            <a:chExt cx="3154610" cy="580458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961233" y="1970485"/>
              <a:ext cx="2502330" cy="12688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3463563" y="1983173"/>
              <a:ext cx="652280" cy="567770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5" name="组合 4"/>
          <p:cNvGrpSpPr>
            <a:grpSpLocks/>
          </p:cNvGrpSpPr>
          <p:nvPr/>
        </p:nvGrpSpPr>
        <p:grpSpPr bwMode="auto">
          <a:xfrm>
            <a:off x="6515102" y="2186519"/>
            <a:ext cx="3643313" cy="986367"/>
            <a:chOff x="5429251" y="1639590"/>
            <a:chExt cx="3311980" cy="739974"/>
          </a:xfrm>
        </p:grpSpPr>
        <p:cxnSp>
          <p:nvCxnSpPr>
            <p:cNvPr id="31" name="直接连接符 30"/>
            <p:cNvCxnSpPr/>
            <p:nvPr/>
          </p:nvCxnSpPr>
          <p:spPr>
            <a:xfrm flipV="1">
              <a:off x="6181121" y="1639590"/>
              <a:ext cx="2560110" cy="1587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429251" y="1639590"/>
              <a:ext cx="751870" cy="739974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8" name="组合 5"/>
          <p:cNvGrpSpPr>
            <a:grpSpLocks/>
          </p:cNvGrpSpPr>
          <p:nvPr/>
        </p:nvGrpSpPr>
        <p:grpSpPr bwMode="auto">
          <a:xfrm>
            <a:off x="2609850" y="4432301"/>
            <a:ext cx="3130550" cy="480484"/>
            <a:chOff x="1274492" y="3206353"/>
            <a:chExt cx="2846658" cy="36076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1274492" y="3562345"/>
              <a:ext cx="2318323" cy="4768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600033" y="3206353"/>
              <a:ext cx="521117" cy="360760"/>
            </a:xfrm>
            <a:prstGeom prst="line">
              <a:avLst/>
            </a:prstGeom>
            <a:ln w="19050">
              <a:solidFill>
                <a:srgbClr val="00B05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tangle 14"/>
          <p:cNvSpPr>
            <a:spLocks noChangeArrowheads="1"/>
          </p:cNvSpPr>
          <p:nvPr/>
        </p:nvSpPr>
        <p:spPr bwMode="auto">
          <a:xfrm>
            <a:off x="2090738" y="2345268"/>
            <a:ext cx="31305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导思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</a:rPr>
              <a:t>1.</a:t>
            </a:r>
            <a:r>
              <a:rPr lang="zh-CN" altLang="en-US" sz="2000" b="1" dirty="0">
                <a:latin typeface="+mn-ea"/>
                <a:ea typeface="+mn-ea"/>
              </a:rPr>
              <a:t> </a:t>
            </a:r>
            <a:r>
              <a:rPr lang="en-US" altLang="zh-CN" sz="2000" b="1" dirty="0">
                <a:latin typeface="+mn-ea"/>
                <a:ea typeface="+mn-ea"/>
              </a:rPr>
              <a:t>《</a:t>
            </a:r>
            <a:r>
              <a:rPr lang="zh-CN" altLang="en-US" sz="2000" b="1" dirty="0">
                <a:latin typeface="+mn-ea"/>
                <a:ea typeface="+mn-ea"/>
              </a:rPr>
              <a:t>谈读书</a:t>
            </a:r>
            <a:r>
              <a:rPr lang="en-US" altLang="zh-CN" sz="2000" b="1" dirty="0">
                <a:latin typeface="+mn-ea"/>
                <a:ea typeface="+mn-ea"/>
              </a:rPr>
              <a:t>》</a:t>
            </a:r>
            <a:r>
              <a:rPr lang="zh-CN" altLang="en-US" sz="2000" b="1" dirty="0">
                <a:latin typeface="+mn-ea"/>
                <a:ea typeface="+mn-ea"/>
              </a:rPr>
              <a:t>阐述了读书应有怎样的正确目的？读书有哪些益处？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矩形 76"/>
          <p:cNvSpPr>
            <a:spLocks noChangeArrowheads="1"/>
          </p:cNvSpPr>
          <p:nvPr/>
        </p:nvSpPr>
        <p:spPr bwMode="auto">
          <a:xfrm>
            <a:off x="2978152" y="1756835"/>
            <a:ext cx="7521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益处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5257413" y="3088214"/>
            <a:ext cx="1810616" cy="1290076"/>
          </a:xfrm>
          <a:prstGeom prst="round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0D933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82" name="矩形 81"/>
          <p:cNvSpPr>
            <a:spLocks noChangeArrowheads="1"/>
          </p:cNvSpPr>
          <p:nvPr/>
        </p:nvSpPr>
        <p:spPr bwMode="auto">
          <a:xfrm>
            <a:off x="5321302" y="3149600"/>
            <a:ext cx="16351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关键词</a:t>
            </a:r>
            <a:r>
              <a:rPr lang="en-US" altLang="zh-CN" sz="2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:</a:t>
            </a:r>
          </a:p>
          <a:p>
            <a:pPr algn="ctr">
              <a:lnSpc>
                <a:spcPct val="125000"/>
              </a:lnSpc>
            </a:pPr>
            <a:r>
              <a:rPr lang="zh-CN" altLang="en-US" sz="2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读书</a:t>
            </a:r>
          </a:p>
        </p:txBody>
      </p:sp>
      <p:pic>
        <p:nvPicPr>
          <p:cNvPr id="17425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302" y="1094319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7267577" y="2412112"/>
            <a:ext cx="31416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导思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</a:rPr>
              <a:t>2.</a:t>
            </a:r>
            <a:r>
              <a:rPr lang="zh-CN" altLang="en-US" sz="2000" b="1" dirty="0">
                <a:latin typeface="+mn-ea"/>
                <a:ea typeface="+mn-ea"/>
              </a:rPr>
              <a:t> </a:t>
            </a:r>
            <a:r>
              <a:rPr lang="en-US" altLang="zh-CN" sz="2000" b="1" dirty="0">
                <a:latin typeface="+mn-ea"/>
                <a:ea typeface="+mn-ea"/>
              </a:rPr>
              <a:t>《</a:t>
            </a:r>
            <a:r>
              <a:rPr lang="zh-CN" altLang="en-US" sz="2000" b="1" dirty="0">
                <a:latin typeface="+mn-ea"/>
                <a:ea typeface="+mn-ea"/>
              </a:rPr>
              <a:t>不求甚解</a:t>
            </a:r>
            <a:r>
              <a:rPr lang="en-US" altLang="zh-CN" sz="2000" b="1" dirty="0">
                <a:latin typeface="+mn-ea"/>
                <a:ea typeface="+mn-ea"/>
              </a:rPr>
              <a:t>》</a:t>
            </a:r>
            <a:r>
              <a:rPr lang="zh-CN" altLang="en-US" sz="2000" b="1" dirty="0">
                <a:latin typeface="+mn-ea"/>
                <a:ea typeface="+mn-ea"/>
              </a:rPr>
              <a:t>一文首先摆出对方什么观点？提出了自己什么观点？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8104190" y="1653118"/>
            <a:ext cx="7521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观点</a:t>
            </a:r>
          </a:p>
        </p:txBody>
      </p:sp>
      <p:sp>
        <p:nvSpPr>
          <p:cNvPr id="37" name="矩形 34"/>
          <p:cNvSpPr>
            <a:spLocks noChangeArrowheads="1"/>
          </p:cNvSpPr>
          <p:nvPr/>
        </p:nvSpPr>
        <p:spPr bwMode="auto">
          <a:xfrm>
            <a:off x="2371725" y="4921252"/>
            <a:ext cx="2743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导思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3.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不求甚解</a:t>
            </a: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一文运用了哪些论证方法来批驳错误观点？</a:t>
            </a:r>
            <a:endParaRPr lang="zh-CN" altLang="en-US" sz="20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214688" y="4353985"/>
            <a:ext cx="10398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方法</a:t>
            </a:r>
          </a:p>
        </p:txBody>
      </p:sp>
      <p:sp>
        <p:nvSpPr>
          <p:cNvPr id="24" name="矩形 34"/>
          <p:cNvSpPr>
            <a:spLocks noChangeArrowheads="1"/>
          </p:cNvSpPr>
          <p:nvPr/>
        </p:nvSpPr>
        <p:spPr bwMode="auto">
          <a:xfrm>
            <a:off x="7035802" y="4343402"/>
            <a:ext cx="32607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导思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4.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这两篇短文讲了关于读书的一些观点，联系你自己的读书经历，谈谈对读书方法有什么新的认识。</a:t>
            </a:r>
            <a:endParaRPr lang="zh-CN" altLang="en-US" sz="20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967663" y="3759202"/>
            <a:ext cx="10652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认知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7" grpId="0"/>
      <p:bldP spid="82" grpId="0"/>
      <p:bldP spid="30" grpId="0"/>
      <p:bldP spid="33" grpId="0"/>
      <p:bldP spid="37" grpId="0"/>
      <p:bldP spid="40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9458" name="文本框 14"/>
          <p:cNvSpPr txBox="1">
            <a:spLocks noChangeArrowheads="1"/>
          </p:cNvSpPr>
          <p:nvPr/>
        </p:nvSpPr>
        <p:spPr bwMode="auto">
          <a:xfrm>
            <a:off x="13609638" y="41698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2663827" y="1771776"/>
            <a:ext cx="7000875" cy="133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  <a:spcBef>
                <a:spcPts val="300"/>
              </a:spcBef>
              <a:buClr>
                <a:schemeClr val="folHlink"/>
              </a:buClr>
              <a:buSzPct val="60000"/>
            </a:pP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请同学们听读课文，并在课本上及时做好旁批和圈点。体会作者感情，感受文章的风格。 </a:t>
            </a:r>
            <a:endParaRPr lang="en-US" altLang="zh-CN" sz="20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  <a:spcBef>
                <a:spcPts val="300"/>
              </a:spcBef>
              <a:buClr>
                <a:schemeClr val="folHlink"/>
              </a:buClr>
              <a:buSzPct val="60000"/>
            </a:pPr>
            <a:r>
              <a:rPr lang="en-US" altLang="zh-CN" sz="2000" b="1" dirty="0">
                <a:latin typeface="黑体" pitchFamily="49" charset="-122"/>
                <a:ea typeface="黑体" pitchFamily="49" charset="-122"/>
                <a:hlinkClick r:id="rId2" action="ppaction://hlinkfile"/>
              </a:rPr>
              <a:t>《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  <a:hlinkClick r:id="rId2" action="ppaction://hlinkfile"/>
              </a:rPr>
              <a:t>短文两篇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  <a:hlinkClick r:id="rId2" action="ppaction://hlinkfile"/>
              </a:rPr>
              <a:t>》         </a:t>
            </a:r>
            <a:endParaRPr lang="en-US" altLang="zh-CN" sz="20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9460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602" y="1007535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2790825" y="3924301"/>
            <a:ext cx="6853238" cy="2201333"/>
          </a:xfrm>
          <a:prstGeom prst="rect">
            <a:avLst/>
          </a:prstGeom>
          <a:solidFill>
            <a:srgbClr val="26E606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9462" name="Rectangle 17"/>
          <p:cNvSpPr>
            <a:spLocks noChangeArrowheads="1"/>
          </p:cNvSpPr>
          <p:nvPr/>
        </p:nvSpPr>
        <p:spPr bwMode="auto">
          <a:xfrm>
            <a:off x="3038476" y="4195517"/>
            <a:ext cx="5606022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划分文章部分、层次分别用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双竖线、单竖线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认为用得好的词语用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方框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关键语句（或写得好的语句）用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波浪线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有疑问的地方，用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问号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标注。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9463" name="组 1"/>
          <p:cNvGrpSpPr>
            <a:grpSpLocks/>
          </p:cNvGrpSpPr>
          <p:nvPr/>
        </p:nvGrpSpPr>
        <p:grpSpPr bwMode="auto">
          <a:xfrm>
            <a:off x="2117725" y="3261784"/>
            <a:ext cx="2579688" cy="626354"/>
            <a:chOff x="5549972" y="3731738"/>
            <a:chExt cx="2578028" cy="626210"/>
          </a:xfrm>
        </p:grpSpPr>
        <p:sp>
          <p:nvSpPr>
            <p:cNvPr id="18" name="圆角矩形 17"/>
            <p:cNvSpPr/>
            <p:nvPr/>
          </p:nvSpPr>
          <p:spPr>
            <a:xfrm>
              <a:off x="6317828" y="3841779"/>
              <a:ext cx="1810172" cy="448630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9465" name="文本框 30"/>
            <p:cNvSpPr txBox="1">
              <a:spLocks noChangeArrowheads="1"/>
            </p:cNvSpPr>
            <p:nvPr/>
          </p:nvSpPr>
          <p:spPr bwMode="auto">
            <a:xfrm>
              <a:off x="6565743" y="3779941"/>
              <a:ext cx="1550065" cy="461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圈点要求</a:t>
              </a:r>
            </a:p>
          </p:txBody>
        </p:sp>
        <p:pic>
          <p:nvPicPr>
            <p:cNvPr id="19466" name="图片 9" descr="book.gi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9972" y="3731738"/>
              <a:ext cx="1018892" cy="62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2"/>
            <a:ext cx="731202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“读书足以怡情，足以傅彩，足以长才。”这句话运用了什么修辞手法？有什么作用？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416302"/>
            <a:ext cx="7332662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运用了排比的修辞手法，“足以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足以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足以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……”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写出了读书作用之大、之多。</a:t>
            </a:r>
          </a:p>
        </p:txBody>
      </p:sp>
      <p:grpSp>
        <p:nvGrpSpPr>
          <p:cNvPr id="20483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0484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0486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 dirty="0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13467"/>
            <a:ext cx="7312025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“读书补天然之不足，经验又补读书之不足，盖天生才干犹如自然花草，读书然后知如何修剪移接”这句话运用了什么论证方法？有什么作用？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814233"/>
            <a:ext cx="7332662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比喻论证。“自然花草”比喻人天生的才干；“修剪移接”比喻读书学习。用“自然花草”可以“修剪移接”比喻读书学习可以“补天然之不足”，这样使语言表达具体形象，论述的道理通俗易懂。</a:t>
            </a:r>
          </a:p>
        </p:txBody>
      </p:sp>
      <p:grpSp>
        <p:nvGrpSpPr>
          <p:cNvPr id="21507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1508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1510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 dirty="0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5281615" y="1217085"/>
            <a:ext cx="2427287" cy="448733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530" name="文本框 35"/>
          <p:cNvSpPr txBox="1">
            <a:spLocks noChangeArrowheads="1"/>
          </p:cNvSpPr>
          <p:nvPr/>
        </p:nvSpPr>
        <p:spPr bwMode="auto">
          <a:xfrm>
            <a:off x="5559427" y="1138768"/>
            <a:ext cx="2479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阅读方法解密</a:t>
            </a:r>
          </a:p>
        </p:txBody>
      </p:sp>
      <p:pic>
        <p:nvPicPr>
          <p:cNvPr id="22531" name="图片 9" descr="boo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590" y="1081618"/>
            <a:ext cx="1087437" cy="66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292350" y="1754719"/>
            <a:ext cx="7543800" cy="31393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FZLTCHJW--GB1-0"/>
              </a:rPr>
              <a:t>考点：</a:t>
            </a:r>
            <a:r>
              <a:rPr lang="zh-CN" altLang="en-US" sz="2200" b="1" dirty="0">
                <a:latin typeface="FZLTCHJW--GB1-0"/>
              </a:rPr>
              <a:t>分析比喻论证的作用。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（中考占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3-4 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）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FZLTCHJW--GB1-0"/>
              </a:rPr>
              <a:t>答题思路：</a:t>
            </a:r>
            <a:r>
              <a:rPr lang="zh-CN" altLang="en-US" sz="2200" b="1" dirty="0">
                <a:latin typeface="FZLTCHJW--GB1-0"/>
              </a:rPr>
              <a:t>一般来说，比喻论证的作用是：深入浅出，生动形象地证明观点，使观点更为清晰，读者更易理解。答题模式：使用了比喻论证（</a:t>
            </a:r>
            <a:r>
              <a:rPr lang="en-US" altLang="zh-CN" sz="2200" b="1" dirty="0">
                <a:latin typeface="FZLTCHJW--GB1-0"/>
              </a:rPr>
              <a:t>1 </a:t>
            </a:r>
            <a:r>
              <a:rPr lang="zh-CN" altLang="en-US" sz="2200" b="1" dirty="0">
                <a:latin typeface="FZLTCHJW--GB1-0"/>
              </a:rPr>
              <a:t>分），将</a:t>
            </a:r>
            <a:r>
              <a:rPr lang="en-US" altLang="zh-CN" sz="2200" b="1" dirty="0">
                <a:latin typeface="FZLTCHJW--GB1-0"/>
              </a:rPr>
              <a:t>……</a:t>
            </a:r>
            <a:r>
              <a:rPr lang="zh-CN" altLang="en-US" sz="2200" b="1" dirty="0">
                <a:latin typeface="FZLTCHJW--GB1-0"/>
              </a:rPr>
              <a:t>比作</a:t>
            </a:r>
            <a:r>
              <a:rPr lang="en-US" altLang="zh-CN" sz="2200" b="1" dirty="0">
                <a:latin typeface="FZLTCHJW--GB1-0"/>
              </a:rPr>
              <a:t>……</a:t>
            </a:r>
            <a:r>
              <a:rPr lang="zh-CN" altLang="en-US" sz="2200" b="1" dirty="0">
                <a:latin typeface="FZLTCHJW--GB1-0"/>
              </a:rPr>
              <a:t>，证明了</a:t>
            </a:r>
            <a:r>
              <a:rPr lang="en-US" altLang="zh-CN" sz="2200" b="1" dirty="0">
                <a:latin typeface="FZLTCHJW--GB1-0"/>
              </a:rPr>
              <a:t>……</a:t>
            </a:r>
            <a:r>
              <a:rPr lang="zh-CN" altLang="en-US" sz="2200" b="1" dirty="0">
                <a:latin typeface="FZLTCHJW--GB1-0"/>
              </a:rPr>
              <a:t>观点，从而把抽象深奥的道理阐述得生动形象、浅显易懂，具有更强的说服力。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【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比喻论证作用分析法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】</a:t>
            </a:r>
            <a:endParaRPr lang="en-US" altLang="zh-CN" sz="2200" b="1" dirty="0">
              <a:solidFill>
                <a:srgbClr val="008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4"/>
            <a:ext cx="731202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“狡黠者鄙读书，无知者羡读书，唯明智之士用读书”这句话运用了什么论证方法？有什么作用？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727451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此处运用对比论证。“鄙”“羡”“用”三个字极为准确地分析了不同人对读书的不同态度，通过对比突出了正确的读书目的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——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用读书。</a:t>
            </a:r>
          </a:p>
        </p:txBody>
      </p:sp>
      <p:grpSp>
        <p:nvGrpSpPr>
          <p:cNvPr id="23555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3556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3558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 dirty="0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5"/>
            <a:ext cx="7312025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“诘难作者”“尽信书上所言”“只为寻章摘句”，这样的读书态度会有怎样的坏处？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431117"/>
            <a:ext cx="7332662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这是三种错误的读书态度，即一味在书中挑刺或完全接受书中观点或断章取义地曲解。这会使我们陷入钻牛角尖、死读书和片面化的境地，使我们不能真正获取书中的东西。句中三个“不可”，构成排比句式，强调读书要有正确的态度。</a:t>
            </a:r>
          </a:p>
        </p:txBody>
      </p:sp>
      <p:grpSp>
        <p:nvGrpSpPr>
          <p:cNvPr id="24579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4580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4582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054" name="矩形 3"/>
          <p:cNvSpPr>
            <a:spLocks noChangeArrowheads="1"/>
          </p:cNvSpPr>
          <p:nvPr/>
        </p:nvSpPr>
        <p:spPr bwMode="auto">
          <a:xfrm>
            <a:off x="2398715" y="1490133"/>
            <a:ext cx="7470775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593725" latinLnBrk="1">
              <a:lnSpc>
                <a:spcPct val="150000"/>
              </a:lnSpc>
              <a:defRPr/>
            </a:pPr>
            <a:r>
              <a:rPr kumimoji="1" lang="zh-CN" altLang="en-US" sz="2400" b="1" dirty="0">
                <a:solidFill>
                  <a:srgbClr val="8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有人说现在已经进入“读图时代”，各种各样的图铺天盖地一般呈现在人们眼前，读图已经成为时尚。有人认为，读图是造成全民阅读水平低下的重要因素。因此要回归读书，尤其是中学生要多读书，读好书。那么，我们为什么读书，怎样读书，今天我们一起来聆听几百年以前的先哲的高论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21584" y="878889"/>
            <a:ext cx="2317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5F9EA"/>
                </a:solidFill>
              </a:rPr>
              <a:t>https://www.ypppt.com/</a:t>
            </a:r>
            <a:endParaRPr lang="zh-CN" altLang="en-US" sz="1400" dirty="0">
              <a:solidFill>
                <a:srgbClr val="F5F9EA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4"/>
            <a:ext cx="7312025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“否则书经提炼犹如水经蒸馏，味同嚼蜡矣。”这句话运用了什么修辞手法？有怎样的表达效果？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431118"/>
            <a:ext cx="7332662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运用比喻的修辞手法。运用比喻说明不是所有的书都可请人代读，书经提炼后易丧失大量精华，使读者获得的读书价值与乐趣降低，形象生动地说明了“代读”的弊端。</a:t>
            </a:r>
          </a:p>
        </p:txBody>
      </p:sp>
      <p:grpSp>
        <p:nvGrpSpPr>
          <p:cNvPr id="25603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5604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5606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3"/>
            <a:ext cx="7312025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“读史使人明智，读诗使人灵秀，数学使人周密，科学使人深刻，伦理学使人庄重，逻辑修辞之学使人善辩”赏析这组排比句的表达效果。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4011085"/>
            <a:ext cx="7332662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作者列举了六门学科的作用，揭示了读书能塑造人性格的作用。排比句的使用，增强了说服力和感染力。</a:t>
            </a:r>
          </a:p>
        </p:txBody>
      </p:sp>
      <p:grpSp>
        <p:nvGrpSpPr>
          <p:cNvPr id="26627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6628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6630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5281615" y="1217085"/>
            <a:ext cx="2427287" cy="448733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650" name="文本框 35"/>
          <p:cNvSpPr txBox="1">
            <a:spLocks noChangeArrowheads="1"/>
          </p:cNvSpPr>
          <p:nvPr/>
        </p:nvSpPr>
        <p:spPr bwMode="auto">
          <a:xfrm>
            <a:off x="5559427" y="1138768"/>
            <a:ext cx="2479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阅读方法解密</a:t>
            </a:r>
          </a:p>
        </p:txBody>
      </p:sp>
      <p:pic>
        <p:nvPicPr>
          <p:cNvPr id="27651" name="图片 9" descr="boo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590" y="1081618"/>
            <a:ext cx="1087437" cy="66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292350" y="1684867"/>
            <a:ext cx="7543800" cy="36471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FZLTCHJW--GB1-0"/>
              </a:rPr>
              <a:t>考点：</a:t>
            </a:r>
            <a:r>
              <a:rPr lang="zh-CN" altLang="en-US" sz="2200" b="1" dirty="0">
                <a:latin typeface="FZLTCHJW--GB1-0"/>
              </a:rPr>
              <a:t>分析排比的表达效果。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（中考占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3-4 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）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FZLTCHJW--GB1-0"/>
              </a:rPr>
              <a:t>答题思路：</a:t>
            </a:r>
            <a:r>
              <a:rPr lang="zh-CN" altLang="en-US" sz="2200" b="1" dirty="0">
                <a:latin typeface="FZLTCHJW--GB1-0"/>
              </a:rPr>
              <a:t>一般来说，排比的作用是能表达强烈的感情，周密地说明复杂的事理，增强语言的气势和表达效果。具体有：</a:t>
            </a:r>
            <a:r>
              <a:rPr lang="en-US" altLang="zh-CN" sz="2200" b="1" dirty="0">
                <a:latin typeface="FZLTCHJW--GB1-0"/>
              </a:rPr>
              <a:t>1.</a:t>
            </a:r>
            <a:r>
              <a:rPr lang="zh-CN" altLang="en-US" sz="2200" b="1" dirty="0">
                <a:latin typeface="FZLTCHJW--GB1-0"/>
              </a:rPr>
              <a:t>用排比来叙事、写景，能使层次清晰、描写细腻、形象生动；</a:t>
            </a:r>
            <a:r>
              <a:rPr lang="en-US" altLang="zh-CN" sz="2200" b="1" dirty="0">
                <a:latin typeface="FZLTCHJW--GB1-0"/>
              </a:rPr>
              <a:t>2.</a:t>
            </a:r>
            <a:r>
              <a:rPr lang="zh-CN" altLang="en-US" sz="2200" b="1" dirty="0">
                <a:latin typeface="FZLTCHJW--GB1-0"/>
              </a:rPr>
              <a:t>用排比来抒情，可以使节奏和谐，感情充沛；</a:t>
            </a:r>
            <a:r>
              <a:rPr lang="en-US" altLang="zh-CN" sz="2200" b="1" dirty="0">
                <a:latin typeface="FZLTCHJW--GB1-0"/>
              </a:rPr>
              <a:t>3.</a:t>
            </a:r>
            <a:r>
              <a:rPr lang="zh-CN" altLang="en-US" sz="2200" b="1" dirty="0">
                <a:latin typeface="FZLTCHJW--GB1-0"/>
              </a:rPr>
              <a:t>用排比来说理，可以使条理清晰，说服力强。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【</a:t>
            </a:r>
            <a:r>
              <a:rPr lang="zh-CN" altLang="en-US" sz="2200" b="1" dirty="0">
                <a:solidFill>
                  <a:srgbClr val="008000"/>
                </a:solidFill>
                <a:latin typeface="FZLTCHJW--GB1-0"/>
              </a:rPr>
              <a:t>排比表达效果分析法</a:t>
            </a:r>
            <a:r>
              <a:rPr lang="en-US" altLang="zh-CN" sz="2200" b="1" dirty="0">
                <a:solidFill>
                  <a:srgbClr val="008000"/>
                </a:solidFill>
                <a:latin typeface="FZLTCHJW--GB1-0"/>
              </a:rPr>
              <a:t>】</a:t>
            </a:r>
            <a:endParaRPr lang="en-US" altLang="zh-CN" sz="2200" b="1" dirty="0">
              <a:solidFill>
                <a:srgbClr val="008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3"/>
            <a:ext cx="7312025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“人之才智但有滞碍，无不可读适当之书使之顺畅，一如身体百病，皆可借相宜之运动除之。”分析画线句子属于什么论证方法？有什么作用？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884085"/>
            <a:ext cx="7332662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运用比喻论证，生动形象地论述读书可以弥补才智上的缺陷，就像身体百病可以通过相宜的运动除去一样，更易于读者理解这个观点。</a:t>
            </a:r>
          </a:p>
        </p:txBody>
      </p:sp>
      <p:grpSp>
        <p:nvGrpSpPr>
          <p:cNvPr id="28675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8676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8678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4"/>
            <a:ext cx="731202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这里列举学习相关学科知识的作用，有什么表达效果？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585634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列举学习相关学科知识的作用，再一次点明了读书的重要性。列举这些事例，更有说服力，论证了如果精神上有缺陷，可以用读书来弥补的道理。</a:t>
            </a:r>
          </a:p>
        </p:txBody>
      </p:sp>
      <p:grpSp>
        <p:nvGrpSpPr>
          <p:cNvPr id="29699" name="组 1"/>
          <p:cNvGrpSpPr>
            <a:grpSpLocks/>
          </p:cNvGrpSpPr>
          <p:nvPr/>
        </p:nvGrpSpPr>
        <p:grpSpPr bwMode="auto">
          <a:xfrm>
            <a:off x="2286000" y="1200152"/>
            <a:ext cx="3048000" cy="561473"/>
            <a:chOff x="4631255" y="78211"/>
            <a:chExt cx="3505092" cy="559438"/>
          </a:xfrm>
        </p:grpSpPr>
        <p:pic>
          <p:nvPicPr>
            <p:cNvPr id="29700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112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64" y="181551"/>
              <a:ext cx="2811376" cy="4492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9702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2708360" cy="4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谈读书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98134"/>
            <a:ext cx="73120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第①段有什么作用？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204634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开篇摆出批驳的靶子：“对任何问题不求甚解都是不好的。”并且提出了自己的观点：“盲目地反对不求甚解的态度同样没有充分的理由。”</a:t>
            </a:r>
          </a:p>
        </p:txBody>
      </p:sp>
      <p:grpSp>
        <p:nvGrpSpPr>
          <p:cNvPr id="30723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0724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0726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 dirty="0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5281615" y="1217085"/>
            <a:ext cx="2427287" cy="448733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1746" name="文本框 35"/>
          <p:cNvSpPr txBox="1">
            <a:spLocks noChangeArrowheads="1"/>
          </p:cNvSpPr>
          <p:nvPr/>
        </p:nvSpPr>
        <p:spPr bwMode="auto">
          <a:xfrm>
            <a:off x="5559427" y="1138768"/>
            <a:ext cx="2479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阅读方法解密</a:t>
            </a:r>
          </a:p>
        </p:txBody>
      </p:sp>
      <p:pic>
        <p:nvPicPr>
          <p:cNvPr id="31747" name="图片 9" descr="boo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590" y="1081618"/>
            <a:ext cx="1087437" cy="66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292350" y="1782234"/>
            <a:ext cx="7543800" cy="28623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FZLTCHJW--GB1-0"/>
              </a:rPr>
              <a:t>考点：</a:t>
            </a:r>
            <a:r>
              <a:rPr lang="zh-CN" altLang="en-US" sz="2400" b="1" dirty="0">
                <a:latin typeface="FZLTCHJW--GB1-0"/>
              </a:rPr>
              <a:t>分析议论文开头段的作用。</a:t>
            </a:r>
            <a:r>
              <a:rPr lang="zh-CN" altLang="en-US" sz="2400" b="1" dirty="0">
                <a:solidFill>
                  <a:srgbClr val="008000"/>
                </a:solidFill>
                <a:latin typeface="FZLTCHJW--GB1-0"/>
              </a:rPr>
              <a:t>（中考占</a:t>
            </a:r>
            <a:r>
              <a:rPr lang="en-US" altLang="zh-CN" sz="2400" b="1" dirty="0">
                <a:solidFill>
                  <a:srgbClr val="008000"/>
                </a:solidFill>
                <a:latin typeface="FZLTCHJW--GB1-0"/>
              </a:rPr>
              <a:t>3-4 </a:t>
            </a:r>
            <a:r>
              <a:rPr lang="zh-CN" altLang="en-US" sz="2400" b="1" dirty="0">
                <a:solidFill>
                  <a:srgbClr val="008000"/>
                </a:solidFill>
                <a:latin typeface="FZLTCHJW--GB1-0"/>
              </a:rPr>
              <a:t>）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FZLTCHJW--GB1-0"/>
              </a:rPr>
              <a:t>答题思路：</a:t>
            </a:r>
            <a:r>
              <a:rPr lang="zh-CN" altLang="en-US" sz="2400" b="1" dirty="0">
                <a:latin typeface="FZLTCHJW--GB1-0"/>
              </a:rPr>
              <a:t>议论文开头段的作用：①提出论题或论述的内容，为下文的论述做铺垫；②提出中心论点；③作为文章的道理论据或事实论据；④增强文章趣味性，激发读者的阅读兴趣。</a:t>
            </a:r>
            <a:r>
              <a:rPr lang="en-US" altLang="zh-CN" sz="2400" b="1" dirty="0">
                <a:solidFill>
                  <a:srgbClr val="008000"/>
                </a:solidFill>
                <a:latin typeface="FZLTCHJW--GB1-0"/>
              </a:rPr>
              <a:t>【</a:t>
            </a:r>
            <a:r>
              <a:rPr lang="zh-CN" altLang="en-US" sz="2400" b="1" dirty="0">
                <a:solidFill>
                  <a:srgbClr val="008000"/>
                </a:solidFill>
                <a:latin typeface="FZLTCHJW--GB1-0"/>
              </a:rPr>
              <a:t>议论文开头段作用分析法</a:t>
            </a:r>
            <a:r>
              <a:rPr lang="en-US" altLang="zh-CN" sz="2400" b="1" dirty="0">
                <a:solidFill>
                  <a:srgbClr val="008000"/>
                </a:solidFill>
                <a:latin typeface="FZLTCHJW--GB1-0"/>
              </a:rPr>
              <a:t>】</a:t>
            </a:r>
            <a:endParaRPr lang="en-US" altLang="zh-CN" sz="2400" b="1" dirty="0">
              <a:solidFill>
                <a:srgbClr val="008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1"/>
            <a:ext cx="7312025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分析一下第②段的论证思路？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637367"/>
            <a:ext cx="7332662" cy="28623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本段从“不求甚解”的出处入手，正面阐述陶渊明的本意是领会书中的要义，体会书中的乐趣，而不必在一字一句上过分地下功夫。接着说明人们曲解了“不求甚解”的意思，陶渊明的读书态度是正确的，值得我们学习。“这是何苦来呢”为口语化的语言，如话家常，使人读起来倍感亲切。最后得出结论：古人的读书态度是正确的，我们应该虚心学习。</a:t>
            </a:r>
          </a:p>
        </p:txBody>
      </p:sp>
      <p:grpSp>
        <p:nvGrpSpPr>
          <p:cNvPr id="32771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2772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2774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 dirty="0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2"/>
            <a:ext cx="7312025" cy="5770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100" b="1" dirty="0">
                <a:latin typeface="+mn-ea"/>
                <a:ea typeface="+mn-ea"/>
              </a:rPr>
              <a:t>这一段论述了哪两个方面的问题？请结合文段内容回答。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637368"/>
            <a:ext cx="7332662" cy="25160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+mn-ea"/>
                <a:ea typeface="+mn-ea"/>
              </a:rPr>
              <a:t>这一段论述了以下两个方面的问题：一是要养成“好读书”这个习惯，只有“好读书”才能谈到“不求甚解”这个问题。二是说明读书的方法，读书时不要“一下子想完全读懂所有的书”，读书的要诀在于“会意”，所以陶渊明每有会意便十分高兴。</a:t>
            </a:r>
          </a:p>
        </p:txBody>
      </p:sp>
      <p:grpSp>
        <p:nvGrpSpPr>
          <p:cNvPr id="33795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3796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3798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2"/>
            <a:ext cx="73120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作者认为“不求甚解”的含义是什么？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734734"/>
            <a:ext cx="7332662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一是表示虚心，因为不一定“什么书一读就懂”，就体会了书中真意，所以就承认“不求甚解”。二是说明读书的方法，“不要固执一点”，而应前后贯通，以了解大意为主，不要过多地在文字上纠缠。</a:t>
            </a:r>
          </a:p>
        </p:txBody>
      </p:sp>
      <p:grpSp>
        <p:nvGrpSpPr>
          <p:cNvPr id="34819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4820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4822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271713" y="3790952"/>
            <a:ext cx="425450" cy="46778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2271713" y="3096686"/>
            <a:ext cx="425450" cy="46778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2271713" y="2349500"/>
            <a:ext cx="425450" cy="46778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45" name="Rectangle 11"/>
          <p:cNvSpPr>
            <a:spLocks noChangeArrowheads="1"/>
          </p:cNvSpPr>
          <p:nvPr/>
        </p:nvSpPr>
        <p:spPr bwMode="auto">
          <a:xfrm>
            <a:off x="2271713" y="1595967"/>
            <a:ext cx="425450" cy="46778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19462" name="矩形 1"/>
          <p:cNvSpPr>
            <a:spLocks noChangeArrowheads="1"/>
          </p:cNvSpPr>
          <p:nvPr/>
        </p:nvSpPr>
        <p:spPr bwMode="auto">
          <a:xfrm>
            <a:off x="2298702" y="1371601"/>
            <a:ext cx="75787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None/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1.</a:t>
            </a:r>
            <a:r>
              <a:rPr lang="zh-CN" altLang="en-US" sz="2400" b="1" dirty="0">
                <a:latin typeface="+mn-ea"/>
                <a:ea typeface="+mn-ea"/>
                <a:cs typeface="Times New Roman" pitchFamily="18" charset="0"/>
              </a:rPr>
              <a:t>朗读课文，理解文章内容和结构。</a:t>
            </a:r>
          </a:p>
          <a:p>
            <a:pPr eaLnBrk="1" hangingPunct="1">
              <a:lnSpc>
                <a:spcPct val="200000"/>
              </a:lnSpc>
              <a:buFontTx/>
              <a:buNone/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2.</a:t>
            </a:r>
            <a:r>
              <a:rPr lang="zh-CN" altLang="en-US" sz="2400" b="1" dirty="0">
                <a:latin typeface="+mn-ea"/>
                <a:ea typeface="+mn-ea"/>
                <a:cs typeface="Times New Roman" pitchFamily="18" charset="0"/>
              </a:rPr>
              <a:t>积累文中经典语句和格言，学习归纳论证方法及作用。</a:t>
            </a:r>
            <a:endParaRPr lang="en-US" altLang="zh-CN" sz="2400" b="1" dirty="0">
              <a:latin typeface="+mn-ea"/>
              <a:ea typeface="+mn-ea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Tx/>
              <a:buNone/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3.</a:t>
            </a:r>
            <a:r>
              <a:rPr lang="zh-CN" altLang="en-US" sz="2400" b="1" dirty="0">
                <a:latin typeface="+mn-ea"/>
                <a:ea typeface="+mn-ea"/>
                <a:cs typeface="Times New Roman" pitchFamily="18" charset="0"/>
              </a:rPr>
              <a:t>掌握比喻、排比的修辞手法，并灵活运用。</a:t>
            </a:r>
            <a:endParaRPr lang="en-US" altLang="zh-CN" sz="2400" b="1" dirty="0">
              <a:latin typeface="+mn-ea"/>
              <a:ea typeface="+mn-ea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Tx/>
              <a:buNone/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4.</a:t>
            </a:r>
            <a:r>
              <a:rPr lang="zh-CN" altLang="en-US" sz="2400" b="1" dirty="0">
                <a:latin typeface="+mn-ea"/>
                <a:ea typeface="+mn-ea"/>
                <a:cs typeface="Times New Roman" pitchFamily="18" charset="0"/>
              </a:rPr>
              <a:t>学会掌握举例论证、比喻论证、对比论证等论证方法，并灵活运用。</a:t>
            </a:r>
          </a:p>
        </p:txBody>
      </p:sp>
      <p:sp>
        <p:nvSpPr>
          <p:cNvPr id="17" name="矩形 16"/>
          <p:cNvSpPr/>
          <p:nvPr/>
        </p:nvSpPr>
        <p:spPr>
          <a:xfrm>
            <a:off x="6951663" y="134408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（重点）</a:t>
            </a:r>
            <a:endParaRPr lang="zh-CN" altLang="en-US" sz="1100" dirty="0"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29125" y="428836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（难点）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247063" y="2802468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（重点）</a:t>
            </a:r>
            <a:endParaRPr lang="zh-CN" altLang="en-US" sz="1100" dirty="0">
              <a:latin typeface="+mn-ea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2"/>
            <a:ext cx="7312025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“列宁就曾经多次批评普列汉诺夫，说他自以为熟读马克思的著作，而实际上对马克思的著作却做了许多曲解。”画线句子运用了什么论证方法？有什么作用？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983567"/>
            <a:ext cx="7332662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举例论证。作者以普列汉诺夫为例，说他自以为熟读马克思的著作，而实际上对此做了很多曲解。作者从反面论证了读经典著作，一定要充分理解经典著作的精神实质及内涵。</a:t>
            </a:r>
          </a:p>
        </p:txBody>
      </p:sp>
      <p:grpSp>
        <p:nvGrpSpPr>
          <p:cNvPr id="35843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5844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5846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98651"/>
            <a:ext cx="7312025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“要学习得好，就不能死读，而必须活读，就是说，不能只记住经典著作的一些字句，而必须理解经典著作的精神实质。”怎样理解画线句子中“死读”“活读”的含义？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983567"/>
            <a:ext cx="7332662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“死读”是死抠一字一句，不顾精神实质，“活读”是灵活解读并运用，举一反三。本句再次阐明“理解经典著作的精神实质”才是正确的，“不求甚解”的读书态度是正确的。</a:t>
            </a:r>
          </a:p>
        </p:txBody>
      </p:sp>
      <p:grpSp>
        <p:nvGrpSpPr>
          <p:cNvPr id="36867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6868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6870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955801"/>
            <a:ext cx="73120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第⑥段举诸葛亮的例子有什么作用？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990851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列举诸葛亮的例子，从正面论证，很多有成就的古人就是以“不求甚解”的态度读书的，从而证明了“会意”的重要性。</a:t>
            </a:r>
          </a:p>
        </p:txBody>
      </p:sp>
      <p:grpSp>
        <p:nvGrpSpPr>
          <p:cNvPr id="37891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7892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7894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41501"/>
            <a:ext cx="73120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第⑦段能否删去，为什么？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637367"/>
            <a:ext cx="7332662" cy="28623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不能。因为这一段全面解释“不求甚解”。“当然”笔锋一转，从反面说出对不求甚解的曲解，论证全面、严密。所以这一段具有重要作用：①使论证更严密；②辩证地看待问题，使观点更客观；③从反面进行论证，使论证角度更全面。</a:t>
            </a:r>
          </a:p>
        </p:txBody>
      </p:sp>
      <p:grpSp>
        <p:nvGrpSpPr>
          <p:cNvPr id="38915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8916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8918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41502"/>
            <a:ext cx="731202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文章开头第①段“一般人常常以为”和结尾第⑨段“经验证明”是插入语，有什么作用？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3500968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开头的插入语表明下面的观点是引用别人的，不代表自己的意见；结尾处的插入语表明下面的结论是自己通过实践而得出的，不是无中生有，空穴来风。</a:t>
            </a:r>
          </a:p>
        </p:txBody>
      </p:sp>
      <p:grpSp>
        <p:nvGrpSpPr>
          <p:cNvPr id="39939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39940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9942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2306640" y="1841501"/>
            <a:ext cx="73120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33400" latinLnBrk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为什么列举读书过程中遇到的各种问题？</a:t>
            </a:r>
          </a:p>
        </p:txBody>
      </p:sp>
      <p:sp>
        <p:nvSpPr>
          <p:cNvPr id="2" name="矩形 1"/>
          <p:cNvSpPr/>
          <p:nvPr/>
        </p:nvSpPr>
        <p:spPr>
          <a:xfrm>
            <a:off x="2335213" y="2963334"/>
            <a:ext cx="7332662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542925" algn="just" latinLnBrk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列举读书时有关影响“会意”的种种问题，意在告诉读者，不应该被这些阻隔，书籍不是一下子就能读懂的，而应该反复读，才能开卷有益。</a:t>
            </a:r>
          </a:p>
        </p:txBody>
      </p:sp>
      <p:grpSp>
        <p:nvGrpSpPr>
          <p:cNvPr id="40963" name="组 1"/>
          <p:cNvGrpSpPr>
            <a:grpSpLocks/>
          </p:cNvGrpSpPr>
          <p:nvPr/>
        </p:nvGrpSpPr>
        <p:grpSpPr bwMode="auto">
          <a:xfrm>
            <a:off x="2286002" y="1200151"/>
            <a:ext cx="3376613" cy="561832"/>
            <a:chOff x="4631255" y="78211"/>
            <a:chExt cx="3884191" cy="559438"/>
          </a:xfrm>
        </p:grpSpPr>
        <p:pic>
          <p:nvPicPr>
            <p:cNvPr id="40964" name="Picture 6" descr="BS00554_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211" y="197913"/>
              <a:ext cx="503235" cy="439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圆角矩形 7"/>
            <p:cNvSpPr/>
            <p:nvPr/>
          </p:nvSpPr>
          <p:spPr>
            <a:xfrm>
              <a:off x="4660473" y="181485"/>
              <a:ext cx="3203042" cy="44892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40966" name="文本框 32"/>
            <p:cNvSpPr txBox="1">
              <a:spLocks noChangeArrowheads="1"/>
            </p:cNvSpPr>
            <p:nvPr/>
          </p:nvSpPr>
          <p:spPr bwMode="auto">
            <a:xfrm>
              <a:off x="4631255" y="78211"/>
              <a:ext cx="3000091" cy="45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zh-CN" sz="2400" b="1">
                  <a:latin typeface="黑体" pitchFamily="49" charset="-122"/>
                  <a:ea typeface="黑体" pitchFamily="49" charset="-122"/>
                </a:rPr>
                <a:t>品析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不求甚解</a:t>
              </a:r>
              <a:r>
                <a:rPr lang="en-US" altLang="zh-CN" sz="2400" b="1">
                  <a:latin typeface="黑体" pitchFamily="49" charset="-122"/>
                  <a:ea typeface="黑体" pitchFamily="49" charset="-122"/>
                </a:rPr>
                <a:t>》</a:t>
              </a:r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497138" y="3528485"/>
            <a:ext cx="7258050" cy="161582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点拨：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1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）运用比喻说理。例如，用“盖天生才干犹如自然花草，读书然后知如何修剪移接”，来说明读书对人的天赋的作用。这样写，生动形象，通俗易懂。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106613" y="1325035"/>
            <a:ext cx="7847012" cy="161582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449580" indent="-449580">
              <a:lnSpc>
                <a:spcPct val="150000"/>
              </a:lnSpc>
              <a:defRPr/>
            </a:pPr>
            <a:r>
              <a:rPr lang="en-US" altLang="zh-CN" sz="2200" b="1" dirty="0">
                <a:latin typeface="+mn-ea"/>
                <a:ea typeface="+mn-ea"/>
                <a:cs typeface="Times New Roman" pitchFamily="18" charset="0"/>
              </a:rPr>
              <a:t>1. 《</a:t>
            </a:r>
            <a:r>
              <a:rPr lang="zh-CN" altLang="en-US" sz="2200" b="1" dirty="0">
                <a:latin typeface="+mn-ea"/>
                <a:ea typeface="+mn-ea"/>
                <a:cs typeface="Times New Roman" pitchFamily="18" charset="0"/>
              </a:rPr>
              <a:t>谈读书</a:t>
            </a:r>
            <a:r>
              <a:rPr lang="en-US" altLang="zh-CN" sz="2200" b="1" dirty="0"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+mn-ea"/>
                <a:ea typeface="+mn-ea"/>
                <a:cs typeface="Times New Roman" pitchFamily="18" charset="0"/>
              </a:rPr>
              <a:t>是一篇随笔，是一位洞察世事人情的饱学之士，对世人的谆谆告诫。全文好似一篇谈话，富于针对性，从写法上看，文章是如何说理的？</a:t>
            </a:r>
            <a:endParaRPr lang="zh-CN" altLang="en-US" sz="22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411413" y="1416051"/>
            <a:ext cx="7258050" cy="36471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2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运用排比说理。例如，“读书足以怡情，足以傅彩，足以长才。其怡情也，最见于独处幽居之时；其傅彩也，最见于高谈阔论之中；其长才也，最见于处世判事之际。”又如，“读史使人明智，读诗使人灵秀，数学使人周密，科学使人深刻，伦理学使人庄重，逻辑修辞之学使人善辩。”这样写，使所说的道理十分显豁，让人读起来富有气势，增强了说服力和感染力。</a:t>
            </a:r>
            <a:endParaRPr lang="en-US" altLang="zh-CN" sz="2200" b="1" dirty="0">
              <a:solidFill>
                <a:srgbClr val="FF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411413" y="2440519"/>
            <a:ext cx="7258050" cy="161582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3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）运用对比说理。正面说了，再从反面来说，使说理更加全面、有力。例如，文章的开头从正面论说了读书的目的，接着从反面说了读书的三种倾向。</a:t>
            </a:r>
            <a:endParaRPr lang="zh-CN" altLang="en-US" sz="2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452688" y="2393951"/>
            <a:ext cx="7205662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点拨：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相同点：这两篇短文在思想内容上有相似之处，都围绕读书来谈，都谈到了读书的态度、方法；论证思路清晰，结构严谨，论证方法灵活多变，有理有据。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132013" y="1629834"/>
            <a:ext cx="7847012" cy="4985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449580" indent="-449580" latinLnBrk="1">
              <a:lnSpc>
                <a:spcPct val="11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2.</a:t>
            </a:r>
            <a:r>
              <a:rPr lang="zh-CN" altLang="en-US" sz="2400" b="1" dirty="0">
                <a:latin typeface="+mn-ea"/>
                <a:ea typeface="+mn-ea"/>
                <a:cs typeface="Times New Roman" pitchFamily="18" charset="0"/>
              </a:rPr>
              <a:t>说说本课的两篇文章有何异同。</a:t>
            </a:r>
            <a:endParaRPr lang="zh-CN" altLang="en-US" sz="24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170" name="Rectangle 18"/>
          <p:cNvSpPr>
            <a:spLocks noChangeArrowheads="1"/>
          </p:cNvSpPr>
          <p:nvPr/>
        </p:nvSpPr>
        <p:spPr bwMode="auto">
          <a:xfrm>
            <a:off x="1524001" y="439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8" name="Rectangle 19"/>
          <p:cNvSpPr>
            <a:spLocks noChangeArrowheads="1"/>
          </p:cNvSpPr>
          <p:nvPr/>
        </p:nvSpPr>
        <p:spPr bwMode="auto">
          <a:xfrm>
            <a:off x="4433890" y="2156885"/>
            <a:ext cx="5227637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5305"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弗朗西斯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·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培根 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(1561—1626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年 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，英国哲学家、作家。作品风格是文笔紧凑、老练、锐利，说理透彻，警句迭出。代表作品：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新工具论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随笔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伟大的复兴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等。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777" y="1100668"/>
            <a:ext cx="40354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AutoShape 9" descr="https://p1.ssl.qhmsg.com/dr/270_500_/t013d6befd9eb5b76bb.jpg?size=268x390"/>
          <p:cNvSpPr>
            <a:spLocks noChangeAspect="1" noChangeArrowheads="1"/>
          </p:cNvSpPr>
          <p:nvPr/>
        </p:nvSpPr>
        <p:spPr bwMode="auto">
          <a:xfrm>
            <a:off x="1668463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915" y="2330451"/>
            <a:ext cx="1773237" cy="307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446338" y="1274233"/>
            <a:ext cx="7205662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不同点：（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）两文论证的方式不同，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谈读书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是立论，从正面提出观点，逐层论证；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不求甚解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是驳论，先树立批驳的靶子，在批驳别人观点的过程中阐述自己的主张。</a:t>
            </a:r>
          </a:p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）论证的方法略有不同。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谈读书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运用了比喻论证、对比论证等论证方法；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不求甚解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运用了引用论证、举例论证等论证方法。</a:t>
            </a:r>
          </a:p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）两文语言风格不同。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谈读书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的语言精练华美，如夏日牡丹；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不求甚解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的语言严谨质朴，如秋菊傲傲。</a:t>
            </a:r>
            <a:endParaRPr lang="zh-CN" altLang="en-US" sz="20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13"/>
          <p:cNvSpPr txBox="1">
            <a:spLocks noChangeArrowheads="1"/>
          </p:cNvSpPr>
          <p:nvPr/>
        </p:nvSpPr>
        <p:spPr bwMode="auto">
          <a:xfrm>
            <a:off x="13263563" y="230505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pSp>
        <p:nvGrpSpPr>
          <p:cNvPr id="47106" name="组合 23"/>
          <p:cNvGrpSpPr>
            <a:grpSpLocks/>
          </p:cNvGrpSpPr>
          <p:nvPr/>
        </p:nvGrpSpPr>
        <p:grpSpPr bwMode="auto">
          <a:xfrm rot="5400000">
            <a:off x="2701134" y="3229240"/>
            <a:ext cx="615949" cy="1189037"/>
            <a:chOff x="69573" y="-333706"/>
            <a:chExt cx="612825" cy="1189340"/>
          </a:xfrm>
        </p:grpSpPr>
        <p:sp>
          <p:nvSpPr>
            <p:cNvPr id="58" name="AutoShape 9"/>
            <p:cNvSpPr>
              <a:spLocks noChangeArrowheads="1"/>
            </p:cNvSpPr>
            <p:nvPr/>
          </p:nvSpPr>
          <p:spPr bwMode="auto">
            <a:xfrm rot="16200000">
              <a:off x="-217096" y="-43861"/>
              <a:ext cx="1186164" cy="612825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 kern="0">
                <a:latin typeface="+mn-ea"/>
                <a:ea typeface="+mn-ea"/>
              </a:endParaRPr>
            </a:p>
          </p:txBody>
        </p:sp>
        <p:sp>
          <p:nvSpPr>
            <p:cNvPr id="31764" name="矩形 47"/>
            <p:cNvSpPr>
              <a:spLocks noChangeArrowheads="1"/>
            </p:cNvSpPr>
            <p:nvPr/>
          </p:nvSpPr>
          <p:spPr bwMode="auto">
            <a:xfrm rot="16200000">
              <a:off x="-291464" y="27333"/>
              <a:ext cx="1181401" cy="45932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+mn-ea"/>
                  <a:ea typeface="+mn-ea"/>
                </a:rPr>
                <a:t>谈读书</a:t>
              </a:r>
            </a:p>
          </p:txBody>
        </p:sp>
      </p:grpSp>
      <p:sp>
        <p:nvSpPr>
          <p:cNvPr id="47109" name="Rectangle 23"/>
          <p:cNvSpPr>
            <a:spLocks noChangeArrowheads="1"/>
          </p:cNvSpPr>
          <p:nvPr/>
        </p:nvSpPr>
        <p:spPr bwMode="auto">
          <a:xfrm>
            <a:off x="1524001" y="439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zh-CN" altLang="zh-CN"/>
          </a:p>
        </p:txBody>
      </p:sp>
      <p:sp>
        <p:nvSpPr>
          <p:cNvPr id="37" name="左大括号 36"/>
          <p:cNvSpPr/>
          <p:nvPr/>
        </p:nvSpPr>
        <p:spPr>
          <a:xfrm rot="10800000" flipH="1">
            <a:off x="3814763" y="2341034"/>
            <a:ext cx="214312" cy="2904067"/>
          </a:xfrm>
          <a:prstGeom prst="leftBrace">
            <a:avLst>
              <a:gd name="adj1" fmla="val 8333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buFontTx/>
              <a:buNone/>
              <a:defRPr/>
            </a:pPr>
            <a:endParaRPr lang="zh-CN" altLang="zh-CN" sz="2400" b="1" dirty="0">
              <a:latin typeface="+mn-ea"/>
            </a:endParaRPr>
          </a:p>
        </p:txBody>
      </p:sp>
      <p:sp>
        <p:nvSpPr>
          <p:cNvPr id="75" name="矩形 49"/>
          <p:cNvSpPr>
            <a:spLocks noChangeArrowheads="1"/>
          </p:cNvSpPr>
          <p:nvPr/>
        </p:nvSpPr>
        <p:spPr bwMode="auto">
          <a:xfrm>
            <a:off x="4029075" y="1972734"/>
            <a:ext cx="4789488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读书的目的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</a:rPr>
              <a:t>——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怡情、傅彩、长才</a:t>
            </a: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读书的方法</a:t>
            </a: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读书的作用</a:t>
            </a: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pic>
        <p:nvPicPr>
          <p:cNvPr id="47112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7" y="1138768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左大括号 14"/>
          <p:cNvSpPr/>
          <p:nvPr/>
        </p:nvSpPr>
        <p:spPr>
          <a:xfrm rot="10800000" flipH="1">
            <a:off x="5721350" y="2738968"/>
            <a:ext cx="215900" cy="1494367"/>
          </a:xfrm>
          <a:prstGeom prst="leftBrace">
            <a:avLst>
              <a:gd name="adj1" fmla="val 8333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buFontTx/>
              <a:buNone/>
              <a:defRPr/>
            </a:pPr>
            <a:endParaRPr lang="zh-CN" altLang="zh-CN" sz="2400" b="1" dirty="0">
              <a:latin typeface="+mn-ea"/>
            </a:endParaRPr>
          </a:p>
        </p:txBody>
      </p:sp>
      <p:sp>
        <p:nvSpPr>
          <p:cNvPr id="16" name="左大括号 15"/>
          <p:cNvSpPr/>
          <p:nvPr/>
        </p:nvSpPr>
        <p:spPr>
          <a:xfrm rot="10800000" flipH="1">
            <a:off x="5721350" y="4663019"/>
            <a:ext cx="215900" cy="1164167"/>
          </a:xfrm>
          <a:prstGeom prst="leftBrace">
            <a:avLst>
              <a:gd name="adj1" fmla="val 8333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buFontTx/>
              <a:buNone/>
              <a:defRPr/>
            </a:pPr>
            <a:endParaRPr lang="zh-CN" altLang="zh-CN" sz="2400" b="1" dirty="0">
              <a:latin typeface="+mn-ea"/>
            </a:endParaRPr>
          </a:p>
        </p:txBody>
      </p:sp>
      <p:sp>
        <p:nvSpPr>
          <p:cNvPr id="47115" name="矩形 1"/>
          <p:cNvSpPr>
            <a:spLocks noChangeArrowheads="1"/>
          </p:cNvSpPr>
          <p:nvPr/>
        </p:nvSpPr>
        <p:spPr bwMode="auto">
          <a:xfrm>
            <a:off x="5902325" y="2654301"/>
            <a:ext cx="427513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/>
              <a:t>有怀疑精神：推敲细想</a:t>
            </a:r>
          </a:p>
          <a:p>
            <a:pPr>
              <a:lnSpc>
                <a:spcPct val="130000"/>
              </a:lnSpc>
            </a:pPr>
            <a:r>
              <a:rPr lang="zh-CN" altLang="en-US" sz="2000" b="1"/>
              <a:t>处理好整体和局部的关系：孜孜不倦</a:t>
            </a:r>
          </a:p>
          <a:p>
            <a:pPr>
              <a:lnSpc>
                <a:spcPct val="130000"/>
              </a:lnSpc>
            </a:pPr>
            <a:r>
              <a:rPr lang="zh-CN" altLang="en-US" sz="2000" b="1"/>
              <a:t>请人代读 ：只取摘要</a:t>
            </a:r>
          </a:p>
        </p:txBody>
      </p:sp>
      <p:sp>
        <p:nvSpPr>
          <p:cNvPr id="47116" name="矩形 2"/>
          <p:cNvSpPr>
            <a:spLocks noChangeArrowheads="1"/>
          </p:cNvSpPr>
          <p:nvPr/>
        </p:nvSpPr>
        <p:spPr bwMode="auto">
          <a:xfrm>
            <a:off x="5924552" y="4540252"/>
            <a:ext cx="20812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/>
              <a:t>塑造人的性格</a:t>
            </a:r>
          </a:p>
          <a:p>
            <a:pPr>
              <a:lnSpc>
                <a:spcPct val="150000"/>
              </a:lnSpc>
            </a:pPr>
            <a:r>
              <a:rPr lang="zh-CN" altLang="en-US" sz="2000" b="1"/>
              <a:t>弥补精神缺陷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13"/>
          <p:cNvSpPr txBox="1">
            <a:spLocks noChangeArrowheads="1"/>
          </p:cNvSpPr>
          <p:nvPr/>
        </p:nvSpPr>
        <p:spPr bwMode="auto">
          <a:xfrm>
            <a:off x="14076363" y="232198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pSp>
        <p:nvGrpSpPr>
          <p:cNvPr id="48130" name="组合 23"/>
          <p:cNvGrpSpPr>
            <a:grpSpLocks/>
          </p:cNvGrpSpPr>
          <p:nvPr/>
        </p:nvGrpSpPr>
        <p:grpSpPr bwMode="auto">
          <a:xfrm rot="5400000">
            <a:off x="5722147" y="1103579"/>
            <a:ext cx="768349" cy="1503363"/>
            <a:chOff x="86442" y="-37061"/>
            <a:chExt cx="765458" cy="1502999"/>
          </a:xfrm>
        </p:grpSpPr>
        <p:sp>
          <p:nvSpPr>
            <p:cNvPr id="58" name="AutoShape 9"/>
            <p:cNvSpPr>
              <a:spLocks noChangeArrowheads="1"/>
            </p:cNvSpPr>
            <p:nvPr/>
          </p:nvSpPr>
          <p:spPr bwMode="auto">
            <a:xfrm rot="16200000">
              <a:off x="-226448" y="387590"/>
              <a:ext cx="1502998" cy="653698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 kern="0">
                <a:latin typeface="+mn-ea"/>
                <a:ea typeface="+mn-ea"/>
              </a:endParaRPr>
            </a:p>
          </p:txBody>
        </p:sp>
        <p:sp>
          <p:nvSpPr>
            <p:cNvPr id="31764" name="矩形 47"/>
            <p:cNvSpPr>
              <a:spLocks noChangeArrowheads="1"/>
            </p:cNvSpPr>
            <p:nvPr/>
          </p:nvSpPr>
          <p:spPr bwMode="auto">
            <a:xfrm rot="16200000">
              <a:off x="-335172" y="384553"/>
              <a:ext cx="1487127" cy="64389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2400" b="1" dirty="0">
                  <a:latin typeface="+mn-ea"/>
                  <a:ea typeface="+mn-ea"/>
                </a:rPr>
                <a:t>不求甚解</a:t>
              </a:r>
            </a:p>
          </p:txBody>
        </p:sp>
      </p:grpSp>
      <p:sp>
        <p:nvSpPr>
          <p:cNvPr id="48133" name="Rectangle 23"/>
          <p:cNvSpPr>
            <a:spLocks noChangeArrowheads="1"/>
          </p:cNvSpPr>
          <p:nvPr/>
        </p:nvSpPr>
        <p:spPr bwMode="auto">
          <a:xfrm>
            <a:off x="1524001" y="439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zh-CN" altLang="zh-CN"/>
          </a:p>
        </p:txBody>
      </p:sp>
      <p:grpSp>
        <p:nvGrpSpPr>
          <p:cNvPr id="48134" name="组合 1"/>
          <p:cNvGrpSpPr>
            <a:grpSpLocks/>
          </p:cNvGrpSpPr>
          <p:nvPr/>
        </p:nvGrpSpPr>
        <p:grpSpPr bwMode="auto">
          <a:xfrm>
            <a:off x="4810127" y="3748619"/>
            <a:ext cx="2593975" cy="1367367"/>
            <a:chOff x="5656852" y="2391773"/>
            <a:chExt cx="2356857" cy="1024398"/>
          </a:xfrm>
        </p:grpSpPr>
        <p:sp>
          <p:nvSpPr>
            <p:cNvPr id="76" name="AutoShape 9"/>
            <p:cNvSpPr>
              <a:spLocks noChangeArrowheads="1"/>
            </p:cNvSpPr>
            <p:nvPr/>
          </p:nvSpPr>
          <p:spPr bwMode="auto">
            <a:xfrm>
              <a:off x="5656852" y="2391773"/>
              <a:ext cx="2356857" cy="1024398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矩形 49"/>
            <p:cNvSpPr>
              <a:spLocks noChangeArrowheads="1"/>
            </p:cNvSpPr>
            <p:nvPr/>
          </p:nvSpPr>
          <p:spPr bwMode="auto">
            <a:xfrm>
              <a:off x="5656852" y="2401288"/>
              <a:ext cx="2356857" cy="7609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2000" b="1" dirty="0">
                  <a:solidFill>
                    <a:srgbClr val="C00000"/>
                  </a:solidFill>
                  <a:latin typeface="+mn-ea"/>
                  <a:ea typeface="+mn-ea"/>
                </a:rPr>
                <a:t>靶子：对任何问题不求甚解都是不好的</a:t>
              </a:r>
            </a:p>
          </p:txBody>
        </p:sp>
      </p:grpSp>
      <p:pic>
        <p:nvPicPr>
          <p:cNvPr id="48137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7" y="1138768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8" name="组合 1"/>
          <p:cNvGrpSpPr>
            <a:grpSpLocks/>
          </p:cNvGrpSpPr>
          <p:nvPr/>
        </p:nvGrpSpPr>
        <p:grpSpPr bwMode="auto">
          <a:xfrm>
            <a:off x="2887665" y="3837519"/>
            <a:ext cx="1584325" cy="1189567"/>
            <a:chOff x="5656852" y="2196106"/>
            <a:chExt cx="1439228" cy="891864"/>
          </a:xfrm>
        </p:grpSpPr>
        <p:sp>
          <p:nvSpPr>
            <p:cNvPr id="27" name="AutoShape 9"/>
            <p:cNvSpPr>
              <a:spLocks noChangeArrowheads="1"/>
            </p:cNvSpPr>
            <p:nvPr/>
          </p:nvSpPr>
          <p:spPr bwMode="auto">
            <a:xfrm>
              <a:off x="5656852" y="2196106"/>
              <a:ext cx="1439228" cy="891864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矩形 49"/>
            <p:cNvSpPr>
              <a:spLocks noChangeArrowheads="1"/>
            </p:cNvSpPr>
            <p:nvPr/>
          </p:nvSpPr>
          <p:spPr bwMode="auto">
            <a:xfrm>
              <a:off x="5656852" y="2307447"/>
              <a:ext cx="1439228" cy="66918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2000" b="1" dirty="0">
                  <a:latin typeface="+mn-ea"/>
                  <a:ea typeface="+mn-ea"/>
                </a:rPr>
                <a:t>正面立论与直接批驳</a:t>
              </a:r>
            </a:p>
          </p:txBody>
        </p:sp>
      </p:grpSp>
      <p:grpSp>
        <p:nvGrpSpPr>
          <p:cNvPr id="48141" name="组合 1"/>
          <p:cNvGrpSpPr>
            <a:grpSpLocks/>
          </p:cNvGrpSpPr>
          <p:nvPr/>
        </p:nvGrpSpPr>
        <p:grpSpPr bwMode="auto">
          <a:xfrm>
            <a:off x="7754938" y="4057651"/>
            <a:ext cx="1562100" cy="751416"/>
            <a:chOff x="5656852" y="2391774"/>
            <a:chExt cx="1419909" cy="563089"/>
          </a:xfrm>
        </p:grpSpPr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>
              <a:off x="5656852" y="2391774"/>
              <a:ext cx="1419909" cy="563089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矩形 49"/>
            <p:cNvSpPr>
              <a:spLocks noChangeArrowheads="1"/>
            </p:cNvSpPr>
            <p:nvPr/>
          </p:nvSpPr>
          <p:spPr bwMode="auto">
            <a:xfrm>
              <a:off x="5656852" y="2470502"/>
              <a:ext cx="1419909" cy="41515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2000" b="1" dirty="0">
                  <a:latin typeface="+mn-ea"/>
                  <a:ea typeface="+mn-ea"/>
                </a:rPr>
                <a:t>读书要虚心</a:t>
              </a:r>
            </a:p>
          </p:txBody>
        </p:sp>
      </p:grpSp>
      <p:grpSp>
        <p:nvGrpSpPr>
          <p:cNvPr id="48144" name="组合 1"/>
          <p:cNvGrpSpPr>
            <a:grpSpLocks/>
          </p:cNvGrpSpPr>
          <p:nvPr/>
        </p:nvGrpSpPr>
        <p:grpSpPr bwMode="auto">
          <a:xfrm>
            <a:off x="4810127" y="2643719"/>
            <a:ext cx="2593975" cy="654050"/>
            <a:chOff x="5656852" y="2392217"/>
            <a:chExt cx="2356857" cy="490124"/>
          </a:xfrm>
        </p:grpSpPr>
        <p:sp>
          <p:nvSpPr>
            <p:cNvPr id="33" name="AutoShape 9"/>
            <p:cNvSpPr>
              <a:spLocks noChangeArrowheads="1"/>
            </p:cNvSpPr>
            <p:nvPr/>
          </p:nvSpPr>
          <p:spPr bwMode="auto">
            <a:xfrm>
              <a:off x="5656852" y="2392217"/>
              <a:ext cx="2356857" cy="490124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矩形 49"/>
            <p:cNvSpPr>
              <a:spLocks noChangeArrowheads="1"/>
            </p:cNvSpPr>
            <p:nvPr/>
          </p:nvSpPr>
          <p:spPr bwMode="auto">
            <a:xfrm>
              <a:off x="5656852" y="2434463"/>
              <a:ext cx="2356857" cy="415148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2000" b="1" dirty="0">
                  <a:latin typeface="+mn-ea"/>
                  <a:ea typeface="+mn-ea"/>
                </a:rPr>
                <a:t>读书的要诀全在会意</a:t>
              </a:r>
            </a:p>
          </p:txBody>
        </p:sp>
      </p:grpSp>
      <p:grpSp>
        <p:nvGrpSpPr>
          <p:cNvPr id="48147" name="组合 1"/>
          <p:cNvGrpSpPr>
            <a:grpSpLocks/>
          </p:cNvGrpSpPr>
          <p:nvPr/>
        </p:nvGrpSpPr>
        <p:grpSpPr bwMode="auto">
          <a:xfrm>
            <a:off x="4810127" y="5579533"/>
            <a:ext cx="2593975" cy="654050"/>
            <a:chOff x="5656852" y="2392216"/>
            <a:chExt cx="2356857" cy="490125"/>
          </a:xfrm>
        </p:grpSpPr>
        <p:sp>
          <p:nvSpPr>
            <p:cNvPr id="38" name="AutoShape 9"/>
            <p:cNvSpPr>
              <a:spLocks noChangeArrowheads="1"/>
            </p:cNvSpPr>
            <p:nvPr/>
          </p:nvSpPr>
          <p:spPr bwMode="auto">
            <a:xfrm>
              <a:off x="5656852" y="2392216"/>
              <a:ext cx="2356857" cy="490125"/>
            </a:xfrm>
            <a:prstGeom prst="roundRect">
              <a:avLst>
                <a:gd name="adj" fmla="val 131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44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矩形 49"/>
            <p:cNvSpPr>
              <a:spLocks noChangeArrowheads="1"/>
            </p:cNvSpPr>
            <p:nvPr/>
          </p:nvSpPr>
          <p:spPr bwMode="auto">
            <a:xfrm>
              <a:off x="5656852" y="2434463"/>
              <a:ext cx="2356857" cy="415149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2000" b="1" dirty="0">
                  <a:latin typeface="+mn-ea"/>
                  <a:ea typeface="+mn-ea"/>
                </a:rPr>
                <a:t>重要的书要反复阅读</a:t>
              </a:r>
            </a:p>
          </p:txBody>
        </p:sp>
      </p:grpSp>
      <p:sp>
        <p:nvSpPr>
          <p:cNvPr id="13" name="上箭头 12"/>
          <p:cNvSpPr/>
          <p:nvPr/>
        </p:nvSpPr>
        <p:spPr>
          <a:xfrm>
            <a:off x="5949952" y="3285068"/>
            <a:ext cx="244475" cy="450851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4" name="下箭头 13"/>
          <p:cNvSpPr/>
          <p:nvPr/>
        </p:nvSpPr>
        <p:spPr>
          <a:xfrm>
            <a:off x="5949952" y="5115986"/>
            <a:ext cx="244475" cy="45084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5" name="左箭头 14"/>
          <p:cNvSpPr/>
          <p:nvPr/>
        </p:nvSpPr>
        <p:spPr>
          <a:xfrm>
            <a:off x="4468815" y="4267202"/>
            <a:ext cx="338137" cy="325967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7404100" y="4267202"/>
            <a:ext cx="338138" cy="32596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13"/>
          <p:cNvSpPr txBox="1">
            <a:spLocks noChangeArrowheads="1"/>
          </p:cNvSpPr>
          <p:nvPr/>
        </p:nvSpPr>
        <p:spPr bwMode="auto">
          <a:xfrm>
            <a:off x="13809663" y="255905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2501900" y="2518834"/>
            <a:ext cx="7188200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622300" latinLnBrk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谈读书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就读书的问题发表了种种看法，阐述了读书的正确目的、读书方法，同时归纳读书的重要作用，以此鼓励人们多读书。</a:t>
            </a:r>
          </a:p>
        </p:txBody>
      </p:sp>
      <p:pic>
        <p:nvPicPr>
          <p:cNvPr id="49155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1" y="1701802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13"/>
          <p:cNvSpPr txBox="1">
            <a:spLocks noChangeArrowheads="1"/>
          </p:cNvSpPr>
          <p:nvPr/>
        </p:nvSpPr>
        <p:spPr bwMode="auto">
          <a:xfrm>
            <a:off x="13809663" y="255905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2501900" y="2518834"/>
            <a:ext cx="7188200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622300" latinLnBrk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不求甚解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Times New Roman" pitchFamily="18" charset="0"/>
              </a:rPr>
              <a:t>通过探求“不求甚解”的含义，提出自己关于读书问题的见解，认为读书在于虚心和会意，反对死读和抠字句而忽视精神实质，提倡重要的书要反复阅读。</a:t>
            </a:r>
          </a:p>
        </p:txBody>
      </p:sp>
      <p:pic>
        <p:nvPicPr>
          <p:cNvPr id="50179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1" y="1701802"/>
            <a:ext cx="4035425" cy="85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9"/>
          <p:cNvSpPr>
            <a:spLocks noChangeArrowheads="1"/>
          </p:cNvSpPr>
          <p:nvPr/>
        </p:nvSpPr>
        <p:spPr bwMode="auto">
          <a:xfrm>
            <a:off x="2455863" y="2499785"/>
            <a:ext cx="3409950" cy="455083"/>
          </a:xfrm>
          <a:prstGeom prst="homePlate">
            <a:avLst>
              <a:gd name="adj" fmla="val 37095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2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451100" y="2286002"/>
            <a:ext cx="7342188" cy="31393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</a:rPr>
              <a:t>1. 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</a:rPr>
              <a:t>思路清晰，语言简练。</a:t>
            </a:r>
            <a:endParaRPr lang="en-US" altLang="zh-CN" sz="22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latin typeface="+mn-ea"/>
                <a:ea typeface="+mn-ea"/>
              </a:rPr>
              <a:t>全文围绕论点，从不同角度去谈论一个问题，论述的范围相当广泛，谈论读书的目的、态度、方法以及作用。整篇文章思路清晰，条理清楚。文章语言简练，有格言的意味，几乎一句话就是一个观点，如“读书使人充实，讨论使人机智”等。</a:t>
            </a:r>
          </a:p>
        </p:txBody>
      </p:sp>
      <p:pic>
        <p:nvPicPr>
          <p:cNvPr id="51203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990" y="1011767"/>
            <a:ext cx="4816475" cy="86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矩形 2"/>
          <p:cNvSpPr>
            <a:spLocks noChangeArrowheads="1"/>
          </p:cNvSpPr>
          <p:nvPr/>
        </p:nvSpPr>
        <p:spPr bwMode="auto">
          <a:xfrm>
            <a:off x="5446714" y="1595967"/>
            <a:ext cx="16033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谈读书</a:t>
            </a:r>
            <a:r>
              <a:rPr lang="en-US" altLang="zh-CN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2226" name="文本框 14"/>
          <p:cNvSpPr txBox="1">
            <a:spLocks noChangeArrowheads="1"/>
          </p:cNvSpPr>
          <p:nvPr/>
        </p:nvSpPr>
        <p:spPr bwMode="auto">
          <a:xfrm>
            <a:off x="13609638" y="41698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2227" name="AutoShape 9"/>
          <p:cNvSpPr>
            <a:spLocks noChangeArrowheads="1"/>
          </p:cNvSpPr>
          <p:nvPr/>
        </p:nvSpPr>
        <p:spPr bwMode="auto">
          <a:xfrm>
            <a:off x="2519363" y="1500718"/>
            <a:ext cx="3746500" cy="455083"/>
          </a:xfrm>
          <a:prstGeom prst="homePlate">
            <a:avLst>
              <a:gd name="adj" fmla="val 37047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0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501902" y="1286933"/>
            <a:ext cx="7216775" cy="39703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运用多种论证方法说理。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如运用比喻论证说理，“盖天生才干犹如自然花草，读书然后知如何修剪移接”，这样写，生动形象，将深奥的道理浅显化，通俗易懂；如运用对比论证说理：“狡黠者鄙读书，无知者羡读书，唯明智之士用读书”，分析了不同人对读书的不同态度。对比论证使说理透彻、有力。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3250" name="文本框 14"/>
          <p:cNvSpPr txBox="1">
            <a:spLocks noChangeArrowheads="1"/>
          </p:cNvSpPr>
          <p:nvPr/>
        </p:nvSpPr>
        <p:spPr bwMode="auto">
          <a:xfrm>
            <a:off x="13609638" y="41698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3251" name="AutoShape 9"/>
          <p:cNvSpPr>
            <a:spLocks noChangeArrowheads="1"/>
          </p:cNvSpPr>
          <p:nvPr/>
        </p:nvSpPr>
        <p:spPr bwMode="auto">
          <a:xfrm>
            <a:off x="2498725" y="1595967"/>
            <a:ext cx="2630488" cy="455084"/>
          </a:xfrm>
          <a:prstGeom prst="homePlate">
            <a:avLst>
              <a:gd name="adj" fmla="val 37072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0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501902" y="1380067"/>
            <a:ext cx="7216775" cy="3416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运用排比说理。</a:t>
            </a:r>
          </a:p>
          <a:p>
            <a:pPr latinLnBrk="1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例如，“读书足以怡情，足以傅彩，足以长才。其怡情也，最见于独处幽居之时；其傅彩也，最见于高谈阔论之中；其长才也，最见于处世判事之际。”这样写，使所说的道理十分显豁，让人读起来富有气势，增强说服力和感染力。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AutoShape 9"/>
          <p:cNvSpPr>
            <a:spLocks noChangeArrowheads="1"/>
          </p:cNvSpPr>
          <p:nvPr/>
        </p:nvSpPr>
        <p:spPr bwMode="auto">
          <a:xfrm>
            <a:off x="2497138" y="2309285"/>
            <a:ext cx="2259012" cy="455083"/>
          </a:xfrm>
          <a:prstGeom prst="homePlate">
            <a:avLst>
              <a:gd name="adj" fmla="val 37138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2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451100" y="2123018"/>
            <a:ext cx="7342188" cy="212365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</a:rPr>
              <a:t>1. 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</a:rPr>
              <a:t>运用引证法。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latin typeface="+mn-ea"/>
                <a:ea typeface="+mn-ea"/>
              </a:rPr>
              <a:t>引用陶渊明“好读书，不求甚解；每有会意，便欣然忘食”引出论题，并加以分析，提出论点；引用陆象山的语录，强调不因小失大，再次论证“不求甚解”。</a:t>
            </a:r>
          </a:p>
        </p:txBody>
      </p:sp>
      <p:sp>
        <p:nvSpPr>
          <p:cNvPr id="54275" name="矩形 2"/>
          <p:cNvSpPr>
            <a:spLocks noChangeArrowheads="1"/>
          </p:cNvSpPr>
          <p:nvPr/>
        </p:nvSpPr>
        <p:spPr bwMode="auto">
          <a:xfrm>
            <a:off x="5153026" y="1365251"/>
            <a:ext cx="188705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不求甚解</a:t>
            </a:r>
            <a:r>
              <a:rPr lang="en-US" altLang="zh-CN" sz="2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AutoShape 9"/>
          <p:cNvSpPr>
            <a:spLocks noChangeArrowheads="1"/>
          </p:cNvSpPr>
          <p:nvPr/>
        </p:nvSpPr>
        <p:spPr bwMode="auto">
          <a:xfrm>
            <a:off x="2468564" y="2021418"/>
            <a:ext cx="2287587" cy="586316"/>
          </a:xfrm>
          <a:prstGeom prst="homePlate">
            <a:avLst>
              <a:gd name="adj" fmla="val 37162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4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451100" y="1835151"/>
            <a:ext cx="7342188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运用例证法。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</a:rPr>
              <a:t>以普列汉诺夫为例，从反面论证读书一定要虚心，不要死抠字句，要理解其精神实质。以诸葛亮为例证明古代就有“不求甚解”的读书人。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510525" y="246696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8193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8194" name="Rectangle 18"/>
          <p:cNvSpPr>
            <a:spLocks noChangeArrowheads="1"/>
          </p:cNvSpPr>
          <p:nvPr/>
        </p:nvSpPr>
        <p:spPr bwMode="auto">
          <a:xfrm>
            <a:off x="1524001" y="439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8" name="Rectangle 19"/>
          <p:cNvSpPr>
            <a:spLocks noChangeArrowheads="1"/>
          </p:cNvSpPr>
          <p:nvPr/>
        </p:nvSpPr>
        <p:spPr bwMode="auto">
          <a:xfrm>
            <a:off x="4433890" y="1445684"/>
            <a:ext cx="522763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5305" latinLnBrk="1">
              <a:lnSpc>
                <a:spcPct val="150000"/>
              </a:lnSpc>
              <a:defRPr/>
            </a:pPr>
            <a:r>
              <a:rPr lang="zh-CN" alt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马南邨，原名邓拓，无产阶级革命战士，当代杰出的新闻工作者、政论家、历史学家、诗人和杂文家，他还是一位书画收藏家。作品风格是重史实、史论，有针砭时弊的批判性，爱憎分明而又含蓄委婉，短小精悍，妙趣横生，熔知识性、趣味性于一炉。代表作品：</a:t>
            </a:r>
            <a:r>
              <a:rPr lang="en-US" altLang="zh-CN" sz="20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燕山夜话</a:t>
            </a:r>
            <a:r>
              <a:rPr lang="en-US" altLang="zh-CN" sz="2000" b="1" dirty="0">
                <a:latin typeface="Times New Roman" pitchFamily="18" charset="0"/>
                <a:ea typeface="+mn-ea"/>
                <a:cs typeface="Times New Roman" pitchFamily="18" charset="0"/>
              </a:rPr>
              <a:t>》《</a:t>
            </a:r>
            <a:r>
              <a:rPr lang="zh-CN" alt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三家村札记</a:t>
            </a:r>
            <a:r>
              <a:rPr lang="en-US" altLang="zh-CN" sz="20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（与吴晗、廖沫沙合著）等。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777" y="1100668"/>
            <a:ext cx="40354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AutoShape 9" descr="https://p1.ssl.qhmsg.com/dr/270_500_/t013d6befd9eb5b76bb.jpg?size=268x390"/>
          <p:cNvSpPr>
            <a:spLocks noChangeAspect="1" noChangeArrowheads="1"/>
          </p:cNvSpPr>
          <p:nvPr/>
        </p:nvSpPr>
        <p:spPr bwMode="auto">
          <a:xfrm>
            <a:off x="1668463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2363" y="2338918"/>
            <a:ext cx="1822450" cy="244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AutoShape 9"/>
          <p:cNvSpPr>
            <a:spLocks noChangeArrowheads="1"/>
          </p:cNvSpPr>
          <p:nvPr/>
        </p:nvSpPr>
        <p:spPr bwMode="auto">
          <a:xfrm>
            <a:off x="2455863" y="2662767"/>
            <a:ext cx="2576512" cy="455084"/>
          </a:xfrm>
          <a:prstGeom prst="homePlate">
            <a:avLst>
              <a:gd name="adj" fmla="val 37115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2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451100" y="2476501"/>
            <a:ext cx="7342188" cy="110799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</a:rPr>
              <a:t>3. 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</a:rPr>
              <a:t>运用对比论证。</a:t>
            </a:r>
            <a:endParaRPr lang="en-US" altLang="zh-CN" sz="22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latin typeface="+mn-ea"/>
                <a:ea typeface="+mn-ea"/>
              </a:rPr>
              <a:t>普列汉诺夫和诸葛亮就是正反对比。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9"/>
          <p:cNvSpPr>
            <a:spLocks noChangeArrowheads="1"/>
          </p:cNvSpPr>
          <p:nvPr/>
        </p:nvSpPr>
        <p:spPr bwMode="auto">
          <a:xfrm>
            <a:off x="2605090" y="2247901"/>
            <a:ext cx="2117725" cy="455084"/>
          </a:xfrm>
          <a:prstGeom prst="homePlate">
            <a:avLst>
              <a:gd name="adj" fmla="val 37113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200">
              <a:latin typeface="宋体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589215" y="2061635"/>
            <a:ext cx="7342187" cy="161582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</a:rPr>
              <a:t>4. </a:t>
            </a: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</a:rPr>
              <a:t>破立结合。</a:t>
            </a:r>
            <a:endParaRPr lang="en-US" altLang="zh-CN" sz="22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b="1" dirty="0">
                <a:latin typeface="+mn-ea"/>
                <a:ea typeface="+mn-ea"/>
              </a:rPr>
              <a:t>本文在批驳错误观点的同时阐明自己所持的观点，边破边立，破立结合。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2079627" y="1686984"/>
            <a:ext cx="7915275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44500" indent="-444500" latinLnBrk="1">
              <a:lnSpc>
                <a:spcPct val="150000"/>
              </a:lnSpc>
              <a:defRPr/>
            </a:pPr>
            <a:r>
              <a:rPr kumimoji="1" lang="zh-CN" altLang="en-US" sz="2400" b="1" dirty="0">
                <a:latin typeface="+mn-ea"/>
                <a:ea typeface="+mn-ea"/>
              </a:rPr>
              <a:t>有关读书的名言</a:t>
            </a:r>
          </a:p>
          <a:p>
            <a:pPr marL="444500" indent="-444500" latinLnBrk="1">
              <a:lnSpc>
                <a:spcPct val="150000"/>
              </a:lnSpc>
              <a:defRPr/>
            </a:pP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1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、劳于读书，逸于作文。 </a:t>
            </a: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—— 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程端礼</a:t>
            </a:r>
          </a:p>
          <a:p>
            <a:pPr marL="444500" indent="-444500" latinLnBrk="1">
              <a:lnSpc>
                <a:spcPct val="150000"/>
              </a:lnSpc>
              <a:defRPr/>
            </a:pP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2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、读书使人心明眼亮。 </a:t>
            </a: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—— 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伏尔泰</a:t>
            </a:r>
          </a:p>
          <a:p>
            <a:pPr marL="444500" indent="-444500" latinLnBrk="1">
              <a:lnSpc>
                <a:spcPct val="150000"/>
              </a:lnSpc>
              <a:defRPr/>
            </a:pP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3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、为乐趣而读书。 </a:t>
            </a: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—— 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毛姆</a:t>
            </a:r>
          </a:p>
          <a:p>
            <a:pPr marL="444500" indent="-444500" latinLnBrk="1">
              <a:lnSpc>
                <a:spcPct val="150000"/>
              </a:lnSpc>
              <a:defRPr/>
            </a:pP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4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、读书何所求</a:t>
            </a: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?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将以通事理。 </a:t>
            </a:r>
            <a:r>
              <a:rPr kumimoji="1" lang="en-US" altLang="zh-CN" sz="2400" b="1" dirty="0">
                <a:solidFill>
                  <a:srgbClr val="800000"/>
                </a:solidFill>
                <a:latin typeface="+mn-ea"/>
                <a:ea typeface="+mn-ea"/>
              </a:rPr>
              <a:t>—— </a:t>
            </a: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张维屏 </a:t>
            </a:r>
            <a:endParaRPr kumimoji="1" lang="en-US" altLang="zh-CN" sz="2400" b="1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642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9218" name="文本框 14"/>
          <p:cNvSpPr txBox="1">
            <a:spLocks noChangeArrowheads="1"/>
          </p:cNvSpPr>
          <p:nvPr/>
        </p:nvSpPr>
        <p:spPr bwMode="auto">
          <a:xfrm>
            <a:off x="13609638" y="41698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180" name="矩形 1"/>
          <p:cNvSpPr>
            <a:spLocks noChangeArrowheads="1"/>
          </p:cNvSpPr>
          <p:nvPr/>
        </p:nvSpPr>
        <p:spPr bwMode="auto">
          <a:xfrm>
            <a:off x="2482852" y="1820334"/>
            <a:ext cx="7127875" cy="31393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533400">
              <a:lnSpc>
                <a:spcPct val="150000"/>
              </a:lnSpc>
              <a:defRPr/>
            </a:pP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谈读书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选自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玫瑰树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（中国社会科学出版社 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1993 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年版）。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随笔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是培根在文学方面的主要著作，它在英国文学史上占有重要地位。文笔紧凑、老练、锐利，警句迭出。英国本无随笔，由于培根的示范，始在英国植根，后来写随笔的名家辈出，因而随笔成为英国文学中有特色的体裁之一，培根对此有开创之功。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690" y="1109134"/>
            <a:ext cx="40354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3"/>
          <p:cNvSpPr txBox="1">
            <a:spLocks noChangeArrowheads="1"/>
          </p:cNvSpPr>
          <p:nvPr/>
        </p:nvSpPr>
        <p:spPr bwMode="auto">
          <a:xfrm>
            <a:off x="13809663" y="233891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0242" name="文本框 14"/>
          <p:cNvSpPr txBox="1">
            <a:spLocks noChangeArrowheads="1"/>
          </p:cNvSpPr>
          <p:nvPr/>
        </p:nvSpPr>
        <p:spPr bwMode="auto">
          <a:xfrm>
            <a:off x="13609638" y="41698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180" name="矩形 1"/>
          <p:cNvSpPr>
            <a:spLocks noChangeArrowheads="1"/>
          </p:cNvSpPr>
          <p:nvPr/>
        </p:nvSpPr>
        <p:spPr bwMode="auto">
          <a:xfrm>
            <a:off x="2470150" y="1888067"/>
            <a:ext cx="7270750" cy="26314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533400">
              <a:lnSpc>
                <a:spcPct val="150000"/>
              </a:lnSpc>
              <a:defRPr/>
            </a:pP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不求甚解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选自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燕山夜话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（中国社会科学出版社 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1997 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年版）。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1961 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年，正当我国处在暂时经济困难时期，邓拓同志应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北京晚报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的要求，遵照毛泽东同志倡导的“百花齐放，百家争鸣”的方针，开设了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《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燕山夜话</a:t>
            </a:r>
            <a:r>
              <a:rPr lang="en-US" altLang="zh-CN" sz="2200" b="1" dirty="0">
                <a:latin typeface="Times New Roman" pitchFamily="18" charset="0"/>
                <a:ea typeface="+mn-ea"/>
                <a:cs typeface="Times New Roman" pitchFamily="18" charset="0"/>
              </a:rPr>
              <a:t>》</a:t>
            </a:r>
            <a:r>
              <a:rPr lang="zh-CN" altLang="en-US" sz="2200" b="1" dirty="0">
                <a:latin typeface="Times New Roman" pitchFamily="18" charset="0"/>
                <a:ea typeface="+mn-ea"/>
                <a:cs typeface="Times New Roman" pitchFamily="18" charset="0"/>
              </a:rPr>
              <a:t>专栏。后来结集成书。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690" y="1143001"/>
            <a:ext cx="4035425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8865" y="3306234"/>
            <a:ext cx="4791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狡</a:t>
            </a:r>
            <a:r>
              <a:rPr lang="zh-CN" altLang="en-US" sz="2800" b="1" dirty="0">
                <a:solidFill>
                  <a:srgbClr val="008000"/>
                </a:solidFill>
                <a:latin typeface="+mn-ea"/>
                <a:ea typeface="+mn-ea"/>
              </a:rPr>
              <a:t>黠      诘</a:t>
            </a:r>
            <a:r>
              <a:rPr lang="zh-CN" altLang="en-US" sz="2800" b="1" dirty="0">
                <a:latin typeface="+mn-ea"/>
                <a:ea typeface="+mn-ea"/>
              </a:rPr>
              <a:t>难</a:t>
            </a:r>
            <a:endParaRPr lang="en-US" altLang="zh-CN" sz="2800" b="1" dirty="0">
              <a:latin typeface="+mn-ea"/>
              <a:ea typeface="+mn-ea"/>
            </a:endParaRPr>
          </a:p>
        </p:txBody>
      </p:sp>
      <p:pic>
        <p:nvPicPr>
          <p:cNvPr id="11266" name="Picture 6" descr="BS0055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615" y="1473201"/>
            <a:ext cx="503237" cy="44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组 53"/>
          <p:cNvGrpSpPr>
            <a:grpSpLocks/>
          </p:cNvGrpSpPr>
          <p:nvPr/>
        </p:nvGrpSpPr>
        <p:grpSpPr bwMode="auto">
          <a:xfrm>
            <a:off x="2030413" y="1352550"/>
            <a:ext cx="3122612" cy="520699"/>
            <a:chOff x="4701070" y="1748090"/>
            <a:chExt cx="3123216" cy="520467"/>
          </a:xfrm>
        </p:grpSpPr>
        <p:sp>
          <p:nvSpPr>
            <p:cNvPr id="55" name="圆角矩形 54"/>
            <p:cNvSpPr/>
            <p:nvPr/>
          </p:nvSpPr>
          <p:spPr>
            <a:xfrm>
              <a:off x="5199641" y="1805214"/>
              <a:ext cx="1897429" cy="45064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34413" y="1805214"/>
              <a:ext cx="462052" cy="463343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1270" name="文本框 56"/>
            <p:cNvSpPr txBox="1">
              <a:spLocks noChangeArrowheads="1"/>
            </p:cNvSpPr>
            <p:nvPr/>
          </p:nvSpPr>
          <p:spPr bwMode="auto">
            <a:xfrm>
              <a:off x="4701070" y="1748090"/>
              <a:ext cx="3123216" cy="461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一</a:t>
              </a:r>
              <a:r>
                <a:rPr lang="en-US" altLang="zh-CN" sz="2400" b="1" dirty="0">
                  <a:latin typeface="Adobe 黑体 Std R" pitchFamily="34" charset="-122"/>
                  <a:ea typeface="黑体" pitchFamily="49" charset="-122"/>
                </a:rPr>
                <a:t>    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读一读字音</a:t>
              </a:r>
            </a:p>
          </p:txBody>
        </p:sp>
      </p:grp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937126" y="2690285"/>
            <a:ext cx="606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xiá</a:t>
            </a:r>
            <a:endParaRPr lang="zh-CN" altLang="en-US" sz="28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1272" name="TextBox 2"/>
          <p:cNvSpPr txBox="1">
            <a:spLocks noChangeArrowheads="1"/>
          </p:cNvSpPr>
          <p:nvPr/>
        </p:nvSpPr>
        <p:spPr bwMode="auto">
          <a:xfrm>
            <a:off x="12866689" y="331893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467477" y="2664885"/>
            <a:ext cx="505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jié</a:t>
            </a:r>
            <a:endParaRPr lang="zh-CN" altLang="en-US" sz="28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03527" y="3132667"/>
            <a:ext cx="65817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008000"/>
                </a:solidFill>
                <a:latin typeface="方正姚体" pitchFamily="2" charset="-122"/>
                <a:ea typeface="方正姚体" pitchFamily="2" charset="-122"/>
              </a:rPr>
              <a:t>liàn</a:t>
            </a:r>
            <a:r>
              <a:rPr lang="zh-CN" altLang="en-US" sz="2800" b="1" dirty="0">
                <a:latin typeface="+mn-ea"/>
                <a:ea typeface="+mn-ea"/>
              </a:rPr>
              <a:t>（   ）达      要</a:t>
            </a:r>
            <a:r>
              <a:rPr lang="en-US" altLang="zh-CN" sz="2800" b="1" dirty="0" err="1">
                <a:solidFill>
                  <a:srgbClr val="008000"/>
                </a:solidFill>
                <a:latin typeface="方正姚体" pitchFamily="2" charset="-122"/>
                <a:ea typeface="方正姚体" pitchFamily="2" charset="-122"/>
              </a:rPr>
              <a:t>jué</a:t>
            </a:r>
            <a:r>
              <a:rPr lang="zh-CN" altLang="en-US" sz="2800" b="1" dirty="0">
                <a:latin typeface="+mn-ea"/>
                <a:ea typeface="+mn-ea"/>
              </a:rPr>
              <a:t>（   ）</a:t>
            </a:r>
            <a:endParaRPr lang="zh-CN" altLang="en-US" sz="2800" b="1" dirty="0">
              <a:solidFill>
                <a:srgbClr val="008000"/>
              </a:solidFill>
              <a:latin typeface="+mn-ea"/>
              <a:ea typeface="+mn-ea"/>
            </a:endParaRPr>
          </a:p>
        </p:txBody>
      </p:sp>
      <p:pic>
        <p:nvPicPr>
          <p:cNvPr id="12290" name="Picture 6" descr="BS00554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640" y="1549401"/>
            <a:ext cx="503237" cy="44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组 53"/>
          <p:cNvGrpSpPr>
            <a:grpSpLocks/>
          </p:cNvGrpSpPr>
          <p:nvPr/>
        </p:nvGrpSpPr>
        <p:grpSpPr bwMode="auto">
          <a:xfrm>
            <a:off x="2117727" y="1468970"/>
            <a:ext cx="3122613" cy="537633"/>
            <a:chOff x="4715587" y="1728734"/>
            <a:chExt cx="3123216" cy="539245"/>
          </a:xfrm>
        </p:grpSpPr>
        <p:sp>
          <p:nvSpPr>
            <p:cNvPr id="55" name="圆角矩形 54"/>
            <p:cNvSpPr/>
            <p:nvPr/>
          </p:nvSpPr>
          <p:spPr>
            <a:xfrm>
              <a:off x="5199869" y="1805162"/>
              <a:ext cx="1897428" cy="450079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34641" y="1805162"/>
              <a:ext cx="462052" cy="462817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2294" name="文本框 56"/>
            <p:cNvSpPr txBox="1">
              <a:spLocks noChangeArrowheads="1"/>
            </p:cNvSpPr>
            <p:nvPr/>
          </p:nvSpPr>
          <p:spPr bwMode="auto">
            <a:xfrm>
              <a:off x="4715587" y="1728734"/>
              <a:ext cx="3123216" cy="46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二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  </a:t>
              </a: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写一写字形</a:t>
              </a:r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227888" y="3274485"/>
            <a:ext cx="545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诀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98888" y="3297767"/>
            <a:ext cx="545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练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3678</Words>
  <Characters>0</Characters>
  <Application>Microsoft Office PowerPoint</Application>
  <DocSecurity>0</DocSecurity>
  <PresentationFormat>宽屏</PresentationFormat>
  <Lines>0</Lines>
  <Paragraphs>210</Paragraphs>
  <Slides>53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70" baseType="lpstr">
      <vt:lpstr>Adobe 黑体 Std R</vt:lpstr>
      <vt:lpstr>FZLTCHJW--GB1-0</vt:lpstr>
      <vt:lpstr>Gulim</vt:lpstr>
      <vt:lpstr>Hei</vt:lpstr>
      <vt:lpstr>Meiryo</vt:lpstr>
      <vt:lpstr>方正大黑简体</vt:lpstr>
      <vt:lpstr>方正姚体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486</cp:revision>
  <dcterms:created xsi:type="dcterms:W3CDTF">2015-12-09T07:23:26Z</dcterms:created>
  <dcterms:modified xsi:type="dcterms:W3CDTF">2022-02-13T04:40:18Z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2052-10.8.0.5648</vt:lpwstr>
  </property>
</Properties>
</file>