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2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3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0" r:id="rId1"/>
    <p:sldMasterId id="2147483976" r:id="rId2"/>
  </p:sldMasterIdLst>
  <p:notesMasterIdLst>
    <p:notesMasterId r:id="rId23"/>
  </p:notesMasterIdLst>
  <p:sldIdLst>
    <p:sldId id="390" r:id="rId3"/>
    <p:sldId id="372" r:id="rId4"/>
    <p:sldId id="373" r:id="rId5"/>
    <p:sldId id="374" r:id="rId6"/>
    <p:sldId id="375" r:id="rId7"/>
    <p:sldId id="376" r:id="rId8"/>
    <p:sldId id="377" r:id="rId9"/>
    <p:sldId id="378" r:id="rId10"/>
    <p:sldId id="379" r:id="rId11"/>
    <p:sldId id="380" r:id="rId12"/>
    <p:sldId id="381" r:id="rId13"/>
    <p:sldId id="382" r:id="rId14"/>
    <p:sldId id="383" r:id="rId15"/>
    <p:sldId id="384" r:id="rId16"/>
    <p:sldId id="385" r:id="rId17"/>
    <p:sldId id="386" r:id="rId18"/>
    <p:sldId id="387" r:id="rId19"/>
    <p:sldId id="388" r:id="rId20"/>
    <p:sldId id="389" r:id="rId21"/>
    <p:sldId id="391" r:id="rId2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4" userDrawn="1">
          <p15:clr>
            <a:srgbClr val="A4A3A4"/>
          </p15:clr>
        </p15:guide>
        <p15:guide id="2" pos="38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492303"/>
    <a:srgbClr val="CC3300"/>
    <a:srgbClr val="CC99FF"/>
    <a:srgbClr val="3366FF"/>
    <a:srgbClr val="D1F5F7"/>
    <a:srgbClr val="004C78"/>
    <a:srgbClr val="0063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32" y="114"/>
      </p:cViewPr>
      <p:guideLst>
        <p:guide orient="horz" pos="104"/>
        <p:guide pos="382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51F2FE2-D716-4C5F-A3D8-72E33F011744}" type="datetimeFigureOut">
              <a:rPr lang="zh-CN" altLang="en-US"/>
              <a:pPr>
                <a:defRPr/>
              </a:pPr>
              <a:t>2022/2/13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F863F7E-3A05-42E6-82C1-9D9AA7559F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09766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863F7E-3A05-42E6-82C1-9D9AA7559FE8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915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2" name="文本占位符 2"/>
          <p:cNvSpPr>
            <a:spLocks noGrp="1"/>
          </p:cNvSpPr>
          <p:nvPr>
            <p:ph type="body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814291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0" name="文本占位符 2"/>
          <p:cNvSpPr>
            <a:spLocks noGrp="1"/>
          </p:cNvSpPr>
          <p:nvPr>
            <p:ph type="body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206869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5527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58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KSO_BT1"/>
          <p:cNvSpPr>
            <a:spLocks noGrp="1" noChangeArrowheads="1"/>
          </p:cNvSpPr>
          <p:nvPr>
            <p:ph type="ctrTitle"/>
          </p:nvPr>
        </p:nvSpPr>
        <p:spPr>
          <a:xfrm>
            <a:off x="2019300" y="2471739"/>
            <a:ext cx="8595784" cy="795337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29703" name="KSO_BC1"/>
          <p:cNvSpPr>
            <a:spLocks noGrp="1" noChangeArrowheads="1"/>
          </p:cNvSpPr>
          <p:nvPr>
            <p:ph type="subTitle" idx="1"/>
          </p:nvPr>
        </p:nvSpPr>
        <p:spPr>
          <a:xfrm>
            <a:off x="2023534" y="3348038"/>
            <a:ext cx="8614833" cy="641350"/>
          </a:xfrm>
        </p:spPr>
        <p:txBody>
          <a:bodyPr/>
          <a:lstStyle>
            <a:lvl1pPr marL="0" indent="0" algn="ctr">
              <a:buFont typeface="Wingdings 2" pitchFamily="2" charset="2"/>
              <a:buNone/>
              <a:defRPr sz="2000">
                <a:solidFill>
                  <a:schemeClr val="accent2"/>
                </a:solidFill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/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02E61-8A02-4F76-85E9-5E1188385F95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152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F9A59-ED46-40A1-A85A-F3EA5C51814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748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51900" y="312738"/>
            <a:ext cx="2762251" cy="5791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58801" y="312738"/>
            <a:ext cx="8089900" cy="5791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A6A8C-B066-440D-BB97-8EBF1900C87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71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8615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2665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29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424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5646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255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4528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05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F1B27-8A8B-41FB-884B-EB0B78E644C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37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5661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6654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3868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8829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79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F1EC9-7D3C-4E42-9DB7-2DF3EA02C381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752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58801" y="1219200"/>
            <a:ext cx="5425017" cy="4884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7018" y="1219200"/>
            <a:ext cx="5427133" cy="4884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8D0C7-DF60-438A-845A-42B806A9495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7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650F1-92EC-4951-9919-7225CEB40AD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74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61D69-1AB5-4BC3-B495-0AB33B82C8F5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66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D0D24-A68A-4467-87C0-BA9A6C6460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006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6EF2F-6BF7-4F40-B61C-E34682391B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831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6FA0A-C559-4383-9FD2-443676F4ECA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0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2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41" r="-648"/>
          <a:stretch>
            <a:fillRect/>
          </a:stretch>
        </p:blipFill>
        <p:spPr bwMode="auto">
          <a:xfrm>
            <a:off x="2694517" y="5834063"/>
            <a:ext cx="9497483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KSO_FD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1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D9D9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KSO_FT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1"/>
            <a:ext cx="411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9D9D9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KSO_FN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1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9D9D9D"/>
                </a:solidFill>
              </a:defRPr>
            </a:lvl1pPr>
          </a:lstStyle>
          <a:p>
            <a:pPr>
              <a:defRPr/>
            </a:pPr>
            <a:fld id="{42B58CB1-DDE3-4B0E-8601-987446DF27F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366" name="KSO_BT1"/>
          <p:cNvSpPr>
            <a:spLocks noGrp="1" noChangeArrowheads="1"/>
          </p:cNvSpPr>
          <p:nvPr>
            <p:ph type="title"/>
          </p:nvPr>
        </p:nvSpPr>
        <p:spPr bwMode="auto">
          <a:xfrm>
            <a:off x="558801" y="312738"/>
            <a:ext cx="11055351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5367" name="KSO_BC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8801" y="1219200"/>
            <a:ext cx="11055351" cy="488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  <p:sldLayoutId id="2147483974" r:id="rId12"/>
    <p:sldLayoutId id="2147483975" r:id="rId1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3376AD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3376AD"/>
          </a:solidFill>
          <a:latin typeface="微软雅黑" pitchFamily="34" charset="-122"/>
          <a:ea typeface="微软雅黑" pitchFamily="34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3376AD"/>
          </a:solidFill>
          <a:latin typeface="微软雅黑" pitchFamily="34" charset="-122"/>
          <a:ea typeface="微软雅黑" pitchFamily="34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3376AD"/>
          </a:solidFill>
          <a:latin typeface="微软雅黑" pitchFamily="34" charset="-122"/>
          <a:ea typeface="微软雅黑" pitchFamily="34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3376AD"/>
          </a:solidFill>
          <a:latin typeface="微软雅黑" pitchFamily="34" charset="-122"/>
          <a:ea typeface="微软雅黑" pitchFamily="34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3376AD"/>
          </a:solidFill>
          <a:latin typeface="微软雅黑" pitchFamily="34" charset="-122"/>
          <a:ea typeface="微软雅黑" pitchFamily="34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3376AD"/>
          </a:solidFill>
          <a:latin typeface="微软雅黑" pitchFamily="34" charset="-122"/>
          <a:ea typeface="微软雅黑" pitchFamily="34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3376AD"/>
          </a:solidFill>
          <a:latin typeface="微软雅黑" pitchFamily="34" charset="-122"/>
          <a:ea typeface="微软雅黑" pitchFamily="34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3376AD"/>
          </a:solidFill>
          <a:latin typeface="微软雅黑" pitchFamily="34" charset="-122"/>
          <a:ea typeface="微软雅黑" pitchFamily="34" charset="-122"/>
        </a:defRPr>
      </a:lvl9pPr>
    </p:titleStyle>
    <p:bodyStyle>
      <a:lvl1pPr marL="357188" indent="-357188" algn="just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f"/>
        <a:defRPr sz="2400">
          <a:solidFill>
            <a:schemeClr val="accent1"/>
          </a:solidFill>
          <a:latin typeface="+mn-lt"/>
          <a:ea typeface="+mn-ea"/>
          <a:cs typeface="+mn-cs"/>
        </a:defRPr>
      </a:lvl1pPr>
      <a:lvl2pPr marL="357188" indent="-357188" algn="l" rtl="0" eaLnBrk="1" fontAlgn="base" hangingPunct="1">
        <a:lnSpc>
          <a:spcPct val="120000"/>
        </a:lnSpc>
        <a:spcBef>
          <a:spcPct val="0"/>
        </a:spcBef>
        <a:spcAft>
          <a:spcPts val="600"/>
        </a:spcAft>
        <a:buClr>
          <a:srgbClr val="5DD4FF"/>
        </a:buClr>
        <a:buFont typeface="幼圆" pitchFamily="49" charset="-122"/>
        <a:buChar char=" "/>
        <a:defRPr sz="1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  <a:ea typeface="+mn-ea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  <a:ea typeface="+mn-ea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  <a:ea typeface="+mn-ea"/>
        </a:defRPr>
      </a:lvl5pPr>
      <a:lvl6pPr marL="25146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Calibri" pitchFamily="34" charset="0"/>
          <a:ea typeface="+mn-ea"/>
        </a:defRPr>
      </a:lvl6pPr>
      <a:lvl7pPr marL="2971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Calibri" pitchFamily="34" charset="0"/>
          <a:ea typeface="+mn-ea"/>
        </a:defRPr>
      </a:lvl7pPr>
      <a:lvl8pPr marL="3429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Calibri" pitchFamily="34" charset="0"/>
          <a:ea typeface="+mn-ea"/>
        </a:defRPr>
      </a:lvl8pPr>
      <a:lvl9pPr marL="3886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Calibri" pitchFamily="34" charset="0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04853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7.jpe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8.jpe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5" Type="http://schemas.openxmlformats.org/officeDocument/2006/relationships/image" Target="../media/image9.jpeg"/><Relationship Id="rId4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image" Target="../media/image10.jpeg"/><Relationship Id="rId4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5" Type="http://schemas.openxmlformats.org/officeDocument/2006/relationships/image" Target="../media/image11.jpeg"/><Relationship Id="rId4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5" Type="http://schemas.openxmlformats.org/officeDocument/2006/relationships/image" Target="../media/image12.jpeg"/><Relationship Id="rId4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14.jpe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4.jpeg"/><Relationship Id="rId4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5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6.jpeg"/><Relationship Id="rId4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71664" y="2492897"/>
            <a:ext cx="6446838" cy="795337"/>
          </a:xfrm>
        </p:spPr>
        <p:txBody>
          <a:bodyPr/>
          <a:lstStyle/>
          <a:p>
            <a:pPr algn="r" eaLnBrk="0" hangingPunct="0">
              <a:lnSpc>
                <a:spcPct val="130000"/>
              </a:lnSpc>
            </a:pPr>
            <a:r>
              <a:rPr lang="zh-CN" altLang="en-US" dirty="0">
                <a:latin typeface="楷体" pitchFamily="49" charset="-122"/>
                <a:ea typeface="楷体" pitchFamily="49" charset="-122"/>
              </a:rPr>
              <a:t>太常引</a:t>
            </a:r>
            <a:r>
              <a:rPr lang="en-US" altLang="zh-CN" dirty="0"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dirty="0">
                <a:latin typeface="楷体" pitchFamily="49" charset="-122"/>
                <a:ea typeface="楷体" pitchFamily="49" charset="-122"/>
              </a:rPr>
              <a:t>建康中秋夜为吕叔潜赋</a:t>
            </a:r>
            <a:r>
              <a:rPr lang="en-US" altLang="zh-CN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600" dirty="0">
                <a:latin typeface="楷体" pitchFamily="49" charset="-122"/>
                <a:ea typeface="楷体" pitchFamily="49" charset="-122"/>
              </a:rPr>
              <a:t>                                                 </a:t>
            </a:r>
            <a:br>
              <a:rPr lang="en-US" altLang="zh-CN" sz="3600" dirty="0">
                <a:latin typeface="楷体" pitchFamily="49" charset="-122"/>
                <a:ea typeface="楷体" pitchFamily="49" charset="-122"/>
              </a:rPr>
            </a:b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辛弃疾</a:t>
            </a:r>
            <a:endParaRPr lang="zh-CN" altLang="en-US" sz="3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071665" y="4725144"/>
            <a:ext cx="6461125" cy="641350"/>
          </a:xfrm>
        </p:spPr>
        <p:txBody>
          <a:bodyPr/>
          <a:lstStyle/>
          <a:p>
            <a:pPr lvl="0"/>
            <a:r>
              <a:rPr lang="zh-CN" altLang="en-US" sz="2400" dirty="0">
                <a:latin typeface="+mj-ea"/>
                <a:ea typeface="+mj-ea"/>
              </a:rPr>
              <a:t>优品</a:t>
            </a:r>
            <a:r>
              <a:rPr lang="en-US" altLang="zh-CN" sz="2400" dirty="0">
                <a:latin typeface="+mj-ea"/>
                <a:ea typeface="+mj-ea"/>
              </a:rPr>
              <a:t>PPT</a:t>
            </a:r>
          </a:p>
        </p:txBody>
      </p:sp>
      <p:pic>
        <p:nvPicPr>
          <p:cNvPr id="4" name="Picture 2" descr="http://p2.so.qhimgs1.com/bdr/_240_/t01e15b54c5d5c67e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0892" y="1628801"/>
            <a:ext cx="1414403" cy="211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17812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文本框 1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 rot="5400000">
            <a:off x="2973125" y="2998525"/>
            <a:ext cx="155786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endParaRPr lang="zh-CN" altLang="en-US" sz="8800">
              <a:solidFill>
                <a:srgbClr val="D2DBE6"/>
              </a:solidFill>
              <a:latin typeface="Baskerville Old Face" pitchFamily="18" charset="0"/>
              <a:ea typeface="华文新魏" pitchFamily="2" charset="-122"/>
            </a:endParaRPr>
          </a:p>
        </p:txBody>
      </p:sp>
      <p:sp>
        <p:nvSpPr>
          <p:cNvPr id="38914" name="文本框 12"/>
          <p:cNvSpPr txBox="1">
            <a:spLocks noChangeArrowheads="1"/>
          </p:cNvSpPr>
          <p:nvPr/>
        </p:nvSpPr>
        <p:spPr bwMode="auto">
          <a:xfrm>
            <a:off x="2998790" y="3577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赏析词句</a:t>
            </a: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2063752" y="1221318"/>
            <a:ext cx="1376363" cy="4868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 bwMode="auto">
          <a:xfrm>
            <a:off x="3432177" y="1221318"/>
            <a:ext cx="1374775" cy="4868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4727577" y="1221318"/>
            <a:ext cx="1376363" cy="4868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8918" name="Rectangle 1"/>
          <p:cNvSpPr>
            <a:spLocks noChangeArrowheads="1"/>
          </p:cNvSpPr>
          <p:nvPr/>
        </p:nvSpPr>
        <p:spPr bwMode="auto">
          <a:xfrm>
            <a:off x="2166940" y="1578518"/>
            <a:ext cx="69246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一轮秋影转金波，飞镜又重磨。把酒问姮娥：被白发，欺人奈何？</a:t>
            </a: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238377" y="2496062"/>
            <a:ext cx="4786313" cy="13388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这首词的上片，词人巧妙地运用神话传说构成一种超现实的艺术境界，以寄托自己的理想与情怀。</a:t>
            </a:r>
            <a:endParaRPr lang="zh-CN" altLang="en-US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16386" name="Picture 2" descr="http://p0.so.qhimgs1.com/bdr/_240_/t019271658c779188a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7890" y="2273300"/>
            <a:ext cx="293528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7" name="组合 10"/>
          <p:cNvGrpSpPr>
            <a:grpSpLocks/>
          </p:cNvGrpSpPr>
          <p:nvPr/>
        </p:nvGrpSpPr>
        <p:grpSpPr bwMode="auto">
          <a:xfrm>
            <a:off x="1952625" y="351367"/>
            <a:ext cx="4127500" cy="914400"/>
            <a:chOff x="428625" y="263525"/>
            <a:chExt cx="4127501" cy="685801"/>
          </a:xfrm>
        </p:grpSpPr>
        <p:sp>
          <p:nvSpPr>
            <p:cNvPr id="39941" name="文本框 12"/>
            <p:cNvSpPr txBox="1">
              <a:spLocks noChangeArrowheads="1"/>
            </p:cNvSpPr>
            <p:nvPr/>
          </p:nvSpPr>
          <p:spPr bwMode="auto">
            <a:xfrm>
              <a:off x="1454150" y="263525"/>
              <a:ext cx="2397125" cy="484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赏析词句</a:t>
              </a:r>
            </a:p>
          </p:txBody>
        </p:sp>
        <p:sp>
          <p:nvSpPr>
            <p:cNvPr id="13" name="矩形 12"/>
            <p:cNvSpPr/>
            <p:nvPr>
              <p:custDataLst>
                <p:tags r:id="rId2"/>
              </p:custDataLst>
            </p:nvPr>
          </p:nvSpPr>
          <p:spPr bwMode="auto">
            <a:xfrm>
              <a:off x="428625" y="912814"/>
              <a:ext cx="1376363" cy="36512"/>
            </a:xfrm>
            <a:prstGeom prst="rect">
              <a:avLst/>
            </a:prstGeom>
            <a:solidFill>
              <a:srgbClr val="358CC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 bwMode="auto">
            <a:xfrm>
              <a:off x="1804988" y="912814"/>
              <a:ext cx="1374775" cy="36512"/>
            </a:xfrm>
            <a:prstGeom prst="rect">
              <a:avLst/>
            </a:prstGeom>
            <a:solidFill>
              <a:srgbClr val="2D9C9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 bwMode="auto">
            <a:xfrm>
              <a:off x="3179764" y="912814"/>
              <a:ext cx="1376362" cy="36512"/>
            </a:xfrm>
            <a:prstGeom prst="rect">
              <a:avLst/>
            </a:prstGeom>
            <a:solidFill>
              <a:srgbClr val="A4C37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</p:grp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095500" y="1640329"/>
            <a:ext cx="8001000" cy="1200329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8288">
              <a:lnSpc>
                <a:spcPct val="150000"/>
              </a:lnSpc>
            </a:pPr>
            <a:r>
              <a:rPr lang="en-US" altLang="zh-CN" sz="1600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作者在中秋之夜，对月抒怀，很自然地想到与月有关的神话传说：吃了不死之药飞入月宫的嫦娥，以及月中高五百丈的桂树。词人运用这两则有关月亮的神话传说，借以表达自己的政治理想和阴暗的政治现实的矛盾。</a:t>
            </a:r>
            <a:endParaRPr lang="zh-CN" altLang="en-US" sz="16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095500" y="3443212"/>
            <a:ext cx="5786438" cy="156966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indent="268605">
              <a:lnSpc>
                <a:spcPct val="150000"/>
              </a:lnSpc>
              <a:defRPr/>
            </a:pP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en-US" sz="16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辛弃疾一生以恢复中原为己任，但残酷的现实使他的理想不能实现。想到功业无成、白发已多，作者怎能不对着皎洁的月光，迸发出摧心裂肝的一问：“被白发，欺人奈何？”这一句有力地展示了英雄怀才不遇的内心矛盾。</a:t>
            </a:r>
            <a:endParaRPr lang="zh-CN" altLang="en-US" sz="16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15364" name="Picture 4" descr="http://p3.so.qhimgs1.com/bdr/_240_/t01ecc284bb8da9eeb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0540" y="3181352"/>
            <a:ext cx="1785937" cy="219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ldLvl="0" animBg="1"/>
      <p:bldP spid="1536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文本框 12"/>
          <p:cNvSpPr txBox="1">
            <a:spLocks noChangeArrowheads="1"/>
          </p:cNvSpPr>
          <p:nvPr/>
        </p:nvSpPr>
        <p:spPr bwMode="auto">
          <a:xfrm>
            <a:off x="2855915" y="452968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赏析词句</a:t>
            </a: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40965" name="Rectangle 1"/>
          <p:cNvSpPr>
            <a:spLocks noChangeArrowheads="1"/>
          </p:cNvSpPr>
          <p:nvPr/>
        </p:nvSpPr>
        <p:spPr bwMode="auto">
          <a:xfrm>
            <a:off x="1951039" y="1776426"/>
            <a:ext cx="76806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68288"/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乘风好去，长空万里，直下看山河。斫去桂婆娑，人道是，清光更多。 </a:t>
            </a:r>
            <a:endParaRPr lang="zh-CN" altLang="en-US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452690" y="2708155"/>
            <a:ext cx="5214937" cy="216982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1938">
              <a:lnSpc>
                <a:spcPct val="150000"/>
              </a:lnSpc>
            </a:pPr>
            <a:r>
              <a:rPr lang="en-US" altLang="zh-CN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词的下片</a:t>
            </a:r>
            <a:r>
              <a:rPr lang="zh-CN" altLang="en-US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，作者又运用想象的翅膀，直入月宫，并幻想砍去遮住月光的桂树。想象更加离奇，更加远离尘世，但却更直接、强烈地表现了词人的现实理想与为实现理想的坚强意志，更鲜明地揭示了词的主旨。</a:t>
            </a:r>
            <a:endParaRPr lang="zh-CN" altLang="en-US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14340" name="Picture 4" descr="http://p0.so.qhmsg.com/bdr/_240_/t01cf0474c187c22f7f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1938" y="3583518"/>
            <a:ext cx="2095500" cy="1623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文本框 12"/>
          <p:cNvSpPr txBox="1">
            <a:spLocks noChangeArrowheads="1"/>
          </p:cNvSpPr>
          <p:nvPr/>
        </p:nvSpPr>
        <p:spPr bwMode="auto">
          <a:xfrm>
            <a:off x="2855915" y="452968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赏析词句</a:t>
            </a: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166938" y="1201740"/>
            <a:ext cx="5715000" cy="378565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indent="261938">
              <a:lnSpc>
                <a:spcPct val="150000"/>
              </a:lnSpc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  </a:t>
            </a:r>
          </a:p>
          <a:p>
            <a:pPr indent="261938">
              <a:lnSpc>
                <a:spcPct val="150000"/>
              </a:lnSpc>
            </a:pPr>
            <a:r>
              <a:rPr lang="zh-CN" altLang="zh-CN" sz="2000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</a:p>
          <a:p>
            <a:pPr indent="261938" eaLnBrk="0" hangingPunct="0">
              <a:lnSpc>
                <a:spcPct val="150000"/>
              </a:lnSpc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作者这里所说的挡住月光的“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桂婆娑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”，实际是指带给人民黑暗的婆娑桂影，它不仅包括南宋朝廷内外的投降势力，也包括金人的势力。因为从被金人统治下的北方南归的辛弃疾，不可能不深切地怀想被金人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统治、压迫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的家乡人民。</a:t>
            </a:r>
            <a:endParaRPr lang="zh-CN" altLang="en-US" sz="20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indent="261938" eaLnBrk="0" hangingPunct="0">
              <a:lnSpc>
                <a:spcPct val="150000"/>
              </a:lnSpc>
            </a:pPr>
            <a:endParaRPr lang="zh-CN" altLang="en-US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881188" y="1714501"/>
            <a:ext cx="8286750" cy="3619500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pic>
        <p:nvPicPr>
          <p:cNvPr id="41991" name="Picture 2" descr="http://p4.so.qhmsg.com/bdr/_240_/t011139961ce2c6079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3376" y="2000251"/>
            <a:ext cx="22574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09" name="组合 10"/>
          <p:cNvGrpSpPr>
            <a:grpSpLocks/>
          </p:cNvGrpSpPr>
          <p:nvPr/>
        </p:nvGrpSpPr>
        <p:grpSpPr bwMode="auto">
          <a:xfrm>
            <a:off x="1952625" y="351367"/>
            <a:ext cx="4127500" cy="914400"/>
            <a:chOff x="428625" y="263525"/>
            <a:chExt cx="4127501" cy="685801"/>
          </a:xfrm>
        </p:grpSpPr>
        <p:sp>
          <p:nvSpPr>
            <p:cNvPr id="43013" name="文本框 12"/>
            <p:cNvSpPr txBox="1">
              <a:spLocks noChangeArrowheads="1"/>
            </p:cNvSpPr>
            <p:nvPr/>
          </p:nvSpPr>
          <p:spPr bwMode="auto">
            <a:xfrm>
              <a:off x="1454150" y="263525"/>
              <a:ext cx="2397125" cy="484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赏析词句</a:t>
              </a:r>
            </a:p>
          </p:txBody>
        </p:sp>
        <p:sp>
          <p:nvSpPr>
            <p:cNvPr id="13" name="矩形 12"/>
            <p:cNvSpPr/>
            <p:nvPr>
              <p:custDataLst>
                <p:tags r:id="rId1"/>
              </p:custDataLst>
            </p:nvPr>
          </p:nvSpPr>
          <p:spPr bwMode="auto">
            <a:xfrm>
              <a:off x="428625" y="912814"/>
              <a:ext cx="1376363" cy="36512"/>
            </a:xfrm>
            <a:prstGeom prst="rect">
              <a:avLst/>
            </a:prstGeom>
            <a:solidFill>
              <a:srgbClr val="358CC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14" name="矩形 13"/>
            <p:cNvSpPr/>
            <p:nvPr>
              <p:custDataLst>
                <p:tags r:id="rId2"/>
              </p:custDataLst>
            </p:nvPr>
          </p:nvSpPr>
          <p:spPr bwMode="auto">
            <a:xfrm>
              <a:off x="1804988" y="912814"/>
              <a:ext cx="1374775" cy="36512"/>
            </a:xfrm>
            <a:prstGeom prst="rect">
              <a:avLst/>
            </a:prstGeom>
            <a:solidFill>
              <a:srgbClr val="2D9C9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3"/>
              </p:custDataLst>
            </p:nvPr>
          </p:nvSpPr>
          <p:spPr bwMode="auto">
            <a:xfrm>
              <a:off x="3179764" y="912814"/>
              <a:ext cx="1376362" cy="36512"/>
            </a:xfrm>
            <a:prstGeom prst="rect">
              <a:avLst/>
            </a:prstGeom>
            <a:solidFill>
              <a:srgbClr val="A4C37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</p:grpSp>
      <p:sp>
        <p:nvSpPr>
          <p:cNvPr id="9" name="云形标注 8"/>
          <p:cNvSpPr/>
          <p:nvPr/>
        </p:nvSpPr>
        <p:spPr>
          <a:xfrm>
            <a:off x="4524375" y="1905001"/>
            <a:ext cx="5500688" cy="3524251"/>
          </a:xfrm>
          <a:prstGeom prst="cloudCallout">
            <a:avLst>
              <a:gd name="adj1" fmla="val -64032"/>
              <a:gd name="adj2" fmla="val 6100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167314" y="2492897"/>
            <a:ext cx="4429125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进一步说，这首词还可以理解为一种更广泛的象征意义，即扫荡黑暗，把光明带给人间。这一巨大意义，是词人利用神话材料，以想象和逻辑推断所塑造的形象来实现的。</a:t>
            </a:r>
          </a:p>
        </p:txBody>
      </p:sp>
      <p:pic>
        <p:nvPicPr>
          <p:cNvPr id="43012" name="Picture 2" descr="http://p0.so.qhmsg.com/bdr/_240_/t010bb0ac06e5e8d0c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2625" y="2381251"/>
            <a:ext cx="18097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8"/>
          <p:cNvSpPr>
            <a:spLocks noChangeArrowheads="1"/>
          </p:cNvSpPr>
          <p:nvPr/>
        </p:nvSpPr>
        <p:spPr bwMode="auto">
          <a:xfrm>
            <a:off x="2452690" y="1681176"/>
            <a:ext cx="37861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归纳文章的主旨：</a:t>
            </a:r>
          </a:p>
        </p:txBody>
      </p:sp>
      <p:sp>
        <p:nvSpPr>
          <p:cNvPr id="44034" name="文本框 12"/>
          <p:cNvSpPr txBox="1">
            <a:spLocks noChangeArrowheads="1"/>
          </p:cNvSpPr>
          <p:nvPr/>
        </p:nvSpPr>
        <p:spPr bwMode="auto">
          <a:xfrm>
            <a:off x="2835277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赏析词句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grpSp>
        <p:nvGrpSpPr>
          <p:cNvPr id="3" name="组合 16"/>
          <p:cNvGrpSpPr>
            <a:grpSpLocks/>
          </p:cNvGrpSpPr>
          <p:nvPr/>
        </p:nvGrpSpPr>
        <p:grpSpPr bwMode="auto">
          <a:xfrm>
            <a:off x="2095500" y="2381257"/>
            <a:ext cx="4960938" cy="3238499"/>
            <a:chOff x="1121910" y="1699925"/>
            <a:chExt cx="978253" cy="341752"/>
          </a:xfrm>
        </p:grpSpPr>
        <p:sp>
          <p:nvSpPr>
            <p:cNvPr id="15" name="同侧圆角矩形 14"/>
            <p:cNvSpPr/>
            <p:nvPr/>
          </p:nvSpPr>
          <p:spPr>
            <a:xfrm>
              <a:off x="1121910" y="1699925"/>
              <a:ext cx="978253" cy="341752"/>
            </a:xfrm>
            <a:prstGeom prst="round2SameRect">
              <a:avLst/>
            </a:prstGeom>
            <a:solidFill>
              <a:srgbClr val="00B0F0"/>
            </a:solidFill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44041" name="矩形 15"/>
            <p:cNvSpPr>
              <a:spLocks noChangeArrowheads="1"/>
            </p:cNvSpPr>
            <p:nvPr/>
          </p:nvSpPr>
          <p:spPr bwMode="auto">
            <a:xfrm>
              <a:off x="1146186" y="1734503"/>
              <a:ext cx="929700" cy="228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latin typeface="微软雅黑" pitchFamily="34" charset="-122"/>
                  <a:ea typeface="微软雅黑" pitchFamily="34" charset="-122"/>
                </a:rPr>
                <a:t>      </a:t>
              </a:r>
              <a:r>
                <a:rPr lang="zh-CN" altLang="en-US" b="1" dirty="0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辛弃疾的这首词，无论是从它的艺术境界，还是从它的气象和风格看，都与运用神话传说的浪漫主义手法有着密切的联系。作者通过超现实的艺术境界，想象解决现实的苦闷，是一首富于浓厚浪漫主义色彩的优秀词章</a:t>
              </a:r>
              <a:r>
                <a:rPr lang="zh-CN" altLang="en-US" dirty="0" smtClean="0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zh-CN" altLang="en-US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44039" name="Picture 2" descr="http://p0.so.qhmsg.com/bdr/_240_/t013e68e12ceb5ede1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1877" y="2381251"/>
            <a:ext cx="30003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文本框 1"/>
          <p:cNvSpPr txBox="1">
            <a:spLocks noChangeArrowheads="1"/>
          </p:cNvSpPr>
          <p:nvPr/>
        </p:nvSpPr>
        <p:spPr bwMode="auto">
          <a:xfrm>
            <a:off x="2906715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随堂检测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pic>
        <p:nvPicPr>
          <p:cNvPr id="45061" name="Picture 1" descr="C:\Users\Administrator\Desktop\最拥有图片\人物\QQ截图20170818050621_副本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6463" y="3236385"/>
            <a:ext cx="1682750" cy="298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2" name="矩形 8"/>
          <p:cNvSpPr>
            <a:spLocks noChangeArrowheads="1"/>
          </p:cNvSpPr>
          <p:nvPr/>
        </p:nvSpPr>
        <p:spPr bwMode="auto">
          <a:xfrm>
            <a:off x="2095502" y="1619251"/>
            <a:ext cx="6215063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下列成语运用不正确的一项是（   ）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A.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唐代是我国诗歌创作的巅峰期，有许多</a:t>
            </a:r>
            <a:r>
              <a:rPr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脍炙人口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的诗篇流传下来。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B. 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错了就不要试图去做任何无谓的解释，否则只能</a:t>
            </a:r>
            <a:r>
              <a:rPr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无功而返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甚至事与愿违。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C.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来到海边，极目远望，碧蓝的海水让人看得</a:t>
            </a:r>
            <a:r>
              <a:rPr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眼花缭乱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D.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自从几个勇敢的叶片跃出水面后，许多叶片</a:t>
            </a:r>
            <a:r>
              <a:rPr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接踵而至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167313" y="1714500"/>
            <a:ext cx="3667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文本框 1"/>
          <p:cNvSpPr txBox="1">
            <a:spLocks noChangeArrowheads="1"/>
          </p:cNvSpPr>
          <p:nvPr/>
        </p:nvSpPr>
        <p:spPr bwMode="auto">
          <a:xfrm>
            <a:off x="2906715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随堂检测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47109" name="矩形 6"/>
          <p:cNvSpPr>
            <a:spLocks noChangeArrowheads="1"/>
          </p:cNvSpPr>
          <p:nvPr/>
        </p:nvSpPr>
        <p:spPr bwMode="auto">
          <a:xfrm>
            <a:off x="2311400" y="1772817"/>
            <a:ext cx="664368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根据课文填空。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）  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______________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____________,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直下看山河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7110" name="Picture 2" descr="C:\Users\Administrator\Desktop\最拥有图片\人物\t01f34a6131f8e11129_副本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7488" y="1974851"/>
            <a:ext cx="2024062" cy="3596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168650" y="2095502"/>
            <a:ext cx="65722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乘风好去          长空万里 </a:t>
            </a:r>
          </a:p>
        </p:txBody>
      </p:sp>
      <p:sp>
        <p:nvSpPr>
          <p:cNvPr id="47112" name="矩形 9"/>
          <p:cNvSpPr>
            <a:spLocks noChangeArrowheads="1"/>
          </p:cNvSpPr>
          <p:nvPr/>
        </p:nvSpPr>
        <p:spPr bwMode="auto">
          <a:xfrm>
            <a:off x="2382838" y="3143252"/>
            <a:ext cx="65722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(2)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一轮秋影转金波， 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____________________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740277" y="3238500"/>
            <a:ext cx="21431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飞镜又重磨。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图片 1" descr="e553cbf40faa8515b0c4dc469301b22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2401" y="2084918"/>
            <a:ext cx="4824413" cy="3471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4" name="文本框 12"/>
          <p:cNvSpPr txBox="1">
            <a:spLocks noChangeArrowheads="1"/>
          </p:cNvSpPr>
          <p:nvPr/>
        </p:nvSpPr>
        <p:spPr bwMode="auto">
          <a:xfrm>
            <a:off x="2906715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课后作业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5735960" y="2924945"/>
            <a:ext cx="38163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 eaLnBrk="0" hangingPunct="0">
              <a:lnSpc>
                <a:spcPct val="150000"/>
              </a:lnSpc>
            </a:pPr>
            <a:r>
              <a:rPr lang="en-US" altLang="zh-CN" sz="24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1.</a:t>
            </a:r>
            <a:r>
              <a:rPr lang="zh-CN" altLang="en-US" sz="24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完成同步练习。</a:t>
            </a:r>
          </a:p>
          <a:p>
            <a:pPr indent="266700" eaLnBrk="0" hangingPunct="0">
              <a:lnSpc>
                <a:spcPct val="150000"/>
              </a:lnSpc>
            </a:pPr>
            <a:r>
              <a:rPr lang="en-US" altLang="zh-CN" sz="24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24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背诵这首词。  </a:t>
            </a:r>
          </a:p>
        </p:txBody>
      </p:sp>
      <p:pic>
        <p:nvPicPr>
          <p:cNvPr id="49159" name="图片 5" descr="07b2ca806fc15761d1134f8e43e3084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3965" y="2276872"/>
            <a:ext cx="2662237" cy="3279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Box 1"/>
          <p:cNvSpPr txBox="1">
            <a:spLocks noChangeArrowheads="1"/>
          </p:cNvSpPr>
          <p:nvPr/>
        </p:nvSpPr>
        <p:spPr bwMode="auto">
          <a:xfrm>
            <a:off x="1524000" y="2540000"/>
            <a:ext cx="9144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0" hangingPunct="0"/>
            <a:r>
              <a:rPr lang="zh-CN" altLang="en-US" sz="9600">
                <a:solidFill>
                  <a:srgbClr val="027F8C"/>
                </a:solidFill>
                <a:latin typeface="华文行楷" pitchFamily="2" charset="-122"/>
                <a:ea typeface="华文行楷" pitchFamily="2" charset="-122"/>
              </a:rPr>
              <a:t>再见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文本框 2"/>
          <p:cNvSpPr txBox="1">
            <a:spLocks noChangeArrowheads="1"/>
          </p:cNvSpPr>
          <p:nvPr/>
        </p:nvSpPr>
        <p:spPr bwMode="auto">
          <a:xfrm>
            <a:off x="2997202" y="260352"/>
            <a:ext cx="21383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情景导入</a:t>
            </a: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1952627" y="1217085"/>
            <a:ext cx="1376363" cy="4868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 bwMode="auto">
          <a:xfrm>
            <a:off x="3328990" y="1217085"/>
            <a:ext cx="1374775" cy="4868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4703763" y="1217085"/>
            <a:ext cx="1376362" cy="4868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238377" y="1617133"/>
            <a:ext cx="5929313" cy="226215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      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有一位诗人面对今昔对比，萌生对家国和人生的惊叹与感慨，对现实的强烈不满，他就是诗人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辛弃疾，今天我们就来学习这首词，深切感受词人的情怀。</a:t>
            </a: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26" name="Picture 2" descr="C:\Users\Administrator\Desktop\最拥有图片\古代人物\t01b018121635869bd0_副本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0563" y="1809752"/>
            <a:ext cx="1905000" cy="338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8310563" y="476672"/>
            <a:ext cx="2105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240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2382840" y="1988841"/>
            <a:ext cx="624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了解作者及时代背景。</a:t>
            </a:r>
          </a:p>
          <a:p>
            <a:pPr>
              <a:lnSpc>
                <a:spcPct val="200000"/>
              </a:lnSpc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准确把握诗歌主旨。</a:t>
            </a:r>
          </a:p>
          <a:p>
            <a:pPr>
              <a:lnSpc>
                <a:spcPct val="200000"/>
              </a:lnSpc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掌握词义，体会作者通过超现实的艺术境界，想象解决现实的苦闷的情感。</a:t>
            </a: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1952627" y="1217085"/>
            <a:ext cx="1376363" cy="4868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 bwMode="auto">
          <a:xfrm>
            <a:off x="3328990" y="1217085"/>
            <a:ext cx="1374775" cy="4868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4703763" y="1217085"/>
            <a:ext cx="1376362" cy="4868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1749" name="文本框 9"/>
          <p:cNvSpPr txBox="1">
            <a:spLocks noChangeArrowheads="1"/>
          </p:cNvSpPr>
          <p:nvPr/>
        </p:nvSpPr>
        <p:spPr bwMode="auto">
          <a:xfrm>
            <a:off x="2978152" y="351368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2206627" y="1509185"/>
            <a:ext cx="6462713" cy="384174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文本框 1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 rot="5400000">
            <a:off x="2973125" y="2805908"/>
            <a:ext cx="155786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endParaRPr lang="zh-CN" altLang="en-US" sz="8800">
              <a:solidFill>
                <a:srgbClr val="D2DBE6"/>
              </a:solidFill>
              <a:latin typeface="Baskerville Old Face" pitchFamily="18" charset="0"/>
              <a:ea typeface="华文新魏" pitchFamily="2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365503" y="2159506"/>
            <a:ext cx="557212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       辛弃疾（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1140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－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1207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），字幼安，号稼轩 ，山东历城县人。南宋豪放派词人、将领，有“词中之龙”之称。与苏轼合称“苏辛”，与李清照并称“济南二安”。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辛弃疾一生以恢复中原为志，以功业自许，却命运多舛、备受排挤、壮志难酬。但他恢复中原的爱国信念始终没有动摇，而是把满腔激情和对国家兴亡、民族命运的关切、忧虑，全部寄寓于词作之中。现存词六百多首，有词集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稼轩长短句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等传世。 </a:t>
            </a:r>
          </a:p>
        </p:txBody>
      </p:sp>
      <p:sp>
        <p:nvSpPr>
          <p:cNvPr id="32771" name="文本框 12"/>
          <p:cNvSpPr txBox="1">
            <a:spLocks noChangeArrowheads="1"/>
          </p:cNvSpPr>
          <p:nvPr/>
        </p:nvSpPr>
        <p:spPr bwMode="auto">
          <a:xfrm>
            <a:off x="2998790" y="452968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走近作者</a:t>
            </a: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2063752" y="1318685"/>
            <a:ext cx="1376363" cy="4868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 bwMode="auto">
          <a:xfrm>
            <a:off x="3432177" y="1318685"/>
            <a:ext cx="1374775" cy="4868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4727577" y="1318685"/>
            <a:ext cx="1376363" cy="4868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2166938" y="1714502"/>
            <a:ext cx="8001000" cy="4095751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pic>
        <p:nvPicPr>
          <p:cNvPr id="22530" name="Picture 2" descr="http://p1.so.qhimgs1.com/bdr/_240_/t01147b34ec6e97eda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2690" y="2286000"/>
            <a:ext cx="1881187" cy="27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文本框 1"/>
          <p:cNvSpPr txBox="1">
            <a:spLocks noChangeArrowheads="1"/>
          </p:cNvSpPr>
          <p:nvPr/>
        </p:nvSpPr>
        <p:spPr bwMode="auto">
          <a:xfrm>
            <a:off x="2151063" y="2204864"/>
            <a:ext cx="7858125" cy="309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/>
              <a:t>         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据词题可知，此词当作于宋孝宗淳熙元年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(1174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中秋夜，为赠友之作。当时辛弃疾任江东安抚司参议官，治所建康即今江苏省南京市。这时作者南归已整整十二年了。十二年中，为了收复中原，作者曾多次上书，力主抗金。起初始终坚持投降路线的宋高宗赵构传位于其族侄赵昚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孝宗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，一时之间，南宋朝野弥漫着准备抗战的气氛。但经“符离之败”，“隆兴和议”，事实证明赵昚也是畏敌如虎的投降派。乾道元年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(1165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，作者上赵昚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美芹十论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》;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乾道六年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(1170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，上宰相虞允文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九议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，七年之内，连同另两篇，四次奏议，慷慨激昂，反复陈说恢复之事，但始终冷落一旁，未被采纳。在阴暗的政治环境中，作者只能以诗词来抒发自己的心愿。</a:t>
            </a:r>
          </a:p>
        </p:txBody>
      </p:sp>
      <p:sp>
        <p:nvSpPr>
          <p:cNvPr id="33794" name="文本框 12"/>
          <p:cNvSpPr txBox="1">
            <a:spLocks noChangeArrowheads="1"/>
          </p:cNvSpPr>
          <p:nvPr/>
        </p:nvSpPr>
        <p:spPr bwMode="auto">
          <a:xfrm>
            <a:off x="2978152" y="351368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创作背景</a:t>
            </a: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 bwMode="auto">
          <a:xfrm>
            <a:off x="1952627" y="1217085"/>
            <a:ext cx="1376363" cy="4868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 bwMode="auto">
          <a:xfrm>
            <a:off x="3328990" y="1217085"/>
            <a:ext cx="1374775" cy="4868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 bwMode="auto">
          <a:xfrm>
            <a:off x="4703763" y="1217085"/>
            <a:ext cx="1376362" cy="4868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024063" y="1524000"/>
            <a:ext cx="8215312" cy="4191000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对角圆角矩形 26"/>
          <p:cNvSpPr/>
          <p:nvPr/>
        </p:nvSpPr>
        <p:spPr>
          <a:xfrm>
            <a:off x="1992313" y="1629833"/>
            <a:ext cx="7848600" cy="3718984"/>
          </a:xfrm>
          <a:prstGeom prst="round2Diag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818" name="AutoShape 3" descr="data:image/jpeg;base64,/9j/4AAQSkZJRgABAQAAAQABAAD/2wBDAAgGBgcGBQgHBwcJCQgKDBQNDAsLDBkSEw8UHRofHh0aHBwgJC4nICIsIxwcKDcpLDAxNDQ0Hyc5PTgyPC4zNDL/2wBDAQkJCQwLDBgNDRgyIRwhMjIyMjIyMjIyMjIyMjIyMjIyMjIyMjIyMjIyMjIyMjIyMjIyMjIyMjIyMjIyMjIyMjL/wAARCADcATgDASIAAhEBAxEB/8QAHAAAAgMBAQEBAAAAAAAAAAAAAgMBBAUABgcI/8QARBAAAgEDAwIDBgMFBgQEBwAAAQIDAAQREiExBUETUWEGFCJxgZEjMqFCUrHB0QcVM2Lh8CRzk/FTcpKyFiU0RIOio//EABkBAQEBAQEBAAAAAAAAAAAAAAABAgMEBf/EACIRAQEBAQACAgMBAQEBAAAAAAABEQISITFBAxNRYXEEFP/aAAwDAQACEQMRAD8A+OxxtLKkS8uwUZ8ztX6C6Nae49JtLXGBDGqc5zgc18g6PZiTq6QskcgiieRQR+c4wB88navolh1nqlq0XTJbATXUWhHZW2AI2JNfQ/8ANnHuvj/m68vT1gHrRihTJUErg43HlTVr6GOCRRIuFxXAcUxRStJFEK4DbiiUVi1qJApg3FQo9KIA5rNquAogCKkDaiArFrUiAPXmiqakCs1UYqe1TjepwcU1UAVGKMDNd9KgHBqcVIriPSmgceVdiix6V2KAcVFHUGgHGBWTfez3Sb2WSe5tiZG3ZxIwP2zj9Ku3109pCZVt2lVcFtLAbZ/jisqD2ngeItKjeKGbMa7EDkenpUuM2xln2VtIkWZeoShG+ILCqnKDOcZBJI2P0rLj9mYpes/j3kvu6Rgy3CsmlsnKgHTjJBJq9b9ZuJuqyrZRyO+kARRYb4yRqOeFzihEMV3a38xBs7pHaSSLxCQQ2CMLnBHY+oNYuVn19PPQx3VnLIDO8jKzadQXTgcNkDbtzV7pcPVr24vGsdBmYFJLmQDwh5AY/N9KR00x3HWoozIjXCMrASEiORgfy77YxXs+odQPTigisiZJwiQRIy5LZ/KR255+dSSVJ/r5+lld9Pnnivoo/FJ/wo3LM5xnypEX943EzoILYK2kJqkZGUHG24xsME5r0fVpL+S6RGvI57lwYxDbqGCajjGs9+N9vnQdT6RKLm3HVJTc3lxsMSFEjxyzfvY8uOal5/gxJppra38P3EJIqBUIlDCRjk5O+22TwNqpS3Fpb3ORaXkTxkGYrEzrI5G7ZxsM4xitO4srS7u3jSe4jsotWJUPxMccAn/fxVgw2t11jqsthZdQuh0+If8AEyFgxT/KrHGSazdXmSrn/wAUdOSWbxJ3R2yCrRlcd6pO937QgsZYre0LBdCkNK4Pp+yPnvXorD2W6THBIVQuFYKPhDPIe+S1WeoezfSzCGWfw7oKPDeM4KE91xjP1rXh1Z7JeZfTGuJLTpttFA2UjTCRJyxx2A5NZkEF17QmWWa2kSwRzojUbyMDvk9gPSrfUOnW9vcJa2lxJNcTJ+PdOTqSPO/y32Hzq5bDwUWGD8iqAiqc6cfwrNns2Sb9oTTE4A0YlACnJOcD+grqTPPKJXkWOBicEl2ICDzONsk9q6s2s4f/AGddFMySdYuQdRzHCCNx5mvUw9Fn6b1M39pNJcGQYnjkbBI7EVrWdslpbrDGAEXOMDzOatADbNfQ4/FJzIz1duiTcZwRntTAPXFCo+1GBmuxBDkUeKgUY8qxa0kCjANQvOO9MAzWK1I4CjAqBzRgVi1rHAUQG/NcBtUj5VlU42qcV3zqaiox50Xyrq4elQdz9K6pPG9TUVGBU/xqAanvQQa7vmp7V3eggjzqPTek3l2llbNPJjQmNe+MDPP+leff2viV5IY4JJJFR3DjGllB/NjnHnTUtkbt4ly8eLVkDf5iR+u/6ivLXvsrLcKWvLtIrfBeVY1yqH/KMbnG/avXxSCWMMoO+1ULLqQvLySFHT8HIbAPxnPK+g7+tKzZK8zBETDHBD0y1uCimURxOQ4Ud243bY4zkcVlTdP6lc3DRsqG5hyChUgoGYEam4zkggeZ8s163qPSLOOb3xXktWLEGS2VVIzzqzyM+lePvOoTrGYrRXmRXMcZHwgnJO57nvUuM30fZWVk0V5Ffzi1WE4ktnjBlA8wx27H4h5c1RitL7qEtwekxtPZrvpuWJYA/lAIwd/XtvSGUR2fvly0cbQZbRkFWGRkDPLEZO+wIFes6P1T2fsrKMdOvXdGHxITksTy7D97FZ9fFJGTH03rFkslgq2aJoUyLA7MGJJOCWAy222KqdRgv7rpYuerdSSGEoHiIJJcYz377n0+daPV/aqeeWWz6LZtNcLiZ5H2EIxpDMew7eZrzlx0+1mstfUrq5vbzSzGAAC2XA7AfEccjOKWz6MjKtYJuqW6xrdTJaa9KsEVHmjHdR2A4zXrLVIbayt7Czt/DEagBAoKk98nkkg5yfrVJ76KMCM2k8wZQpeMAB/LJbGMUoX01kGkexuAu7a2KgAeerV375+lTnOUt31GhcxgMPBeQSrguZP2R2Gx+1ZHULw20TNlHm4jjLnMjnjHp3q9GvVLqPxE8Cyhf4tTqXdVPAGMD6ZoT0q1t5HjVy0020srkM8m37RHA7Y4Fau34TJ9qNtazW0Mks7qzyklpXAGWAGy43077CqrTMVZY2WMgg6mXJOeSMbnbetv+6IFQR+GxKEA6ZCSc4HeguTFFLEwRgRJg5QbZ2rN5v2WsQWLtIhMsrHBfU4Gods6QCMn1zgbbV1ejVJJUEqDIXdSmxAPmK6peIeVevFNUUsb0xa+mzDBRihFGBUrWCFGOaFRRisVYIDvTBQLRjyrFagxvRDihVl1BQRqIzjPamBWx+U1ztadUigSRHyFdWKnBCsDg1R6j1EWrCJSRIV1ZxnvwP8AfrU0+GlUg/Ks3pfU/fgVZQHC6sjgjOKjrPVh06wneIa7hVHhxkfnYnAA86luEszVqfqNpbEiaZUwMnPHl/OrKOHUMpBU7gjvXz2665ZvcwPLHNMs28kwkCYA2wR+0Ac7+Y24r0XT+o3zokdt0+V1TLSSzTKSwPB25zzkDG1Z8idPRZrt685c+2HT7edbcZaXUoc8KmTjJPlxx516FZEddSOrL5qcikuroxXVFQzYUnI2Heqou1R65rzlx1WZJnZLsSRqjf4Cbg9sk8DtWdb9fuZoHMl1JbsJPhEwB3H7O25HPrU33jPlI0vay3tbvpM/ipraLHiEHPhrzkjP614iNwQogjZonRtJC4HGOc5x643p97c9avbjNpbmYoWyrMMH7nj0+u9LZuqJFoLpPOsgQiNcLGONvpv6VHPq7dbx650ePpsdsvVLwCOIiRSCMHvk9t6yD1CFYYl/vFY4UJLNJKSN/Ic71WWa5srW2tJZfGlXLFJGJCjO3xAbDjmjMkfiLJcurXEibtIdJjGMFVPbJ7809lugm95mtlldby8hRtSxCJjHznABwDmnta33UIzILi1sJFLSLbeHqkiXOGOScZ34GdjU3HUZBHHJbys80H+GJJgpY7/mYncZPpWfL1A3TxiKKO4uANBkY/hqxBzv3z5Cp6F/p09h7PRi8uYorgtkI9wuqQntp579gBzVL3W36x7TpL1S0tUjyZXiA3Yj9livA4OB96z1Rlu2luLpJrpWMCyKx0oMDUVX64A9DXpOmTa4HnWdp2ySowVwgGNwfUc8b7U5m3DbGhFFaW0Lw2dpb24lXWixJpyR+16+W+aw+pxe5W1wNSNNKRGPDbTuzLnI7881oWyStJI7ZEjNswLaue3md/1qi8cs3VRbIunSdTK6ljjGBv8AMnb/ACmt9Zibqb1FSUzstzodvgVFCazsNzn50CWwNyjTrG5G6jTqVcHnfcn1P2q3L0tjGsyJI1xjC+IR8PfGnt5Y7dzXDwX0SXsTM64ZivY/TcjPnUzEUrm6cSI5bVb61/FXcqf8x8jnY7/Sm+9x27eEjkSHJCMN2wM9u317VXuoXlaRFjDZGpYwdBxnknBB2O9Z2HhthG8UcUCHU5i3EeDyP5j6jyrNtlVstPNLpkijcFseJk4xt27fPvVYiaVTJJB+Iq6vjb+R4pbdRjW0DJJGh1gSFySWYnGwH+xQ3TNexBHY6SQCxyONxvTdRZinjDRRrCDIQcsfiViOdgfX+FdVERxpct4TBXOOPhzt3/SurN6o+gQI8cYEjmRh+0RirC1mwdWsZ42kiuAwXY4BqrJ10u/hwIM7kkkHb5ede+/k5iN9aYteZiu+sXCtcRL+GTlFYYB9BvVL+9uoC695M0YVRhgDpUjOAMHg88isX80a17Zd+2KMc1ldO61adRX8NgrfEdPYAevFaMM0cya4pFkXzVgauy/CnggbnYVLzRxIWd1VQMkk9qxL69PilVJCDZvL61WluCAkkkwKIpJ2yABuc1m1fJUv/aPod/eIlzNdBEZfBWJGTxwdjvjJG+DxW1DMbh2W1jubZWfT4uyH0IDHfb0+tYCpH1RILzqKPJcr8axsc+GOwwBgHfgenlVyWI+6+7fGzMNOYyEc57A9s965eNvunkMWElp1lb+2uvgkGqY2ulFk33LRnOTxnSd8dqtSWr3WhupFBcADJRlOw76ecb4qogjiVoY7aPCLlE0hd++/86G1ndp8R27kkcyYLBc8Z8qTnDTIIbqOeEsYljLL4otgVUjORkNk5qr7TxWzwXVwCsbKAXmmfU752CAc4571feaNtf51wMg7jNYPWenq1lNd27y3LAKyMo8u58wBnFO+fXpNeVZzc9VtrfpkZKlQvu7OSpKk7NnAPn5VuDqPUOuPJbGT3XqFjnRFZqRr3AYFtWMDA/XevISGWMpMrBGkcqqg/Fj+QOceu9el9kulOkxvZfeIXVtCRqNOoY3z5jfFcOdtw+Hs457W5sPA610+3aRG/CLnOdsk5ztuTtR2PUfdpYks7BbayAYlY9JWQ+ec5B/pWZcwxRTLduWUKmlsn4Rk98+vnVZJWw5DPJGpyDGM7+WR34rtklPKvbN1VCF0YBI4bmgbqoRC0mgJxk8V5C4upFijZvF8VxnI7j+PFFH1C7uPDtra0WUMwKkn8wGCck8Dz+WK1vM+l86rdV63fnqbRnp9tNDdHWLd0/MBtvvjJA71ZXpvTPAkuEdJFUmRYrcFntyQPLn6jANY11B1Sa9kjjjEwhl941W8gwGG+d+w2AHbfmseDqfULK8inF54DliWZTjJY5JOOdzn+FcLcp/16aDqAjuYZ0jWe3dQ6TXC4IIzq142JBzt/WqsHvb3GD4FmjS+FqVScLyWznA+tWOn3dtPDLLeXKxmOdZAkCDDEHORnz5yeCfWq/WuoAyRR2L2zlhloZjqZN85HYZyB581d+6g3uGs5JIY2t5CZQ+v4gWPkDnJ7bUMq3EsjpDa+DcGPVJO85ZBsSPhG/34pBe7WBD4ZS4bUEGAQNs/Msf5V1lLcITCzRw/CANMYDMeSQeMURSPSGmna6urp7u5SRCEZQU04O7Hgbfegl69FABaQ3AMYIXxI1xoTjI2/wBB86t9V6dbxMfeJPFhRi0gTP4uwIQHzPrjbNZ0cENocExTtMQhQxlQF5O+cnt9qz8L/wBbFusXT7cNLFCwtmZfeww/EXSdmHJxkYPJB9KbY38k9k4LIG0+Iu2gITwMnsO1cLeIMrEKJCOwGT5duNqtx2sS2ERvLdy0jEMr758gf98CunMv0nyp3fVBEocuWyPyle/zzjt+lHaSTR6ppfEeWciQMq8A7DnYAAE+fFIngt5roMiJEkLAaYiN2A4JII2z37n0qy5XxAI5I53VNXxSassBgc/rt509hnUbhIYz4dyhu2C6gudWM5Oc9ufX7UloWWFnMUczhsfDnEWect+19KpzQeFOjiSANoOsLuGc5b8o4Od/LatO2EAsYZnkjZnQP/h6RnnP37+dSb1QmEQ5Kz6mgUkZTOxO57ccCjN1FNPoWAsgONvhx6n+gqJbmKAZBZFZs5UefmP1qskURYgSSAuwI1E6WHy7Vfj1EZ11Nb2V/bWttDJklnU6dWggdhyDg9u1HPOrSW7Fi0DK0jAHUAApO2PmKq9TCR9Z6VcxCTxnne3kVGwRnB48uc45HFJvNdh1AI7KsUrMD5LqG7Dt2H1rlbfbeeovIscUbTXPjaTIw1ZIwBwNq6gaeS6TARpCpLHSPiYk8+QHpzXUtZxrx9Q90iYqI1n/APEYHGf+3eqMftDJPdw21/FD4bDDtCNLxnz1fTP8abJBO4OGRATjOM4Hp+tUDb/3f1Q3NxNqgY/nRO3cEeZ4rdtSL/VJBb3Alt76XwLjQ4UknRkbZA7bmrCX0t5l7iS2CqVwqgs+3G/cH61Y6HGrdPk1IwhnIYRsuAB8/X+Qq9Da2MLfh20cRAAVwo/Stzm32KdsI4QZYNcSkMpR/iTSx3yBv3P3rVg6hHLHG8MQgDL+GpTSQBtgkfw9aqzWYuJ0MLPCyHXlUGG39e/rT2eQNkuefy1vmWAbi4VGLSHCnuKWFme2keNGwv8AhB2AD45x/rSbqdgTxg8kDv2FVoruVVkfDyzrhI1YhRjv/wB/61L17F5bjqEheG0JmkhcCfWBGibflH8jxV+N5SpVmAl5UKMgEjtVW0uoJsKzMhO5jU/mbzrpSut0VyrFf2dworU/oZOJ5UkSL4JdIUHGQDz+tRG6+CYkVjNGpA3yfU57VYtytsjiPxJG51Z0g0fu6yu3hoEbhnQaS4+XlVxSIpLvMnjK8SqCuX32x6b1XdprJVcSppjXKpoKsDjjy86ueN4EQ0yOxGDpJwc57GrDMzIUOgSEbqTknzGfvUwYp6ZZX7vcPZYBbCoRgt2J+/Hp860DqigBE3xRrvjYN9+KCK5DI4JVCrYbyFdLGbjCj8jcsVO48jSSSehEULdSspEu48LIp1RahjHY796r2Ph2YEEI8FVYqEVhlsHGfIbdxyaCS3ksYRdEvNhsCNNgu3rzijF+8qvp0RSFVaTEmMKOMeZ7cYrNv9DhHNK7e8Z8ME5GQSd879/THNK6jcC0jWMQjW6YWHWFOPP0/wC9IivlVxCXeC6JzKxAUO3Yd9zxmni2hnuGk0mN5N3DQ+IzZA7kY/7mnl9Qz+KdpYWBuoo54ngQphYBOcMDuQfQ84Jo5YbqxYx9PgtTAHDlpYwZCP3N9iBS+oSRxsY9MCMu/isVGn/yryPnzVuDpnULywmcJdqkhOlkUlBgfCw+EkDc9xmsXJ6WbVaS36JbWvj3cAMwOPwMqxz5efB5rylitvbdcKMscsTkgGUBi+Rnn6/SvRp07ps9xCZ2W6EaYLu5GpsnOcY48t60BYWD2yRC3jjk04DxoFBPY4O+1TxvSMm6vYU92IOoibcdxkFR88E4orWXxbs3BiHhQKw1MBpc44+9SfZwrPHJNduLeI5+EZ75z6b/AMa0pbV2DeGUECKQU2LDnOQOfpV8et9oo3do130mRfDDTeEDEkZxuSCrEHnO/rXk+o3N1DcRxtbtbGLb403xncn0yK9Hbzx2zm3uIhLM7Eap5gVc8AgcDAJ5q1pueo2QjuIxK8ZCnUeVHbPfz+/nXOzyaK6ekFxL400JklUaxHgYA23P34pzXRvLrRPI0MIcKTrBJUgnIHPmMmql5Z38c+mzhRoyVdgzBWyCNtVXZYTpEcahEZyzHO4JHnnJrpN+GVSVILJdQZViJGFk5YcYwP496VcSQW0cbTyNHt8Kg4DAfvnyq+8ECqJWQsdsMx2A89tyed6qHp9nJczzGWVnjH4mHYAAcDPHrjtmpZfpRWjFrYzzFGlVhKPD+IIcYG5xuATtVdbyXqN08WZASpKq7bbngAdwCv0NWYLbwlZYZRrmk1uoOsrsuQxGx4+2OacnuNqTcPI5VDrOxc577Dkb7Z4plpp0NhcGECR41cHLtpOWPcH9fOiFlpYKsrlRu2oLhhvsB2x5VRt+rw3dzK0QVVQbrryCONiNzxg4471N71CdLaIwwqdgDpjJJPmNjj5mty85qE33T4Lu+tbl2MLwSlhlCdSlccDcEcDPGeKzeuW4m6fdXCg+JBCVjcvsoySdu5wBT7m/8e0Je5dNWFDqCyqx7HHr9qp9QgUdMvIUkMhkCqWD6iW2AUAbDeuPVl+GpuxKxu1rbmzaWKd1UaozgY05JyOTXUcEjzXi2UVvFIIVLkSgIgPG5/aODwOM711YVrmURIHwEA7His95E6pcw22pQhYklVzjHy70y2s4r1pIrgsoQggAHv6k+hq/Z2Vt0/WkIcAjOC2TXfLf+Oa14wt4o4YssqqAAx32/nTEd5VBjVmfcasZAqu0ZnfUrYyO9WrQNDHjIOSDt2/qa3N0OaQwRKJX+PYHC85qk9yfyQRMSpBb9o7/AMad4YkmLM+SpyMZ3xViJVjJESqrnluM/P5VfdVSuIXEDs9s3ib6Djv9OKuw2CNarMQGc4+EJnA77+frSo5V1CIgIScB3OWIz5Hue1XZJUSJPD+EDGkDy9aST5Gde20KTLJDbuwzp+FiChO2VGDxR29ooMiyllPCMu4AxvVz3wBNSkrkHYHjjcUhCYkLyKrFyNGD+mKZN0Oa5ljiWMnIUbHSeB59zUrcs8zgSDSMYJ5c47knbH++KpsJGlaaWYKE2G2MnzpDpLFJKWckHSQRsWJGOPtUvQ0pRFcOzjR7wu4UE7nyPrRLb3QY6hllJJ8j8qTbhFgVlI1J8TO5xvXe8yxDVkOz/lKnbPkM1Zf6DnhuPE/ElOliAAy545GPl60yU6ZiUONXJAPbzqHuJZQuI3O/xIBVZrl43iRtalm5xjbfk43xV2RSZTJd3clokyePoBCMMaVJwTnufTb1rF6l0m7spoyI4fBhk1ECdQSo5LDPOMD0oOtTE3CGEanXdg6ZLHkHPbvt61U6RfT3Fw8X4U2gtK7TAYJO2AW4wRn1rz9dbcWNu19q4LO0aSG2TxTKdM8ramPckt67DA4Feo6bfe0PWIJIo7MyJ8LC4lk0ocnJKn0BPHcV5DpvtR7I9LnkuLn2c6jcXGo6pJnSSPUTk4Gyj7VtP/bf0yJAkHQrrA2AMyKB9AK5+dduOJ9173p3s/DBie8S3uLwqFeXwQCRjGCcZP8AD0rZVFVQAMADAA7V8Q6j/bd1WY46f0+0thzmXMrfyFBB/bh1tFxP07p8p8wHT+BrFtrvz1xPh9X657J9O64Nbh7e5ByJ4Dgk/wCYcMPnXkOpdA6x0tZHkzdwqMRyRpkjbfUO1YA/t0vQMnolpn0megf+3LqR/wAPo9kp8zI5rXPd5Y75/H09F7vJJaMIzltiUB3+WapqjCRonJhOCcYxvnbH0rDsvb7rnVr5Lq66LEbLJ1m0QRPngHWSc4OO1bo6hHdgqz+GCQVZiCy/UbZr08/knTzdczlkXXQp2u4UhMcsRXU+ok7DjAPzrV92eCAGzLukZwsRbIUHfIB5xkj5HHNRJJbyOoWRSsRUgq55P+8Yqy91BAAbhHJAwCpz3/jVnM91FCSzvJblRDCcaskh9sd1J+Xehuo7qMqscajwwAHY4z5/TnetYXQm3DlRqBxp4zWdd2rXEzJj8FRkvwxb0q2evSWM9LjqE6BwwhmKfkiX4gOyrvtsOfLtXneqJ1JOoDpvTJNc87GaQockE7EFjxxudq9XN0xbpIca0S3AcJE2gFsdzzjNS4UXzPGNOFKt4e4Ixtq2zyeRzxWOubflZcVYLVrW3TXPLHNoHieHL4iM2MflO32xtSRc3NtEIlsUwuyyQuN/XQdx9zTnnEMokUucYVi27ZPYDj+tVNUjyeI8jIp2yyhdPfjFS+vhANdLGLh7G3HjiTXMkm0oz+0FO2TjPkd6dZdU96SWVX/MdlEhLAcZ7FT5jkYqtd2c0rxz28yLKpyMpkMuNwSMbH9OaXEsa3k0ufCZ1XxY2BJ1DYFT3HO9Y2yr6sVrq3jHiSQJplGZUZGPI51b75/WqrEN0W2ht3KGSePSygkhs6j9RzWpPKGbXHAukZUsBzjkYrGsZVF1Eqxosccr7g6ixK7kj0zsO29Y69VedaqOLOFVtNJVMgat878nyY7k11IMuuSR42aKM7DIGMep5zXUtTNejnUowEMaEH4mdhsMcfWlRGWVHbADAnBxjI71ZnUJqDHc44/SkvDImfAQ+GVO+dyT3xXo+2BWxUO3mRn0+VONxnER+EnA2oLGN2QayQoYgHTufnVl4kUqx5U7Y2+lWS4GRwMCrSSYHlx/3qfEXx1SMu2o9mx8zikoIjJKTPl2X8mccVcTSqiYrh8Y38q3FdmIzEoAW2yx7/SgkkCK6xoHd88nJPoKW8qtOAFG4H7OR8seVKijdLhh4hjVlyANxzxztUtENBOyRN8CqwyGZwPX9akBhGkomZvDcAK+Bkd/lQSXcstosZiCovwyaiBvxt/GsnqFxFbQFprknB3VWLDgkDA+lZ66kBXd5omuGRdLoBlgSTp9c8Cmw35wbiXwWjU40AAZP0OR868wt3anqRk8fKSAEj4ic+Q8xV+W4tre1JCHCFSYj+Yg+Yrh5VcbSNqDagckZGTjB+Xan2aXEdurr8Z5cudh8/pWE3VES1dJYwJNOS6/Eu524+g+tadveS+4KNJVACAVXt6/etzqDZt7qIaULMQucBW339fKs7qU5imaR2UP4RxE224POfOlrGj6IXiZw+2wBz8/L51Su4ILRlVpGVYwTqZyQTjjfk7Vrrq4iY5bCRDc30viuh2iRsAHO2f3u/ywfOmW91065E8FvYw6VkLaFgIL9+c7DHn5knavLNHJKY/Ahd8DWzD4hjJwTjtzkeVLTrXULK3WC0kZMyM7HSMNkAYz5elcvJqQPUr+4bNuAsIjymlWByM8Me44wawZ4nWd1kbDBgGJ3577VblnMra5Dl/yMQm4Hn6+VdcvalZ47P8A+ncxtmU4fIyDtnuSaw68+lEwvnSBq3AyAd88U8dPna0FwhRgZBFoDfHq3xt9Kv2dp75KZYNKQxSRjYcZOOM71odPy8iqlxbLIt4dLvEuk5DH83l6faot6Ztn7Pz3UKu8wi1BioKFuGCnjjc0H9yt4EUvj5EiStgRnC6FJ5Jxvj6V6XomprxVUw61MwKxtnOJAdwdgPLHNKkeJOjWQZ1BU3SsDtjKyAfyrWJ5XWzoltLWKOJCsbBSzeFkDbPHlvQW3UjBeeAyRPqJ1EYCx75B+WP4VpJOydOSeZmMccKMQBk8Dv8Af0rri5t3WKO1UDxJQjap48Kqk+udx8+a3mfbk1EtoYSNMC4PxAk4570t18RHjMhEg2B0gfI706EwrFgSgyKpIDyKzH5Y9aoDqMMyafGtwrHSfFlTnPkTvXbYg7GZooZfE04WRlDu2nbz/U1fhaR0wN8dhzVR7eyuXXxWiUfmYpNuxPlj1H6VF3HBb200kE8gcLsJGfSMHPcYHzqc30uGyl/F0Dcg5Pp9flVaV1QuI12GNX4eon09KaszMmka3DLq1BCS2+37PHFVHuZLRUdYSEZxrVY2KqOCANO/lsKXqJg1SJI3d3VIQASzgHJ9ex/l51GCzIwuEbbHx/mYc98/6Um7kj1RkJrjPx6GyNIxt8O2PLfHNOhlhmARUWNtWUKR7Dvk/Op8o4QQyMASFIA2AI2+fFZl3bTyN+HHKvIULMQuf8x8t/qaKe5kkeQt4j8AKyaiwHbT9/8AYprO5EvixyumAFJUfl/dIz286lsvojF93uOnu1rLMGkADggZCr5aedt/i781i2cDx9Vkj/KrMzFAwJ2HJ7gHI9d+9euvkgjkiubiSILEhRZjgFc4GORqA5+Ly9a8w7Sf32pMKIDGUARDllGdJx5nn6+WK4dzHSXdagcDSFPxYzkDJB7iuoFEOR4rqZyBkqfhTGx4O5rqWszfp6GabCv4QMkmPh1ZxU2SX86iQuixAYG2ANxgk1sRTWerU1pOCdviizj9atRNZSIYwDGoO4KFf5V7Jxt+WFeC28JfiPiuefIUsW7O2lsBSSNuQcbGtOFrWDVpnXBOcE96FpLHxFdryD4c4y2CM810vMxcYkPTmEk9/OxXC+GiqSWzndj5H0FavTSgstYtpnD5LSNKgP2JyPlTzedOCurXluMtkEPjkD+e9Al30+JXVbu2weRr525NZnMl+VxRlkUIfd4nTV+YHLY+vaqaCWEayiFsnYY5zuau3z9Ku00SX0ajn4JyuD9KparEgK/U7c4OdQkwSPI/73rNiYoXavd5jgYRPIMsWTOCPSvMdTsrqS+Nt4TsgGXMSkaj+8AefKvVXZt4IGa0v45pA2oLLKCPlxweMf0roJIBJL4l3GAXyMuCW2H271x652+1npmdP6WsPT4fwTqUFsSoA2fXFLkgeSO4mS2fEhQDK7jHJOa3xNaAnF3FvxvxVGSdluC0RQgnZjKunHyxUvMkPaoLKSRIwytHpyEdSdtthgVPS7VmtQQwhZG8OZtWSWU8YP0rU8SFUB94QOBgaF1fxHNY9vYzSXN3MOpTWzSy6hhcBhjnA4NMwbyXEQkkRpHkPGRgDPlnz9DXnPaF8vdomjaGNlBO3Jzj7Cti3hFvAY5+oPc5bfVCWz6ccUmeGzYl1/xNONSwMpx9tqvW2Cn/AHtFb9J+C2Ns8qKIhH+1tsH3G/HNecNrdN1i2Rrq1SbVqKPIFVd87sdsHt58b1r9RtVlmZHkKu5/OAcDbc4zuOMCsi7tn0I8c0s7tufwHyD5DbYetc7rXNenSzlXBX+5w+x1eLCCmOMHRSf7vmaRSL7osSr+ZdcO/wBo9q8S1r1JiAI7tvTQ9VrpZra4aN2lVsA/EGQ778Hesusn+vpDwYt5VXqPSIndTslwQM/RKqyqNQI6pYas6j/xLHP/AOtfOvFlzkSPn/zGoMj5J1t96h4voSOLaUuvVbMtgjT40h5OfL51VnlDYB6rGACdleQ968LqYnct8812N+NzT2vg97P1aGa1Nuep6cjQCiSEkbdgck7H70uzvLOQC2ii6xLMH8bMMIDHAxkfFx680v2Z6IJLeO6ksL2SGSMPqSKLDMrbAN+YDb0JNavTE9x9qp2S0vJCYZcosY1gF15GcD/WtZfWsXJ6N9/uNTNH0vrQY5OrRgjcH9/0x8iarm4khkikPSOpAuQFWRlAZt9savX9BW81zetke43xONme3A/9riunlu2j/Ds+oE4GV8BCh+jN863+v/WfL/HnYupXD3XuUHTOpm6iwXQzAnAHqcDnO1WpP77lFx/8ov8AE4+IeJH8O2Ph/d+lW7SRo/auW4/u66V3tzrgQLq/ZGo74A+Rr0nv5jxp6b1B87k6Ix/FqvHEsu0teVjh6ytzbvdWM1vEg0GSWaIhVONyAMk/PerUUgMM7NH7ukbakbWMkHfJOMgHj5VvTX4uo2VulXULAZBmVWU+mFJrGuJ3MCoLU7gZjAAyfUnkZ5+29b8Jz8M2lq1tBatIAjsQdQIABORvqPGK66UIi6GAWQfhFWVy372N88d/SqZtGmuJ19xm1ADETPlgD3fsM/wFMWW+giW2PSJJYCWLMY1DDPlvx/Les6ivJ1WIW0cFuQJ9TEhsDC5G5Pkc43GRRWl9PEskUd9B4pUnS7f4S44xn+PpWa9teQs/hdGmbxMl3kdQRtsM7nY/pWLC/U7Vj7z0l5fiBJAJOM8ZH8a53qxuc78PTC5le5P/AA7YBJ1keIW8jkcbisDq91cTf8VZSjw1IWSTbUdzs22f649KY1zeOyIkscbTSokQdD4gGCOBvkZ3OQNs0nqEjdVugkc3/DrJoEmAPGYlQ7A9h5enzNY662Nc857pNx1dTLHPbw28iCP4UkGFJzgn+mOxrqrW1navNN04uzpK+qCVeMLnPHc4rqzrecx9kGPKjGPKlCmKa+o8hooxv/3pY2owasWDGKnSDyKEGjzVyK7wkO+kfauEEZ30L9qIGiHlTIA93jP7C/au93j/AHF+1N+VdirkUr3ePB+Afau8CPuo+1OFdU8YE+BH+4K7wE/dH2p4FdimQI8Ff3RQmLnCirOD5V2KeMFPwW7Ko+lLaK4/ZCfUVogHmu01PGJjDmg6uR+DNbJ5aoyf515fqfsT1Pqt9Jd3N1avM6hdXhsMYGBgZr6Jp9K7SPKsX8U6+Wp6+Hy4f2dXYIy9owAw35xqPn6UEv8AZrfO5MdzaxKTnTpZsfU19U0ioKjyrP8A8/C+VfOLT+zt4YwJjazPnOsq32xnFWD7BAmIqbWPw3DkLBnVjscnivf6RiuwBT9HB5XdeY6b0PqPTbCGzi6j+HECq/gjzz/Oog9nbyDqkvUF6i3jSKynMS4wxBP/ALRXqCAKjatfq5T2yRY9R79Q3/5K1PuPUMZHUD/0VrV2qNQrXhEYSdDuU6o/UP7wkM7xCI/hrpxt2+lWzZXu/wDx7f8ASWtHUAfOo1jfik45gzjZXh/+/b/prQjp1yq6RfNj/lr/AErQMgoTIvmKeMRkr0eZLuW6W/m8WVVVjoXBC8dqNun3He/l/wDQv9K0GlXzpbTr51nx5+hmv0uZhvfTf+lf6VSn6EHU+LeTjzxpA/hW006+dVZJRrJ3BxyBzWbxyjy157FWsUcslvPcpOwOMEHc/CTj5E1m2FhYWPT2ZrhRMiMGeTATj4gjHk7c74xXoLi6ieRYLcvdSyMRoQfCuDuWPAAIoPdLZ5hJPCsrR/4ZKfAuf3V4+tee8TfUdPKye3ibqzveoIk9pC8ZVtMKxnBVMY59QM11eyvLmCJfjDeiLGc/YYrq5X8fO/LU/J19PUijBpYowa+hrgaDRilA4owaqmAijBpYNEPKrqmg0QPFLFFmroZ8q4UGfKpyKKOpoNW21TqpoLJ28qkUGrtU6gO9NBfOuzQ6q7VVBZ8qnNL1+Vdq9Kmhmd6jNL1V2v1poYTsagml6qEtQN1VGqlF+1Rr9aaGlqEuaUXoC1TU00vvQl/Wll9t6AvtTQZlNAZD50svjvSmkGNzU1FmJZLiURodzyTwKc3TbgHaSP8AWn2Ufu8OphiR929B2FNaY71qc/1cZjdNuf8AxIvuf6Uh+m3R31x/+o/0rSe43wWGfKlGbUuQcip4w9KcNobbLykNIeMHYCsjqHV7bpspj6hKkWcmNj+2Pl50HWZusRXMk1mjMkgCL4PxEbYyyn14I+teMuei3Rk95vUlUg6pLm8YRxny3JLfYV5fy/ls9SNc8SvS2PtBBfeMtpFJoU5w6aNZP++9D1O+FnZS3N1FqiQadMZ3y22PT51lW0bRslzDmYAaY5Z18K1UnnQo+Nz86q9Qa5mWWSef3iE6RDrGELckrGvYdia5edz214TVGfqE9y0ckM6RSNnQJHHhoo2yxO7E8DPkccV1DddIuuseBdq0EUTxDXp2XWP9/wAcV1cbrtLxI+qhqMGqwamhq+jrxnhqYGquGogd6uiwDRBt6QGow21a1TgRRA7UnVvRBqKdq9akGkg0WraroZqqc70vVUZpobn5V2fKl6h9a7NAzNdmlaq7UagYTvXFj50vVvUaqoZqqNW1BqqM+tTQeryqC1BnNRmmg9frQk0BO9QTmmoIvQM1caA/Opolm9RS2f1rmGRSyCe9ZtQLOcc1EN3YW06yX95DAo/KJWA1H+goWQmsXrns+nWoY4pZnjCNqBRQTnGO9Z6tnwszfb1Z9ouisMDq1nn/AJopLe0PRidurWf/AFhXzp/7P4wPhvZPrGtV39gwOLtvrGP61i/n/J/HXOP6+knrPSnxp6naH/8AMtC/UunmNpBdwuF3PhtqP2FfMz7DEcXn/wDL/WlH2LmX8t2OOyY/nWf39/xPHj+t/q/t8yu0HTunTHB3mmibHzC9/rWPa+0KTXcMlxYy3F0WIW4vG2B8lUDSD8t/Wqx9lb5Py37gemr+tPuOm9ZkNti5hZbYARKQdjjGd871x6776u10n65Mj1BtL7qEzLciNImJ1g7nRgYG3177VFx0y1l8MMZGSNdHhk5DEYxk+mNq8yL32rs86HMgOOCrjAztv86BfaHqds8a31lySJNSlVcH97HOBV8p9seF+q9Its8SpDEPBH5hHEw1eu/9K6vKS+1zSZItACGOMSEDHbaurN6h+vp9NDYow1V1Io9VezXFYVqMMKrhqIN96uixnej1bVX1cYO/pRahTRYDedEGzVcNRA96uiwGrg1JDVOrH9aumnavWpL0nVkV2o01dODbV2qk6vlXaieDmmh2a7Vmlas1xYU0M1evFdqGKXmo1bc00NzvXE980rVUavtTQzPeoLY70ssfSuLeu9TQeoZqNQNATxXA00ETQmo1d6jnvvTUSTQ1xb60JbyNTVcaAipJ5oScUAsBQMoNGTtQE1KFlAaW0Y3NNJGaAnfasoQ0K/u0swirDEHvS2PnUwV2gG/9KQ9uDV00s1nIM2Tp8chyyKT6iuq+a6sWRdq6G9aMN61XDd6YG2FdtZPB25og1IVt6MNTQ8Nii1UjVRBquqfq3og3lzSNW9EGOOeKuh2r7miDUgNRas00O1YNTq+9JDVOqqG6vWuzS9R5rs00M1V2rfagyKjVnY01TNVdnfalasbZqdXrTQzV3qM8UGqo1U0HqP0rtVL1bbmoLkVNDNVRqpYffnkVBbemhpOBmh1d6XrGKguM81NDC3YULNvQFu3NCXx3poaW+1AW+VKL44oS+B86mmmlqAtuc0svS9e/J42qWobqOaAtSte+9AXO+9TQ0t9KAkb70ppKBpD3HNTQ0v8A60DN9qSZPWlmTA3NTQ7UNVdVVpN66s2jSDZ4xRg+tJUmiPeuiHht9qIP8sUocZohVDgdsbUWqlAnA3osn9KBofyNEGpKk4G9ECc1VODfapydt6Tk5oskU0NB+WanVuKUvGPSp1Ed6uhmvAP61OrtQfs5rhQGG9K7Vk9qXnYVAJPNNDdWd8VGvOcUskg4z2qAdiamqYzE1Gr6137Oe9ADviiCL/KuLjzoGJyajzooi2cYqNQA3oScLQ5JGaamj1ZODioLYB3x60J/JnvQEnVU0GTvQ6h59+9Dk8+lASdVQMLb+lAW8j96HypbHamgmfmllt+e1cxIwM7UpiV48/5VnQWrvz5Gls9DITigJJO5qAi+3Y0pn3xtUMSMY86WxO1TQbSetLL455FAxwcigYnJHpU1RGTG+RXUgsVAI5wK6s1ZH//Z"/>
          <p:cNvSpPr>
            <a:spLocks noChangeAspect="1" noChangeArrowheads="1"/>
          </p:cNvSpPr>
          <p:nvPr/>
        </p:nvSpPr>
        <p:spPr bwMode="auto">
          <a:xfrm>
            <a:off x="1679575" y="-14393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4819" name="组合 27"/>
          <p:cNvGrpSpPr>
            <a:grpSpLocks/>
          </p:cNvGrpSpPr>
          <p:nvPr/>
        </p:nvGrpSpPr>
        <p:grpSpPr bwMode="auto">
          <a:xfrm>
            <a:off x="1952625" y="351367"/>
            <a:ext cx="4127500" cy="914400"/>
            <a:chOff x="428625" y="263525"/>
            <a:chExt cx="4127501" cy="685801"/>
          </a:xfrm>
        </p:grpSpPr>
        <p:sp>
          <p:nvSpPr>
            <p:cNvPr id="34823" name="文本框 12"/>
            <p:cNvSpPr txBox="1">
              <a:spLocks noChangeArrowheads="1"/>
            </p:cNvSpPr>
            <p:nvPr/>
          </p:nvSpPr>
          <p:spPr bwMode="auto">
            <a:xfrm>
              <a:off x="1311275" y="263525"/>
              <a:ext cx="2397125" cy="484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基础知识</a:t>
              </a:r>
            </a:p>
          </p:txBody>
        </p:sp>
        <p:sp>
          <p:nvSpPr>
            <p:cNvPr id="30" name="矩形 29"/>
            <p:cNvSpPr/>
            <p:nvPr>
              <p:custDataLst>
                <p:tags r:id="rId1"/>
              </p:custDataLst>
            </p:nvPr>
          </p:nvSpPr>
          <p:spPr bwMode="auto">
            <a:xfrm>
              <a:off x="428625" y="912814"/>
              <a:ext cx="1376363" cy="36512"/>
            </a:xfrm>
            <a:prstGeom prst="rect">
              <a:avLst/>
            </a:prstGeom>
            <a:solidFill>
              <a:srgbClr val="358CC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31" name="矩形 30"/>
            <p:cNvSpPr/>
            <p:nvPr>
              <p:custDataLst>
                <p:tags r:id="rId2"/>
              </p:custDataLst>
            </p:nvPr>
          </p:nvSpPr>
          <p:spPr bwMode="auto">
            <a:xfrm>
              <a:off x="1804988" y="912814"/>
              <a:ext cx="1374775" cy="36512"/>
            </a:xfrm>
            <a:prstGeom prst="rect">
              <a:avLst/>
            </a:prstGeom>
            <a:solidFill>
              <a:srgbClr val="2D9C9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32" name="矩形 31"/>
            <p:cNvSpPr/>
            <p:nvPr>
              <p:custDataLst>
                <p:tags r:id="rId3"/>
              </p:custDataLst>
            </p:nvPr>
          </p:nvSpPr>
          <p:spPr bwMode="auto">
            <a:xfrm>
              <a:off x="3179764" y="912814"/>
              <a:ext cx="1376362" cy="36512"/>
            </a:xfrm>
            <a:prstGeom prst="rect">
              <a:avLst/>
            </a:prstGeom>
            <a:solidFill>
              <a:srgbClr val="A4C37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</p:grpSp>
      <p:pic>
        <p:nvPicPr>
          <p:cNvPr id="17409" name="Picture 1" descr="C:\Users\Administrator\Desktop\最拥有图片\古代人物\下载_副本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2" y="2476500"/>
            <a:ext cx="2016125" cy="27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Rectangle 1"/>
          <p:cNvSpPr>
            <a:spLocks noChangeArrowheads="1"/>
          </p:cNvSpPr>
          <p:nvPr/>
        </p:nvSpPr>
        <p:spPr bwMode="auto">
          <a:xfrm>
            <a:off x="3524252" y="3471761"/>
            <a:ext cx="41328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姮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   娥</a:t>
            </a:r>
            <a:r>
              <a:rPr lang="en-US" sz="2400" b="1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斫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  去 </a:t>
            </a:r>
            <a:r>
              <a:rPr lang="en-US" sz="2400" b="1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婆    娑</a:t>
            </a:r>
          </a:p>
          <a:p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452813" y="2744145"/>
            <a:ext cx="43300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héng      zhuó          pó  suō</a:t>
            </a:r>
            <a:endParaRPr lang="zh-CN" altLang="en-US" sz="2400" b="1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组合 14"/>
          <p:cNvGrpSpPr>
            <a:grpSpLocks/>
          </p:cNvGrpSpPr>
          <p:nvPr/>
        </p:nvGrpSpPr>
        <p:grpSpPr bwMode="auto">
          <a:xfrm>
            <a:off x="1952625" y="351367"/>
            <a:ext cx="4127500" cy="914400"/>
            <a:chOff x="428625" y="263525"/>
            <a:chExt cx="4127501" cy="685801"/>
          </a:xfrm>
        </p:grpSpPr>
        <p:sp>
          <p:nvSpPr>
            <p:cNvPr id="16" name="文本框 12"/>
            <p:cNvSpPr txBox="1"/>
            <p:nvPr/>
          </p:nvSpPr>
          <p:spPr>
            <a:xfrm>
              <a:off x="1311275" y="263525"/>
              <a:ext cx="2755901" cy="48474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3600" b="1" dirty="0">
                  <a:solidFill>
                    <a:schemeClr val="accent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理解词语</a:t>
              </a:r>
            </a:p>
          </p:txBody>
        </p:sp>
        <p:sp>
          <p:nvSpPr>
            <p:cNvPr id="17" name="矩形 16"/>
            <p:cNvSpPr/>
            <p:nvPr>
              <p:custDataLst>
                <p:tags r:id="rId1"/>
              </p:custDataLst>
            </p:nvPr>
          </p:nvSpPr>
          <p:spPr bwMode="auto">
            <a:xfrm>
              <a:off x="428625" y="912814"/>
              <a:ext cx="1376363" cy="36512"/>
            </a:xfrm>
            <a:prstGeom prst="rect">
              <a:avLst/>
            </a:prstGeom>
            <a:solidFill>
              <a:srgbClr val="358CC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2"/>
              </p:custDataLst>
            </p:nvPr>
          </p:nvSpPr>
          <p:spPr bwMode="auto">
            <a:xfrm>
              <a:off x="1804988" y="912814"/>
              <a:ext cx="1374775" cy="36512"/>
            </a:xfrm>
            <a:prstGeom prst="rect">
              <a:avLst/>
            </a:prstGeom>
            <a:solidFill>
              <a:srgbClr val="2D9C9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19" name="矩形 18"/>
            <p:cNvSpPr/>
            <p:nvPr>
              <p:custDataLst>
                <p:tags r:id="rId3"/>
              </p:custDataLst>
            </p:nvPr>
          </p:nvSpPr>
          <p:spPr bwMode="auto">
            <a:xfrm>
              <a:off x="3179764" y="912814"/>
              <a:ext cx="1376362" cy="36512"/>
            </a:xfrm>
            <a:prstGeom prst="rect">
              <a:avLst/>
            </a:prstGeom>
            <a:solidFill>
              <a:srgbClr val="A4C37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</p:grpSp>
      <p:sp>
        <p:nvSpPr>
          <p:cNvPr id="35842" name="矩形 19"/>
          <p:cNvSpPr>
            <a:spLocks noChangeArrowheads="1"/>
          </p:cNvSpPr>
          <p:nvPr/>
        </p:nvSpPr>
        <p:spPr bwMode="auto">
          <a:xfrm>
            <a:off x="2095501" y="1180142"/>
            <a:ext cx="2428875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太常引： </a:t>
            </a:r>
            <a:r>
              <a:rPr lang="en-US" sz="1600" b="1" dirty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sz="1600" b="1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吕叔潜： </a:t>
            </a: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金波：  </a:t>
            </a: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飞镜： </a:t>
            </a: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姮娥： 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被白发欺人奈何：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452688" y="1426634"/>
            <a:ext cx="762476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词牌名。</a:t>
            </a:r>
            <a:r>
              <a:rPr 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名大虬，生平事迹不详，似为作者声气相应的朋友。</a:t>
            </a: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         形容月光浮动，因亦指月光。 </a:t>
            </a: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        飞天之明镜，指月亮。 </a:t>
            </a: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        即嫦娥，传说中的月中仙女。 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                  化用薛能</a:t>
            </a:r>
            <a:r>
              <a:rPr lang="en-US" altLang="zh-CN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春日使府寓怀</a:t>
            </a:r>
            <a:r>
              <a:rPr lang="en-US" altLang="zh-CN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》“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青春背我堂堂去，白发欺人故故生”。 </a:t>
            </a:r>
            <a:endParaRPr lang="zh-CN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组合 14"/>
          <p:cNvGrpSpPr>
            <a:grpSpLocks/>
          </p:cNvGrpSpPr>
          <p:nvPr/>
        </p:nvGrpSpPr>
        <p:grpSpPr bwMode="auto">
          <a:xfrm>
            <a:off x="1952625" y="351367"/>
            <a:ext cx="4127500" cy="914400"/>
            <a:chOff x="428625" y="263525"/>
            <a:chExt cx="4127501" cy="685801"/>
          </a:xfrm>
        </p:grpSpPr>
        <p:sp>
          <p:nvSpPr>
            <p:cNvPr id="16" name="文本框 12"/>
            <p:cNvSpPr txBox="1"/>
            <p:nvPr/>
          </p:nvSpPr>
          <p:spPr>
            <a:xfrm>
              <a:off x="1311275" y="263525"/>
              <a:ext cx="2755901" cy="48474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3600" b="1" dirty="0">
                  <a:solidFill>
                    <a:schemeClr val="accent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理解词语</a:t>
              </a:r>
            </a:p>
          </p:txBody>
        </p:sp>
        <p:sp>
          <p:nvSpPr>
            <p:cNvPr id="17" name="矩形 16"/>
            <p:cNvSpPr/>
            <p:nvPr>
              <p:custDataLst>
                <p:tags r:id="rId1"/>
              </p:custDataLst>
            </p:nvPr>
          </p:nvSpPr>
          <p:spPr bwMode="auto">
            <a:xfrm>
              <a:off x="428625" y="912814"/>
              <a:ext cx="1376363" cy="36512"/>
            </a:xfrm>
            <a:prstGeom prst="rect">
              <a:avLst/>
            </a:prstGeom>
            <a:solidFill>
              <a:srgbClr val="358CC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2"/>
              </p:custDataLst>
            </p:nvPr>
          </p:nvSpPr>
          <p:spPr bwMode="auto">
            <a:xfrm>
              <a:off x="1804988" y="912814"/>
              <a:ext cx="1374775" cy="36512"/>
            </a:xfrm>
            <a:prstGeom prst="rect">
              <a:avLst/>
            </a:prstGeom>
            <a:solidFill>
              <a:srgbClr val="2D9C9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19" name="矩形 18"/>
            <p:cNvSpPr/>
            <p:nvPr>
              <p:custDataLst>
                <p:tags r:id="rId3"/>
              </p:custDataLst>
            </p:nvPr>
          </p:nvSpPr>
          <p:spPr bwMode="auto">
            <a:xfrm>
              <a:off x="3179764" y="912814"/>
              <a:ext cx="1376362" cy="36512"/>
            </a:xfrm>
            <a:prstGeom prst="rect">
              <a:avLst/>
            </a:prstGeom>
            <a:solidFill>
              <a:srgbClr val="A4C37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</p:grpSp>
      <p:sp>
        <p:nvSpPr>
          <p:cNvPr id="36866" name="矩形 19"/>
          <p:cNvSpPr>
            <a:spLocks noChangeArrowheads="1"/>
          </p:cNvSpPr>
          <p:nvPr/>
        </p:nvSpPr>
        <p:spPr bwMode="auto">
          <a:xfrm>
            <a:off x="2154958" y="1626474"/>
            <a:ext cx="2428875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“斫去”三句：</a:t>
            </a:r>
            <a:endParaRPr lang="en-US" altLang="zh-CN" sz="16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斫： </a:t>
            </a: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桂： </a:t>
            </a: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婆娑：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>
              <a:lnSpc>
                <a:spcPct val="150000"/>
              </a:lnSpc>
            </a:pP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三更： </a:t>
            </a: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309815" y="1875331"/>
            <a:ext cx="728662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1600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              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化用杜甫</a:t>
            </a:r>
            <a:r>
              <a:rPr lang="zh-CN" altLang="zh-CN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《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一百五十日夜对月</a:t>
            </a:r>
            <a:r>
              <a:rPr lang="zh-CN" altLang="zh-CN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》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诗中“斫却月中桂，清光应更多”句意。     </a:t>
            </a:r>
          </a:p>
          <a:p>
            <a:pPr indent="266700" eaLnBrk="0" hangingPunct="0">
              <a:lnSpc>
                <a:spcPct val="150000"/>
              </a:lnSpc>
            </a:pPr>
            <a:r>
              <a:rPr lang="en-US" altLang="zh-CN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砍。</a:t>
            </a:r>
          </a:p>
          <a:p>
            <a:pPr indent="266700" eaLnBrk="0" hangingPunct="0">
              <a:lnSpc>
                <a:spcPct val="150000"/>
              </a:lnSpc>
            </a:pPr>
            <a:r>
              <a:rPr lang="en-US" altLang="zh-CN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桂树。</a:t>
            </a:r>
          </a:p>
          <a:p>
            <a:pPr indent="266700" eaLnBrk="0" hangingPunct="0">
              <a:lnSpc>
                <a:spcPct val="150000"/>
              </a:lnSpc>
            </a:pPr>
            <a:r>
              <a:rPr lang="en-US" altLang="zh-CN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   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树影摇曳的样子。</a:t>
            </a:r>
            <a:r>
              <a:rPr lang="zh-CN" altLang="zh-CN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《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酉阳杂俎</a:t>
            </a:r>
            <a:r>
              <a:rPr lang="zh-CN" altLang="zh-CN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》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载：“月桂高五百丈，下有一人常斫之，树创遂合，人姓吴、名刚，西河人，学仙有过，谪令伐树。</a:t>
            </a:r>
          </a:p>
          <a:p>
            <a:pPr indent="266700" eaLnBrk="0" hangingPunct="0">
              <a:lnSpc>
                <a:spcPct val="150000"/>
              </a:lnSpc>
            </a:pPr>
            <a:r>
              <a:rPr lang="en-US" altLang="zh-CN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     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古代漏记时，自黄昏至指晓分为五刻，即五更，三更正是午夜。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8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文本框 12"/>
          <p:cNvSpPr txBox="1">
            <a:spLocks noChangeArrowheads="1"/>
          </p:cNvSpPr>
          <p:nvPr/>
        </p:nvSpPr>
        <p:spPr bwMode="auto">
          <a:xfrm>
            <a:off x="2835277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理解词义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309813" y="1926678"/>
            <a:ext cx="7358062" cy="133882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一轮缓缓移动的秋月洒下万里金波，就像那刚磨亮的铜镜又飞上了天廓。我举起酒杯问那月中的嫦娥：怎么办呢？白发日增，好像故意欺负我。</a:t>
            </a:r>
            <a:endParaRPr lang="en-US" altLang="zh-CN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309813" y="3641493"/>
            <a:ext cx="7358062" cy="92333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我要乘风飞上万里长空，俯视祖国的大好山河。还要砍去月中摇曳的桂树枝柯，人们说，这将使月亮洒下人间的光辉更多。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ldLvl="0" animBg="1"/>
      <p:bldP spid="18435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22357"/>
  <p:tag name="MH_LIBRARY" val="GRAPHIC"/>
  <p:tag name="MH_ORDER" val="文本框 1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22357"/>
  <p:tag name="MH_LIBRARY" val="GRAPHIC"/>
  <p:tag name="MH_ORDER" val="文本框 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heme/theme1.xml><?xml version="1.0" encoding="utf-8"?>
<a:theme xmlns:a="http://schemas.openxmlformats.org/drawingml/2006/main" name="第一PPT模板网-WWW.1PPT.COM">
  <a:themeElements>
    <a:clrScheme name="A000120150324A08PWBG 1">
      <a:dk1>
        <a:srgbClr val="5F5F5F"/>
      </a:dk1>
      <a:lt1>
        <a:srgbClr val="FFFFFF"/>
      </a:lt1>
      <a:dk2>
        <a:srgbClr val="5F5F5F"/>
      </a:dk2>
      <a:lt2>
        <a:srgbClr val="FFFFFF"/>
      </a:lt2>
      <a:accent1>
        <a:srgbClr val="5B9BCF"/>
      </a:accent1>
      <a:accent2>
        <a:srgbClr val="00B0F0"/>
      </a:accent2>
      <a:accent3>
        <a:srgbClr val="FFFFFF"/>
      </a:accent3>
      <a:accent4>
        <a:srgbClr val="505050"/>
      </a:accent4>
      <a:accent5>
        <a:srgbClr val="B5CBE4"/>
      </a:accent5>
      <a:accent6>
        <a:srgbClr val="009FD9"/>
      </a:accent6>
      <a:hlink>
        <a:srgbClr val="00B0F0"/>
      </a:hlink>
      <a:folHlink>
        <a:srgbClr val="AFB2B4"/>
      </a:folHlink>
    </a:clrScheme>
    <a:fontScheme name="A000120150324A08PWBG">
      <a:majorFont>
        <a:latin typeface="微软雅黑"/>
        <a:ea typeface="微软雅黑"/>
        <a:cs typeface=""/>
      </a:majorFont>
      <a:minorFont>
        <a:latin typeface="幼圆"/>
        <a:ea typeface="幼圆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A000120150324A08PWBG 1">
        <a:dk1>
          <a:srgbClr val="5F5F5F"/>
        </a:dk1>
        <a:lt1>
          <a:srgbClr val="FFFFFF"/>
        </a:lt1>
        <a:dk2>
          <a:srgbClr val="5F5F5F"/>
        </a:dk2>
        <a:lt2>
          <a:srgbClr val="FFFFFF"/>
        </a:lt2>
        <a:accent1>
          <a:srgbClr val="5B9BCF"/>
        </a:accent1>
        <a:accent2>
          <a:srgbClr val="00B0F0"/>
        </a:accent2>
        <a:accent3>
          <a:srgbClr val="FFFFFF"/>
        </a:accent3>
        <a:accent4>
          <a:srgbClr val="505050"/>
        </a:accent4>
        <a:accent5>
          <a:srgbClr val="B5CBE4"/>
        </a:accent5>
        <a:accent6>
          <a:srgbClr val="009FD9"/>
        </a:accent6>
        <a:hlink>
          <a:srgbClr val="00B0F0"/>
        </a:hlink>
        <a:folHlink>
          <a:srgbClr val="AFB2B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1261</Words>
  <Application>Microsoft Office PowerPoint</Application>
  <PresentationFormat>宽屏</PresentationFormat>
  <Paragraphs>92</Paragraphs>
  <Slides>20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6" baseType="lpstr">
      <vt:lpstr>Baskerville Old Face</vt:lpstr>
      <vt:lpstr>Meiryo</vt:lpstr>
      <vt:lpstr>仿宋</vt:lpstr>
      <vt:lpstr>华文新魏</vt:lpstr>
      <vt:lpstr>华文行楷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Wingdings 2</vt:lpstr>
      <vt:lpstr>第一PPT模板网-WWW.1PPT.COM</vt:lpstr>
      <vt:lpstr>Office Theme</vt:lpstr>
      <vt:lpstr>太常引·建康中秋夜为吕叔潜赋                                                   ——辛弃疾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444</cp:revision>
  <dcterms:created xsi:type="dcterms:W3CDTF">2018-07-27T01:40:00Z</dcterms:created>
  <dcterms:modified xsi:type="dcterms:W3CDTF">2022-02-13T03:10:38Z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