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44"/>
  </p:notesMasterIdLst>
  <p:sldIdLst>
    <p:sldId id="256" r:id="rId3"/>
    <p:sldId id="257" r:id="rId4"/>
    <p:sldId id="441" r:id="rId5"/>
    <p:sldId id="337" r:id="rId6"/>
    <p:sldId id="258" r:id="rId7"/>
    <p:sldId id="285" r:id="rId8"/>
    <p:sldId id="408" r:id="rId9"/>
    <p:sldId id="320" r:id="rId10"/>
    <p:sldId id="444" r:id="rId11"/>
    <p:sldId id="446" r:id="rId12"/>
    <p:sldId id="449" r:id="rId13"/>
    <p:sldId id="323" r:id="rId14"/>
    <p:sldId id="445" r:id="rId15"/>
    <p:sldId id="479" r:id="rId16"/>
    <p:sldId id="451" r:id="rId17"/>
    <p:sldId id="509" r:id="rId18"/>
    <p:sldId id="448" r:id="rId19"/>
    <p:sldId id="447" r:id="rId20"/>
    <p:sldId id="450" r:id="rId21"/>
    <p:sldId id="482" r:id="rId22"/>
    <p:sldId id="454" r:id="rId23"/>
    <p:sldId id="455" r:id="rId24"/>
    <p:sldId id="453" r:id="rId25"/>
    <p:sldId id="458" r:id="rId26"/>
    <p:sldId id="459" r:id="rId27"/>
    <p:sldId id="456" r:id="rId28"/>
    <p:sldId id="460" r:id="rId29"/>
    <p:sldId id="463" r:id="rId30"/>
    <p:sldId id="466" r:id="rId31"/>
    <p:sldId id="483" r:id="rId32"/>
    <p:sldId id="486" r:id="rId33"/>
    <p:sldId id="510" r:id="rId34"/>
    <p:sldId id="468" r:id="rId35"/>
    <p:sldId id="469" r:id="rId36"/>
    <p:sldId id="467" r:id="rId37"/>
    <p:sldId id="470" r:id="rId38"/>
    <p:sldId id="471" r:id="rId39"/>
    <p:sldId id="349" r:id="rId40"/>
    <p:sldId id="350" r:id="rId41"/>
    <p:sldId id="307" r:id="rId42"/>
    <p:sldId id="511" r:id="rId43"/>
  </p:sldIdLst>
  <p:sldSz cx="9144000" cy="5143500" type="screen16x9"/>
  <p:notesSz cx="6858000" cy="9144000"/>
  <p:custDataLst>
    <p:tags r:id="rId4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46">
          <p15:clr>
            <a:srgbClr val="A4A3A4"/>
          </p15:clr>
        </p15:guide>
        <p15:guide id="2" pos="29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ngli" initials="wli" lastIdx="0" clrIdx="0"/>
  <p:cmAuthor id="1" name="Sky123.Org" initials="S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C275"/>
    <a:srgbClr val="61E4DB"/>
    <a:srgbClr val="FBFBFB"/>
    <a:srgbClr val="E04236"/>
    <a:srgbClr val="FF8810"/>
    <a:srgbClr val="FB9E13"/>
    <a:srgbClr val="FFD800"/>
    <a:srgbClr val="E0427F"/>
    <a:srgbClr val="C3C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40" d="100"/>
          <a:sy n="140" d="100"/>
        </p:scale>
        <p:origin x="774" y="102"/>
      </p:cViewPr>
      <p:guideLst>
        <p:guide orient="horz" pos="1546"/>
        <p:guide pos="291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commentAuthors" Target="commentAuthor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AF039-AB69-4C4E-B352-C973400BBE8E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E5803-944E-4CCB-A36B-5BBC78F81D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842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454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970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454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2427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 userDrawn="1"/>
        </p:nvGrpSpPr>
        <p:grpSpPr>
          <a:xfrm>
            <a:off x="5422" y="10830"/>
            <a:ext cx="9108530" cy="4927499"/>
            <a:chOff x="143400" y="141685"/>
            <a:chExt cx="11905201" cy="6569998"/>
          </a:xfrm>
        </p:grpSpPr>
        <p:grpSp>
          <p:nvGrpSpPr>
            <p:cNvPr id="65" name="组合 64"/>
            <p:cNvGrpSpPr/>
            <p:nvPr userDrawn="1"/>
          </p:nvGrpSpPr>
          <p:grpSpPr>
            <a:xfrm>
              <a:off x="396971" y="141685"/>
              <a:ext cx="11431025" cy="6569998"/>
              <a:chOff x="396971" y="124405"/>
              <a:chExt cx="11431025" cy="6569998"/>
            </a:xfrm>
          </p:grpSpPr>
          <p:cxnSp>
            <p:nvCxnSpPr>
              <p:cNvPr id="85" name="直接连接符 84"/>
              <p:cNvCxnSpPr/>
              <p:nvPr/>
            </p:nvCxnSpPr>
            <p:spPr>
              <a:xfrm flipH="1">
                <a:off x="82558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flipH="1">
                <a:off x="86130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 flipH="1">
                <a:off x="89702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 flipH="1">
                <a:off x="93274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 flipH="1">
                <a:off x="96846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 flipH="1">
                <a:off x="100419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flipH="1">
                <a:off x="103991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flipH="1">
                <a:off x="107563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flipH="1">
                <a:off x="111135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flipH="1">
                <a:off x="114707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flipH="1">
                <a:off x="11827996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 flipH="1">
                <a:off x="43263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/>
              <p:cNvCxnSpPr/>
              <p:nvPr/>
            </p:nvCxnSpPr>
            <p:spPr>
              <a:xfrm flipH="1">
                <a:off x="46836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/>
            </p:nvCxnSpPr>
            <p:spPr>
              <a:xfrm flipH="1">
                <a:off x="50408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 flipH="1">
                <a:off x="53980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/>
              <p:cNvCxnSpPr/>
              <p:nvPr/>
            </p:nvCxnSpPr>
            <p:spPr>
              <a:xfrm flipH="1">
                <a:off x="57552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/>
            </p:nvCxnSpPr>
            <p:spPr>
              <a:xfrm flipH="1">
                <a:off x="61124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 flipH="1">
                <a:off x="64697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 flipH="1">
                <a:off x="68269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 flipH="1">
                <a:off x="71841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/>
              <p:cNvCxnSpPr/>
              <p:nvPr/>
            </p:nvCxnSpPr>
            <p:spPr>
              <a:xfrm flipH="1">
                <a:off x="75413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 flipH="1">
                <a:off x="78985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flipH="1">
                <a:off x="7541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flipH="1">
                <a:off x="3969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 flipH="1">
                <a:off x="11114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14686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 flipH="1">
                <a:off x="18258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 flipH="1">
                <a:off x="21830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 flipH="1">
                <a:off x="254029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/>
            </p:nvCxnSpPr>
            <p:spPr>
              <a:xfrm flipH="1">
                <a:off x="289751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连接符 114"/>
              <p:cNvCxnSpPr/>
              <p:nvPr/>
            </p:nvCxnSpPr>
            <p:spPr>
              <a:xfrm flipH="1">
                <a:off x="325473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接连接符 115"/>
              <p:cNvCxnSpPr/>
              <p:nvPr/>
            </p:nvCxnSpPr>
            <p:spPr>
              <a:xfrm flipH="1">
                <a:off x="361195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/>
              <p:cNvCxnSpPr/>
              <p:nvPr/>
            </p:nvCxnSpPr>
            <p:spPr>
              <a:xfrm flipH="1">
                <a:off x="3969171" y="124405"/>
                <a:ext cx="0" cy="6569998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组合 65"/>
            <p:cNvGrpSpPr/>
            <p:nvPr userDrawn="1"/>
          </p:nvGrpSpPr>
          <p:grpSpPr>
            <a:xfrm>
              <a:off x="143400" y="392638"/>
              <a:ext cx="11905201" cy="6072725"/>
              <a:chOff x="112931" y="411125"/>
              <a:chExt cx="11905201" cy="6072725"/>
            </a:xfrm>
          </p:grpSpPr>
          <p:cxnSp>
            <p:nvCxnSpPr>
              <p:cNvPr id="67" name="直接连接符 66"/>
              <p:cNvCxnSpPr/>
              <p:nvPr/>
            </p:nvCxnSpPr>
            <p:spPr>
              <a:xfrm rot="16200000" flipH="1">
                <a:off x="6065532" y="-19692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6200000" flipH="1">
                <a:off x="6065531" y="-23265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6200000" flipH="1">
                <a:off x="6065531" y="-26837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6200000" flipH="1">
                <a:off x="6065531" y="-30409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6200000" flipH="1">
                <a:off x="6065531" y="-33981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6200000" flipH="1">
                <a:off x="6065531" y="-37553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6200000" flipH="1">
                <a:off x="6065531" y="-41126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6200000" flipH="1">
                <a:off x="6065531" y="-44698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6200000" flipH="1">
                <a:off x="6065531" y="-48270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6200000" flipH="1">
                <a:off x="6065531" y="-51842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6200000" flipH="1">
                <a:off x="6065531" y="-5541475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6200000" flipH="1">
                <a:off x="6065532" y="5312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6200000" flipH="1">
                <a:off x="6065532" y="1740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6200000" flipH="1">
                <a:off x="6065532" y="-18319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6200000" flipH="1">
                <a:off x="6065532" y="-54041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 rot="16200000" flipH="1">
                <a:off x="6065532" y="-89763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 rot="16200000" flipH="1">
                <a:off x="6065532" y="-125485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 rot="16200000" flipH="1">
                <a:off x="6065532" y="-1612070"/>
                <a:ext cx="0" cy="11905200"/>
              </a:xfrm>
              <a:prstGeom prst="line">
                <a:avLst/>
              </a:prstGeom>
              <a:ln>
                <a:solidFill>
                  <a:srgbClr val="F0F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18" name="图片 1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8657" y="3970118"/>
            <a:ext cx="1452489" cy="1220826"/>
          </a:xfrm>
          <a:prstGeom prst="rect">
            <a:avLst/>
          </a:prstGeom>
        </p:spPr>
      </p:pic>
      <p:pic>
        <p:nvPicPr>
          <p:cNvPr id="119" name="图片 11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612" y="3996701"/>
            <a:ext cx="1543269" cy="1219146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818" y="3858752"/>
            <a:ext cx="988332" cy="1384405"/>
          </a:xfrm>
          <a:prstGeom prst="rect">
            <a:avLst/>
          </a:prstGeom>
        </p:spPr>
      </p:pic>
      <p:pic>
        <p:nvPicPr>
          <p:cNvPr id="121" name="图片 120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318" y="3932524"/>
            <a:ext cx="1238653" cy="1293623"/>
          </a:xfrm>
          <a:prstGeom prst="rect">
            <a:avLst/>
          </a:prstGeom>
        </p:spPr>
      </p:pic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189" y="3715729"/>
            <a:ext cx="1703878" cy="1692755"/>
          </a:xfrm>
          <a:prstGeom prst="rect">
            <a:avLst/>
          </a:prstGeom>
        </p:spPr>
      </p:pic>
      <p:pic>
        <p:nvPicPr>
          <p:cNvPr id="123" name="图片 12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8520" y="3806366"/>
            <a:ext cx="1745812" cy="1743530"/>
          </a:xfrm>
          <a:prstGeom prst="rect">
            <a:avLst/>
          </a:prstGeom>
        </p:spPr>
      </p:pic>
      <p:pic>
        <p:nvPicPr>
          <p:cNvPr id="124" name="图片 12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1591" flipH="1">
            <a:off x="-1004183" y="3442405"/>
            <a:ext cx="1926857" cy="1746215"/>
          </a:xfrm>
          <a:prstGeom prst="rect">
            <a:avLst/>
          </a:prstGeom>
        </p:spPr>
      </p:pic>
      <p:pic>
        <p:nvPicPr>
          <p:cNvPr id="125" name="图片 124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2684">
            <a:off x="8107945" y="3465821"/>
            <a:ext cx="1699172" cy="169471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13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895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31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89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00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684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332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211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449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37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15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21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817481" y="2540062"/>
            <a:ext cx="5508739" cy="3452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第</a:t>
            </a:r>
            <a:r>
              <a:rPr lang="en-US" altLang="zh-CN" sz="1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800" b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课时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699687" y="1341089"/>
            <a:ext cx="5866619" cy="722527"/>
          </a:xfrm>
          <a:prstGeom prst="roundRect">
            <a:avLst>
              <a:gd name="adj" fmla="val 50000"/>
            </a:avLst>
          </a:prstGeom>
          <a:solidFill>
            <a:srgbClr val="BDD7EE"/>
          </a:solidFill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  <a:cs typeface="+mn-ea"/>
                <a:sym typeface="+mn-lt"/>
              </a:rPr>
              <a:t>12.</a:t>
            </a:r>
            <a:r>
              <a:rPr lang="zh-CN" altLang="en-US" sz="3600" b="1" dirty="0">
                <a:solidFill>
                  <a:schemeClr val="tx1"/>
                </a:solidFill>
                <a:cs typeface="+mn-ea"/>
                <a:sym typeface="+mn-lt"/>
              </a:rPr>
              <a:t>词四</a:t>
            </a:r>
            <a:r>
              <a:rPr lang="zh-CN" altLang="en-US" sz="3600" b="1" dirty="0" smtClean="0">
                <a:solidFill>
                  <a:schemeClr val="tx1"/>
                </a:solidFill>
                <a:cs typeface="+mn-ea"/>
                <a:sym typeface="+mn-lt"/>
              </a:rPr>
              <a:t>首 </a:t>
            </a:r>
            <a:endParaRPr lang="zh-CN" altLang="en-US" sz="36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243" y="108105"/>
            <a:ext cx="306558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800">
                <a:cs typeface="+mn-ea"/>
                <a:sym typeface="+mn-lt"/>
              </a:rPr>
              <a:t>统编版 </a:t>
            </a:r>
            <a:r>
              <a:rPr lang="en-US" altLang="zh-CN" sz="1800">
                <a:cs typeface="+mn-ea"/>
                <a:sym typeface="+mn-lt"/>
              </a:rPr>
              <a:t>· </a:t>
            </a:r>
            <a:r>
              <a:rPr lang="zh-CN" altLang="en-US" sz="1800">
                <a:cs typeface="+mn-ea"/>
                <a:sym typeface="+mn-lt"/>
              </a:rPr>
              <a:t>语文 </a:t>
            </a:r>
            <a:r>
              <a:rPr lang="en-US" altLang="zh-CN" sz="1800">
                <a:cs typeface="+mn-ea"/>
                <a:sym typeface="+mn-lt"/>
              </a:rPr>
              <a:t>· </a:t>
            </a:r>
            <a:r>
              <a:rPr lang="zh-CN" altLang="en-US" sz="1800">
                <a:cs typeface="+mn-ea"/>
                <a:sym typeface="+mn-lt"/>
              </a:rPr>
              <a:t>九年级（下）</a:t>
            </a:r>
          </a:p>
        </p:txBody>
      </p:sp>
      <p:sp>
        <p:nvSpPr>
          <p:cNvPr id="5" name="矩形 4"/>
          <p:cNvSpPr/>
          <p:nvPr/>
        </p:nvSpPr>
        <p:spPr>
          <a:xfrm>
            <a:off x="3984379" y="3442132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20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50412" y="1527833"/>
            <a:ext cx="5727091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/>
            <a:r>
              <a:rPr lang="en-US" altLang="zh-CN" sz="2700" b="1" err="1">
                <a:cs typeface="+mn-ea"/>
                <a:sym typeface="+mn-lt"/>
              </a:rPr>
              <a:t>浊酒一杯家万里，</a:t>
            </a:r>
            <a:r>
              <a:rPr lang="en-US" altLang="zh-CN" sz="2700" b="1" err="1">
                <a:solidFill>
                  <a:srgbClr val="FF0000"/>
                </a:solidFill>
                <a:cs typeface="+mn-ea"/>
                <a:sym typeface="+mn-lt"/>
              </a:rPr>
              <a:t>燕然未勒</a:t>
            </a:r>
            <a:r>
              <a:rPr lang="en-US" altLang="zh-CN" sz="2700" b="1" err="1">
                <a:cs typeface="+mn-ea"/>
                <a:sym typeface="+mn-lt"/>
              </a:rPr>
              <a:t>归无计。</a:t>
            </a:r>
            <a:endParaRPr lang="en-US" altLang="zh-CN" sz="2700" b="1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58710" y="2276513"/>
            <a:ext cx="2987339" cy="391477"/>
          </a:xfrm>
          <a:prstGeom prst="borderCallout1">
            <a:avLst>
              <a:gd name="adj1" fmla="val 6"/>
              <a:gd name="adj2" fmla="val 17088"/>
              <a:gd name="adj3" fmla="val -78480"/>
              <a:gd name="adj4" fmla="val 7221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 指边患未平、功业未成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642461" y="3315653"/>
            <a:ext cx="7717155" cy="85145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atinLnBrk="1">
              <a:lnSpc>
                <a:spcPts val="3165"/>
              </a:lnSpc>
              <a:spcBef>
                <a:spcPct val="0"/>
              </a:spcBef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饮一杯浊酒，想起万里之外的家乡，但边患未平、功业未成，还乡之日无法预计。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63770" y="2000204"/>
            <a:ext cx="7356720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/>
            <a:r>
              <a:rPr lang="en-US" altLang="zh-CN" sz="2700" b="1" err="1">
                <a:solidFill>
                  <a:srgbClr val="FF0000"/>
                </a:solidFill>
                <a:cs typeface="+mn-ea"/>
                <a:sym typeface="+mn-lt"/>
              </a:rPr>
              <a:t>羌管</a:t>
            </a:r>
            <a:r>
              <a:rPr lang="en-US" altLang="zh-CN" sz="2700" b="1" err="1">
                <a:cs typeface="+mn-ea"/>
                <a:sym typeface="+mn-lt"/>
              </a:rPr>
              <a:t>悠悠霜满地，</a:t>
            </a:r>
            <a:r>
              <a:rPr lang="en-US" altLang="zh-CN" sz="2700" b="1" err="1">
                <a:solidFill>
                  <a:srgbClr val="FF0000"/>
                </a:solidFill>
                <a:cs typeface="+mn-ea"/>
                <a:sym typeface="+mn-lt"/>
              </a:rPr>
              <a:t>人不寐</a:t>
            </a:r>
            <a:r>
              <a:rPr lang="en-US" altLang="zh-CN" sz="2700" b="1" err="1">
                <a:cs typeface="+mn-ea"/>
                <a:sym typeface="+mn-lt"/>
              </a:rPr>
              <a:t>，将军白发</a:t>
            </a:r>
            <a:r>
              <a:rPr lang="en-US" altLang="zh-CN" sz="2700" b="1" err="1">
                <a:solidFill>
                  <a:srgbClr val="FF0000"/>
                </a:solidFill>
                <a:cs typeface="+mn-ea"/>
                <a:sym typeface="+mn-lt"/>
              </a:rPr>
              <a:t>征夫</a:t>
            </a:r>
            <a:r>
              <a:rPr lang="en-US" altLang="zh-CN" sz="2700" b="1" err="1">
                <a:cs typeface="+mn-ea"/>
                <a:sym typeface="+mn-lt"/>
              </a:rPr>
              <a:t>泪。</a:t>
            </a:r>
            <a:endParaRPr lang="en-US" altLang="zh-CN" sz="2700" b="1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872" y="1299216"/>
            <a:ext cx="1235427" cy="391477"/>
          </a:xfrm>
          <a:prstGeom prst="borderCallout2">
            <a:avLst>
              <a:gd name="adj1" fmla="val 99148"/>
              <a:gd name="adj2" fmla="val 21060"/>
              <a:gd name="adj3" fmla="val 127494"/>
              <a:gd name="adj4" fmla="val 27578"/>
              <a:gd name="adj5" fmla="val 200917"/>
              <a:gd name="adj6" fmla="val 32160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即羌笛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453765" y="2821782"/>
            <a:ext cx="2645093" cy="391477"/>
          </a:xfrm>
          <a:prstGeom prst="borderCallout1">
            <a:avLst>
              <a:gd name="adj1" fmla="val -6326"/>
              <a:gd name="adj2" fmla="val 22067"/>
              <a:gd name="adj3" fmla="val -108029"/>
              <a:gd name="adj4" fmla="val 31838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征人夜深不能入睡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963930" y="3550920"/>
            <a:ext cx="7717155" cy="85145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atinLnBrk="1">
              <a:lnSpc>
                <a:spcPts val="3165"/>
              </a:lnSpc>
              <a:spcBef>
                <a:spcPct val="0"/>
              </a:spcBef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羌笛声悠扬，夜深霜重，征人夜深不能入睡，将军和战士都已满头白发，无不因这种痛苦而落泪。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502242" y="2821782"/>
            <a:ext cx="1480661" cy="391477"/>
          </a:xfrm>
          <a:prstGeom prst="borderCallout1">
            <a:avLst>
              <a:gd name="adj1" fmla="val -6326"/>
              <a:gd name="adj2" fmla="val 22067"/>
              <a:gd name="adj3" fmla="val -108029"/>
              <a:gd name="adj4" fmla="val 31838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出征的士兵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1" animBg="1"/>
      <p:bldP spid="22" grpId="2"/>
      <p:bldP spid="2" grpId="3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>
            <a:off x="4912519" y="1355884"/>
            <a:ext cx="3445193" cy="444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148364" y="1374934"/>
            <a:ext cx="899160" cy="43529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021557" y="1384458"/>
            <a:ext cx="993934" cy="42576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2513" y="1347311"/>
            <a:ext cx="7562850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700" b="1" kern="100">
                <a:cs typeface="+mn-ea"/>
                <a:sym typeface="+mn-lt"/>
              </a:rPr>
              <a:t>塞 下 秋 来 风 景 异，衡 阳 雁 去 无 留 意。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70577" y="2719221"/>
            <a:ext cx="1246316" cy="43383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点明环境</a:t>
            </a:r>
          </a:p>
        </p:txBody>
      </p:sp>
      <p:sp>
        <p:nvSpPr>
          <p:cNvPr id="8" name="下箭头 7"/>
          <p:cNvSpPr/>
          <p:nvPr/>
        </p:nvSpPr>
        <p:spPr>
          <a:xfrm>
            <a:off x="1434465" y="2055971"/>
            <a:ext cx="198120" cy="589598"/>
          </a:xfrm>
          <a:prstGeom prst="down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57836" y="2719236"/>
            <a:ext cx="1250990" cy="43416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点明季节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869781" y="2220277"/>
            <a:ext cx="1513101" cy="43391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2100">
                <a:cs typeface="+mn-ea"/>
                <a:sym typeface="+mn-lt"/>
              </a:rPr>
              <a:t>大雁拟人化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836557" y="3083955"/>
            <a:ext cx="3428524" cy="43416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cs typeface="+mn-ea"/>
                <a:sym typeface="+mn-lt"/>
              </a:rPr>
              <a:t>侧面反映出边塞环境的恶劣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105560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句子解读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0" name="下箭头 9"/>
          <p:cNvSpPr/>
          <p:nvPr/>
        </p:nvSpPr>
        <p:spPr>
          <a:xfrm>
            <a:off x="2503170" y="2055971"/>
            <a:ext cx="197168" cy="589598"/>
          </a:xfrm>
          <a:prstGeom prst="down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2" name="下箭头 1"/>
          <p:cNvSpPr/>
          <p:nvPr/>
        </p:nvSpPr>
        <p:spPr>
          <a:xfrm>
            <a:off x="6452235" y="1831181"/>
            <a:ext cx="197168" cy="364808"/>
          </a:xfrm>
          <a:prstGeom prst="down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3" name="下箭头 2"/>
          <p:cNvSpPr/>
          <p:nvPr/>
        </p:nvSpPr>
        <p:spPr>
          <a:xfrm>
            <a:off x="6452235" y="2694622"/>
            <a:ext cx="197168" cy="364808"/>
          </a:xfrm>
          <a:prstGeom prst="down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1" animBg="1"/>
      <p:bldP spid="4" grpId="2" animBg="1"/>
      <p:bldP spid="7" grpId="3" animBg="1"/>
      <p:bldP spid="8" grpId="4" animBg="1"/>
      <p:bldP spid="13" grpId="5" animBg="1"/>
      <p:bldP spid="19" grpId="6" animBg="1"/>
      <p:bldP spid="20" grpId="7" animBg="1"/>
      <p:bldP spid="10" grpId="8" animBg="1"/>
      <p:bldP spid="2" grpId="9" animBg="1"/>
      <p:bldP spid="3" grpId="1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899535" y="1326356"/>
            <a:ext cx="3933458" cy="416243"/>
          </a:xfrm>
          <a:prstGeom prst="round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125856" y="1326356"/>
            <a:ext cx="2559287" cy="416243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7115" y="1274993"/>
            <a:ext cx="7594759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700" b="1" err="1">
                <a:cs typeface="+mn-ea"/>
                <a:sym typeface="+mn-lt"/>
              </a:rPr>
              <a:t>四面边声连角起，千嶂里，长烟落日孤城闭。</a:t>
            </a:r>
          </a:p>
        </p:txBody>
      </p:sp>
      <p:sp>
        <p:nvSpPr>
          <p:cNvPr id="8" name="下箭头 7"/>
          <p:cNvSpPr/>
          <p:nvPr/>
        </p:nvSpPr>
        <p:spPr>
          <a:xfrm>
            <a:off x="2088356" y="1804511"/>
            <a:ext cx="198120" cy="599123"/>
          </a:xfrm>
          <a:prstGeom prst="down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61036" y="2448878"/>
            <a:ext cx="3991451" cy="11650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l"/>
            <a:r>
              <a:rPr lang="zh-CN" altLang="en-US" sz="2100">
                <a:cs typeface="+mn-ea"/>
                <a:sym typeface="+mn-lt"/>
              </a:rPr>
              <a:t>边塞特有的各种声音同军中的号角声一起响起，渲染了浓郁、苍凉的战地气氛。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105560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句子解读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4" name="下箭头 3"/>
          <p:cNvSpPr/>
          <p:nvPr/>
        </p:nvSpPr>
        <p:spPr>
          <a:xfrm>
            <a:off x="6074093" y="1804511"/>
            <a:ext cx="198120" cy="599123"/>
          </a:xfrm>
          <a:prstGeom prst="down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68241" y="2448878"/>
            <a:ext cx="3130391" cy="116502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l"/>
            <a:r>
              <a:rPr lang="zh-CN" altLang="en-US" sz="2100">
                <a:cs typeface="+mn-ea"/>
                <a:sym typeface="+mn-lt"/>
              </a:rPr>
              <a:t>选取边塞典型景物，突出表现了边塞壮丽凄凉的风光。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1" animBg="1"/>
      <p:bldP spid="8" grpId="2" animBg="1"/>
      <p:bldP spid="13" grpId="3" animBg="1"/>
      <p:bldP spid="4" grpId="4" animBg="1"/>
      <p:bldP spid="9" grpId="5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105560" y="374891"/>
            <a:ext cx="1403714" cy="48502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分析讨论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93458" y="1012032"/>
            <a:ext cx="7217360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>
                <a:cs typeface="+mn-ea"/>
                <a:sym typeface="+mn-lt"/>
              </a:rPr>
              <a:t>请从炼字角度赏析“塞下秋来风景异”中的“异”。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993458" y="1809750"/>
            <a:ext cx="6531769" cy="17135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cs typeface="+mn-ea"/>
                <a:sym typeface="+mn-lt"/>
              </a:rPr>
              <a:t>“异”字突出了西北边塞秋景的奇异，与中原不同，从侧面反映了边塞生活的艰苦，为下文勾勒西北边境肃杀凄凉的秋景做铺垫。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41973" y="787241"/>
            <a:ext cx="7774781" cy="45986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atinLnBrk="1">
              <a:lnSpc>
                <a:spcPts val="3300"/>
              </a:lnSpc>
              <a:buClr>
                <a:srgbClr val="0000FF"/>
              </a:buClr>
            </a:pPr>
            <a:r>
              <a:rPr lang="zh-CN" altLang="en-US" sz="2400" kern="100">
                <a:cs typeface="+mn-ea"/>
                <a:sym typeface="+mn-lt"/>
              </a:rPr>
              <a:t>塞下风景“异”在哪里</a:t>
            </a:r>
            <a:r>
              <a:rPr lang="en-US" altLang="zh-CN" sz="2400" kern="100">
                <a:cs typeface="+mn-ea"/>
                <a:sym typeface="+mn-lt"/>
              </a:rPr>
              <a:t>?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1905" y="87630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1967" y="1949292"/>
            <a:ext cx="8188166" cy="15082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100">
                <a:cs typeface="+mn-ea"/>
                <a:sym typeface="+mn-lt"/>
              </a:rPr>
              <a:t>(1)</a:t>
            </a:r>
            <a:r>
              <a:rPr lang="zh-CN" altLang="en-US" sz="2400" b="1" kern="100">
                <a:solidFill>
                  <a:srgbClr val="C00000"/>
                </a:solidFill>
                <a:cs typeface="+mn-ea"/>
                <a:sym typeface="+mn-lt"/>
              </a:rPr>
              <a:t>气候异</a:t>
            </a:r>
            <a:r>
              <a:rPr lang="zh-CN" altLang="en-US" sz="2400" b="1" kern="100">
                <a:cs typeface="+mn-ea"/>
                <a:sym typeface="+mn-lt"/>
              </a:rPr>
              <a:t>。“衡阳雁去无留意”，秋天边塞的大雁向南飞去,毫无留恋,从侧面表明塞下气候极其寒冷，这与中原地区的气候是大不相同的。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91967" y="3497104"/>
            <a:ext cx="8188166" cy="15082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100">
                <a:cs typeface="+mn-ea"/>
                <a:sym typeface="+mn-lt"/>
              </a:rPr>
              <a:t>(2)</a:t>
            </a:r>
            <a:r>
              <a:rPr lang="zh-CN" altLang="en-US" sz="2400" b="1" kern="100">
                <a:solidFill>
                  <a:srgbClr val="C00000"/>
                </a:solidFill>
                <a:cs typeface="+mn-ea"/>
                <a:sym typeface="+mn-lt"/>
              </a:rPr>
              <a:t>声音异</a:t>
            </a:r>
            <a:r>
              <a:rPr lang="zh-CN" altLang="en-US" sz="2400" b="1" kern="100">
                <a:cs typeface="+mn-ea"/>
                <a:sym typeface="+mn-lt"/>
              </a:rPr>
              <a:t>。“四面边声连角起”，大风、羌笛、马嘶等边塞特有的声音同不断起伏的号角声混杂在一起，构成了塞下特异的声音，这些声音在中原地区是听不到的。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2443" y="1356360"/>
            <a:ext cx="7077551" cy="5025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100">
                <a:cs typeface="+mn-ea"/>
                <a:sym typeface="+mn-lt"/>
              </a:rPr>
              <a:t>“异”主要表现在与中原地区完全不同，十分奇异</a:t>
            </a:r>
            <a:r>
              <a:rPr lang="en-US" altLang="zh-CN" sz="2400" b="1" kern="100">
                <a:cs typeface="+mn-ea"/>
                <a:sym typeface="+mn-lt"/>
              </a:rPr>
              <a:t>:</a:t>
            </a:r>
            <a:endParaRPr lang="zh-CN" altLang="en-US" sz="2400" b="1" kern="10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05560" y="374891"/>
            <a:ext cx="1403714" cy="48502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分析讨论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1" animBg="1"/>
      <p:bldP spid="6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41973" y="787241"/>
            <a:ext cx="7774781" cy="45986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atinLnBrk="1">
              <a:lnSpc>
                <a:spcPts val="3300"/>
              </a:lnSpc>
              <a:buClr>
                <a:srgbClr val="0000FF"/>
              </a:buClr>
            </a:pPr>
            <a:r>
              <a:rPr lang="zh-CN" altLang="en-US" sz="2400" kern="100">
                <a:cs typeface="+mn-ea"/>
                <a:sym typeface="+mn-lt"/>
              </a:rPr>
              <a:t>塞下风景“异”在哪里</a:t>
            </a:r>
            <a:r>
              <a:rPr lang="en-US" altLang="zh-CN" sz="2400" kern="100">
                <a:cs typeface="+mn-ea"/>
                <a:sym typeface="+mn-lt"/>
              </a:rPr>
              <a:t>?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1905" y="87630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7679" y="1278732"/>
            <a:ext cx="8188166" cy="19883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100">
                <a:cs typeface="+mn-ea"/>
                <a:sym typeface="+mn-lt"/>
              </a:rPr>
              <a:t>(</a:t>
            </a:r>
            <a:r>
              <a:rPr lang="en-US" altLang="zh-CN" sz="2400" b="1" kern="100">
                <a:cs typeface="+mn-ea"/>
                <a:sym typeface="+mn-lt"/>
              </a:rPr>
              <a:t>3</a:t>
            </a:r>
            <a:r>
              <a:rPr lang="zh-CN" altLang="en-US" sz="2400" b="1" kern="100">
                <a:cs typeface="+mn-ea"/>
                <a:sym typeface="+mn-lt"/>
              </a:rPr>
              <a:t>)</a:t>
            </a:r>
            <a:r>
              <a:rPr lang="zh-CN" altLang="en-US" sz="2400" b="1" kern="100">
                <a:solidFill>
                  <a:srgbClr val="C00000"/>
                </a:solidFill>
                <a:cs typeface="+mn-ea"/>
                <a:sym typeface="+mn-lt"/>
              </a:rPr>
              <a:t>环境异</a:t>
            </a:r>
            <a:r>
              <a:rPr lang="zh-CN" altLang="en-US" sz="2400" b="1" kern="100">
                <a:cs typeface="+mn-ea"/>
                <a:sym typeface="+mn-lt"/>
              </a:rPr>
              <a:t>。“千嶂里，长烟落日孤城闭”，坐落在层峦叠嶂间的孤城，当暮霭生成、夕阳西下时，便紧紧地关闭了城门，展现了塞下战事吃紧、戒备森严的特殊环境，这当然和中原地区华灯初上时的太平景象迥然不同。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05560" y="374891"/>
            <a:ext cx="1403714" cy="48502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分析讨论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095625" y="1123950"/>
            <a:ext cx="753904" cy="4476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071211" y="1123950"/>
            <a:ext cx="735330" cy="4476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077176" y="1123950"/>
            <a:ext cx="2486025" cy="4476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cs typeface="+mn-ea"/>
                <a:sym typeface="+mn-lt"/>
              </a:rPr>
              <a:t>句子解读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33976" y="1123950"/>
            <a:ext cx="5809298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2700" b="1">
                <a:cs typeface="+mn-ea"/>
                <a:sym typeface="+mn-lt"/>
              </a:rPr>
              <a:t>浊酒一杯家万里，燕然未勒归无计。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587" y="2142649"/>
            <a:ext cx="3926681" cy="79216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l"/>
            <a:r>
              <a:rPr sz="2100" err="1">
                <a:cs typeface="+mn-ea"/>
                <a:sym typeface="+mn-lt"/>
              </a:rPr>
              <a:t>形成对比</a:t>
            </a:r>
            <a:r>
              <a:rPr lang="zh-CN" altLang="en-US" sz="2100">
                <a:cs typeface="+mn-ea"/>
                <a:sym typeface="+mn-lt"/>
              </a:rPr>
              <a:t>，表达了守边将士思乡之情</a:t>
            </a:r>
            <a:r>
              <a:rPr sz="2100">
                <a:cs typeface="+mn-ea"/>
                <a:sym typeface="+mn-lt"/>
              </a:rPr>
              <a:t>。</a:t>
            </a:r>
          </a:p>
        </p:txBody>
      </p:sp>
      <p:sp>
        <p:nvSpPr>
          <p:cNvPr id="8" name="下箭头 7"/>
          <p:cNvSpPr/>
          <p:nvPr/>
        </p:nvSpPr>
        <p:spPr>
          <a:xfrm rot="20220000">
            <a:off x="2335054" y="1607820"/>
            <a:ext cx="207645" cy="504825"/>
          </a:xfrm>
          <a:prstGeom prst="down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91113" y="2142649"/>
            <a:ext cx="3278029" cy="149814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l"/>
            <a:r>
              <a:rPr lang="zh-CN" altLang="en-US" sz="2100">
                <a:cs typeface="+mn-ea"/>
                <a:sym typeface="+mn-lt"/>
              </a:rPr>
              <a:t>化用典故，表明战争没有结束，还乡之计无从谈起，抒发了守边将士的报国之情。</a:t>
            </a:r>
          </a:p>
        </p:txBody>
      </p:sp>
      <p:sp>
        <p:nvSpPr>
          <p:cNvPr id="6" name="下箭头 5"/>
          <p:cNvSpPr/>
          <p:nvPr/>
        </p:nvSpPr>
        <p:spPr>
          <a:xfrm>
            <a:off x="5787390" y="1637824"/>
            <a:ext cx="207645" cy="504825"/>
          </a:xfrm>
          <a:prstGeom prst="down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3" name="下箭头 2"/>
          <p:cNvSpPr/>
          <p:nvPr/>
        </p:nvSpPr>
        <p:spPr>
          <a:xfrm rot="2040000">
            <a:off x="3283268" y="1622584"/>
            <a:ext cx="207645" cy="504825"/>
          </a:xfrm>
          <a:prstGeom prst="down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58355" y="3774639"/>
            <a:ext cx="7527275" cy="98270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 fontAlgn="auto" latinLnBrk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这两句展现了词人及将士们思乡与报国不可兼得的复杂矛盾心理。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1" animBg="1"/>
      <p:bldP spid="11" grpId="2" animBg="1"/>
      <p:bldP spid="7" grpId="3" animBg="1"/>
      <p:bldP spid="8" grpId="4" animBg="1"/>
      <p:bldP spid="19" grpId="5" animBg="1"/>
      <p:bldP spid="6" grpId="6" animBg="1"/>
      <p:bldP spid="3" grpId="7" animBg="1"/>
      <p:bldP spid="13" grpId="8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517457" y="1104424"/>
            <a:ext cx="1069658" cy="4919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243513" y="1122997"/>
            <a:ext cx="2497931" cy="4829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2113" y="1132349"/>
            <a:ext cx="7023735" cy="4648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atinLnBrk="1">
              <a:lnSpc>
                <a:spcPts val="3090"/>
              </a:lnSpc>
              <a:spcBef>
                <a:spcPct val="0"/>
              </a:spcBef>
            </a:pPr>
            <a:r>
              <a:rPr lang="en-US" altLang="zh-CN" sz="2700" b="1" err="1">
                <a:cs typeface="+mn-ea"/>
                <a:sym typeface="+mn-lt"/>
              </a:rPr>
              <a:t>羌管悠悠霜满地，人不寐，将军白发征夫泪。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894897" y="2354580"/>
            <a:ext cx="3847148" cy="186588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l"/>
            <a:r>
              <a:rPr lang="zh-CN" altLang="en-US" sz="2100">
                <a:cs typeface="+mn-ea"/>
                <a:sym typeface="+mn-lt"/>
              </a:rPr>
              <a:t>采用互文的修辞，描绘了将士们因功业未成难以归家而不能入睡、哀伤流泪的情景，表达了词人思念家乡、功业难成的哀伤。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105560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句子解读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668781" y="2354581"/>
            <a:ext cx="2324576" cy="11534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2100">
                <a:cs typeface="+mn-ea"/>
                <a:sym typeface="+mn-lt"/>
              </a:rPr>
              <a:t>渲染出萧瑟肃杀的气氛，更添愁思与悲凉之感。</a:t>
            </a:r>
          </a:p>
        </p:txBody>
      </p:sp>
      <p:sp>
        <p:nvSpPr>
          <p:cNvPr id="3" name="下箭头 2"/>
          <p:cNvSpPr/>
          <p:nvPr/>
        </p:nvSpPr>
        <p:spPr>
          <a:xfrm>
            <a:off x="2963228" y="1779270"/>
            <a:ext cx="217170" cy="504825"/>
          </a:xfrm>
          <a:prstGeom prst="down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  <p:sp>
        <p:nvSpPr>
          <p:cNvPr id="4" name="下箭头 3"/>
          <p:cNvSpPr/>
          <p:nvPr/>
        </p:nvSpPr>
        <p:spPr>
          <a:xfrm>
            <a:off x="5993606" y="1722120"/>
            <a:ext cx="217170" cy="504825"/>
          </a:xfrm>
          <a:prstGeom prst="downArrow">
            <a:avLst/>
          </a:prstGeom>
          <a:solidFill>
            <a:srgbClr val="E042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1" animBg="1"/>
      <p:bldP spid="19" grpId="2" animBg="1"/>
      <p:bldP spid="2" grpId="3" animBg="1"/>
      <p:bldP spid="3" grpId="4" animBg="1"/>
      <p:bldP spid="4" grpId="5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文本框 55"/>
          <p:cNvSpPr txBox="1"/>
          <p:nvPr/>
        </p:nvSpPr>
        <p:spPr>
          <a:xfrm>
            <a:off x="2279809" y="3708083"/>
            <a:ext cx="5718437" cy="438581"/>
          </a:xfrm>
          <a:prstGeom prst="rect">
            <a:avLst/>
          </a:prstGeom>
          <a:solidFill>
            <a:srgbClr val="F8C275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en-US" altLang="zh-CN" sz="2400">
                <a:cs typeface="+mn-ea"/>
                <a:sym typeface="+mn-lt"/>
              </a:rPr>
              <a:t> </a:t>
            </a:r>
            <a:r>
              <a:rPr lang="zh-CN" altLang="en-US" sz="2400">
                <a:cs typeface="+mn-ea"/>
                <a:sym typeface="+mn-lt"/>
              </a:rPr>
              <a:t>抒发了守边将士的建功之志和思乡之情。</a:t>
            </a:r>
            <a:endParaRPr lang="zh-CN" altLang="en-US" sz="240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2" name="图片 1" descr="D:\初中语文增值服务资料\初中上册课件\初中语文样例模板\制作、审核课件资料\课件制作所需人物插图\女2疑问.png女2疑问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01322" y="1065188"/>
            <a:ext cx="857726" cy="122967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096703" y="388620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整体探究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1905" y="87630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066921" y="1065189"/>
            <a:ext cx="5625827" cy="1065205"/>
            <a:chOff x="1422560" y="1420251"/>
            <a:chExt cx="8339769" cy="1420273"/>
          </a:xfrm>
        </p:grpSpPr>
        <p:sp>
          <p:nvSpPr>
            <p:cNvPr id="9" name="云形标注 8"/>
            <p:cNvSpPr/>
            <p:nvPr/>
          </p:nvSpPr>
          <p:spPr>
            <a:xfrm>
              <a:off x="1422560" y="1420251"/>
              <a:ext cx="8339769" cy="1420273"/>
            </a:xfrm>
            <a:prstGeom prst="cloudCallout">
              <a:avLst>
                <a:gd name="adj1" fmla="val 52021"/>
                <a:gd name="adj2" fmla="val 32584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109104" y="1780371"/>
              <a:ext cx="7437097" cy="66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cs typeface="+mn-ea"/>
                  <a:sym typeface="+mn-lt"/>
                </a:rPr>
                <a:t>词的上片和下片主要写了什么内容？</a:t>
              </a:r>
            </a:p>
          </p:txBody>
        </p:sp>
      </p:grpSp>
      <p:sp>
        <p:nvSpPr>
          <p:cNvPr id="12" name="矩形 11"/>
          <p:cNvSpPr/>
          <p:nvPr/>
        </p:nvSpPr>
        <p:spPr>
          <a:xfrm>
            <a:off x="2288330" y="2678970"/>
            <a:ext cx="3012384" cy="4805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cs typeface="+mn-ea"/>
                <a:sym typeface="+mn-lt"/>
              </a:rPr>
              <a:t>写边塞特有的景色。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351121" y="2662714"/>
            <a:ext cx="7467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C00000"/>
                </a:solidFill>
                <a:cs typeface="+mn-ea"/>
                <a:sym typeface="+mn-lt"/>
              </a:rPr>
              <a:t>上片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1351121" y="3708083"/>
            <a:ext cx="7467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C00000"/>
                </a:solidFill>
                <a:cs typeface="+mn-ea"/>
                <a:sym typeface="+mn-lt"/>
              </a:rPr>
              <a:t>下片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12" grpId="1" animBg="1"/>
      <p:bldP spid="15" grpId="2"/>
      <p:bldP spid="57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75820" y="1371256"/>
            <a:ext cx="7164705" cy="21226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cs typeface="+mn-ea"/>
                <a:sym typeface="+mn-lt"/>
              </a:rPr>
              <a:t>1</a:t>
            </a:r>
            <a:r>
              <a:rPr lang="en-US" altLang="zh-CN" sz="2400" b="1" dirty="0">
                <a:cs typeface="+mn-ea"/>
                <a:sym typeface="+mn-lt"/>
              </a:rPr>
              <a:t>.</a:t>
            </a:r>
            <a:r>
              <a:rPr lang="zh-CN" altLang="en-US" sz="2400" b="1" dirty="0">
                <a:cs typeface="+mn-ea"/>
                <a:sym typeface="+mn-lt"/>
              </a:rPr>
              <a:t>了解作者及写作背景，有节奏、有感情地诵读。</a:t>
            </a:r>
            <a:r>
              <a:rPr lang="en-US" altLang="zh-CN" sz="2400" b="1" dirty="0">
                <a:cs typeface="+mn-ea"/>
                <a:sym typeface="+mn-lt"/>
              </a:rPr>
              <a:t>(</a:t>
            </a:r>
            <a:r>
              <a:rPr lang="zh-CN" altLang="zh-CN" sz="2400" b="1" dirty="0">
                <a:solidFill>
                  <a:srgbClr val="FF0000"/>
                </a:solidFill>
                <a:cs typeface="+mn-ea"/>
                <a:sym typeface="+mn-lt"/>
              </a:rPr>
              <a:t>重点</a:t>
            </a:r>
            <a:r>
              <a:rPr lang="en-US" altLang="zh-CN" sz="2400" b="1" dirty="0">
                <a:cs typeface="+mn-ea"/>
                <a:sym typeface="+mn-lt"/>
              </a:rPr>
              <a:t>)</a:t>
            </a:r>
            <a:endParaRPr lang="zh-CN" altLang="en-US" sz="2400" b="1" dirty="0">
              <a:cs typeface="+mn-ea"/>
              <a:sym typeface="+mn-lt"/>
            </a:endParaRPr>
          </a:p>
          <a:p>
            <a:pPr latinLnBrk="1">
              <a:lnSpc>
                <a:spcPts val="3690"/>
              </a:lnSpc>
              <a:spcBef>
                <a:spcPct val="0"/>
              </a:spcBef>
            </a:pPr>
            <a:r>
              <a:rPr lang="zh-CN" altLang="en-US" sz="2400" b="1" dirty="0">
                <a:cs typeface="+mn-ea"/>
                <a:sym typeface="+mn-lt"/>
              </a:rPr>
              <a:t>2</a:t>
            </a:r>
            <a:r>
              <a:rPr lang="en-US" altLang="zh-CN" sz="2400" b="1" dirty="0">
                <a:cs typeface="+mn-ea"/>
                <a:sym typeface="+mn-lt"/>
              </a:rPr>
              <a:t>.</a:t>
            </a:r>
            <a:r>
              <a:rPr lang="zh-CN" altLang="en-US" sz="2400" b="1" dirty="0">
                <a:cs typeface="+mn-ea"/>
                <a:sym typeface="+mn-lt"/>
              </a:rPr>
              <a:t>体会词的韵律美和意境美，品味、赏析词的语言内涵。</a:t>
            </a:r>
            <a:r>
              <a:rPr lang="en-US" altLang="zh-CN" sz="2400" b="1" dirty="0">
                <a:cs typeface="+mn-ea"/>
                <a:sym typeface="+mn-lt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难</a:t>
            </a:r>
            <a:r>
              <a:rPr lang="zh-CN" altLang="zh-CN" sz="2400" b="1" dirty="0">
                <a:solidFill>
                  <a:srgbClr val="FF0000"/>
                </a:solidFill>
                <a:cs typeface="+mn-ea"/>
                <a:sym typeface="+mn-lt"/>
              </a:rPr>
              <a:t>点</a:t>
            </a:r>
            <a:r>
              <a:rPr lang="en-US" altLang="zh-CN" sz="2400" b="1" dirty="0">
                <a:cs typeface="+mn-ea"/>
                <a:sym typeface="+mn-lt"/>
              </a:rPr>
              <a:t>)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906" y="96679"/>
            <a:ext cx="1286351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69314" y="280327"/>
            <a:ext cx="16552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1905" y="87630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2" name="图片 1" descr="D:\初中语文增值服务资料\初中上册课件\初中语文样例模板\制作、审核课件资料\课件制作所需人物插图\女2疑问.png女2疑问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21300" y="1828141"/>
            <a:ext cx="857726" cy="1229678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982028" y="942023"/>
            <a:ext cx="6264317" cy="1986915"/>
            <a:chOff x="1408440" y="1420251"/>
            <a:chExt cx="8339769" cy="1420273"/>
          </a:xfrm>
        </p:grpSpPr>
        <p:sp>
          <p:nvSpPr>
            <p:cNvPr id="9" name="云形标注 8"/>
            <p:cNvSpPr/>
            <p:nvPr/>
          </p:nvSpPr>
          <p:spPr>
            <a:xfrm>
              <a:off x="1408440" y="1420251"/>
              <a:ext cx="8339769" cy="1420273"/>
            </a:xfrm>
            <a:prstGeom prst="cloudCallout">
              <a:avLst>
                <a:gd name="adj1" fmla="val 48109"/>
                <a:gd name="adj2" fmla="val 2818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137343" y="1649960"/>
              <a:ext cx="7437097" cy="6727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cs typeface="+mn-ea"/>
                  <a:sym typeface="+mn-lt"/>
                </a:rPr>
                <a:t>词的上片和下片分别以什么表达方式为主？全词表达了作者怎样的思想感情？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096703" y="388620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整体探究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471488" y="3003709"/>
            <a:ext cx="8296275" cy="2039041"/>
          </a:xfrm>
          <a:prstGeom prst="roundRect">
            <a:avLst>
              <a:gd name="adj" fmla="val 11813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300">
                <a:cs typeface="+mn-ea"/>
                <a:sym typeface="+mn-lt"/>
              </a:rPr>
              <a:t>上片侧重描写；下片侧重抒情。</a:t>
            </a:r>
          </a:p>
          <a:p>
            <a:pPr fontAlgn="auto">
              <a:lnSpc>
                <a:spcPct val="130000"/>
              </a:lnSpc>
            </a:pPr>
            <a:r>
              <a:rPr lang="zh-CN" altLang="en-US" sz="2300">
                <a:cs typeface="+mn-ea"/>
                <a:sym typeface="+mn-lt"/>
              </a:rPr>
              <a:t>表达了作者思念家乡、功业难成(壮志难酬)的哀伤，有凄清悲凉之感，也含蓄地表达了作者对朝廷腐朽、软弱，不修武备、不重边功的愤懑之情。</a:t>
            </a:r>
            <a:endParaRPr lang="zh-CN" altLang="en-US" sz="2300" b="1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51331" y="1493980"/>
            <a:ext cx="7503057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 latinLnBrk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>
                <a:cs typeface="+mn-ea"/>
                <a:sym typeface="+mn-lt"/>
              </a:rPr>
              <a:t>这首词通过写边塞的战地风光，表现了作者渴望报国立功的英雄气慨和壮志难酬、思乡忧国的感慨情怀，同时也写出了边塞战士的艰苦生活。 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1905" y="96679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86498" y="398227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课文主旨</a:t>
            </a:r>
          </a:p>
        </p:txBody>
      </p:sp>
      <p:pic>
        <p:nvPicPr>
          <p:cNvPr id="4" name="图片 3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/>
          <p:cNvSpPr txBox="1"/>
          <p:nvPr/>
        </p:nvSpPr>
        <p:spPr>
          <a:xfrm>
            <a:off x="3986498" y="389178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板书设计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1905" y="96679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330759" name="TextBox 8"/>
          <p:cNvSpPr txBox="1"/>
          <p:nvPr/>
        </p:nvSpPr>
        <p:spPr>
          <a:xfrm>
            <a:off x="2014538" y="1461611"/>
            <a:ext cx="1972151" cy="25307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 latinLnBrk="1">
              <a:lnSpc>
                <a:spcPts val="3840"/>
              </a:lnSpc>
            </a:pPr>
            <a:r>
              <a:rPr lang="zh-CN" altLang="en-US" sz="2400">
                <a:cs typeface="+mn-ea"/>
                <a:sym typeface="+mn-lt"/>
              </a:rPr>
              <a:t>塞下秋景</a:t>
            </a:r>
          </a:p>
          <a:p>
            <a:pPr latinLnBrk="1">
              <a:lnSpc>
                <a:spcPts val="3840"/>
              </a:lnSpc>
            </a:pPr>
            <a:endParaRPr lang="zh-CN" altLang="en-US" sz="2400">
              <a:cs typeface="+mn-ea"/>
              <a:sym typeface="+mn-lt"/>
            </a:endParaRPr>
          </a:p>
          <a:p>
            <a:pPr latinLnBrk="1">
              <a:lnSpc>
                <a:spcPts val="3840"/>
              </a:lnSpc>
            </a:pPr>
            <a:endParaRPr lang="zh-CN" altLang="en-US" sz="2400">
              <a:cs typeface="+mn-ea"/>
              <a:sym typeface="+mn-lt"/>
            </a:endParaRPr>
          </a:p>
          <a:p>
            <a:pPr latinLnBrk="1">
              <a:lnSpc>
                <a:spcPts val="3840"/>
              </a:lnSpc>
            </a:pPr>
            <a:endParaRPr lang="zh-CN" altLang="en-US" sz="2400">
              <a:cs typeface="+mn-ea"/>
              <a:sym typeface="+mn-lt"/>
            </a:endParaRPr>
          </a:p>
          <a:p>
            <a:pPr latinLnBrk="1">
              <a:lnSpc>
                <a:spcPts val="3840"/>
              </a:lnSpc>
            </a:pPr>
            <a:r>
              <a:rPr lang="zh-CN" altLang="en-US" sz="2400">
                <a:cs typeface="+mn-ea"/>
                <a:sym typeface="+mn-lt"/>
              </a:rPr>
              <a:t>征人之情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311866" y="2357914"/>
            <a:ext cx="1779270" cy="100444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latinLnBrk="1">
              <a:lnSpc>
                <a:spcPts val="3840"/>
              </a:lnSpc>
            </a:pPr>
            <a:r>
              <a:rPr lang="zh-CN" altLang="en-US" sz="2700">
                <a:cs typeface="+mn-ea"/>
                <a:sym typeface="+mn-lt"/>
              </a:rPr>
              <a:t>功业难成</a:t>
            </a:r>
          </a:p>
          <a:p>
            <a:pPr latinLnBrk="1">
              <a:lnSpc>
                <a:spcPts val="3840"/>
              </a:lnSpc>
            </a:pPr>
            <a:r>
              <a:rPr lang="zh-CN" altLang="en-US" sz="2700">
                <a:cs typeface="+mn-ea"/>
                <a:sym typeface="+mn-lt"/>
              </a:rPr>
              <a:t>思家难归</a:t>
            </a:r>
          </a:p>
        </p:txBody>
      </p:sp>
      <p:sp>
        <p:nvSpPr>
          <p:cNvPr id="11" name="TextBox 8"/>
          <p:cNvSpPr txBox="1"/>
          <p:nvPr/>
        </p:nvSpPr>
        <p:spPr>
          <a:xfrm>
            <a:off x="161926" y="2473027"/>
            <a:ext cx="2057876" cy="5079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 latinLnBrk="1">
              <a:lnSpc>
                <a:spcPts val="3840"/>
              </a:lnSpc>
            </a:pPr>
            <a:r>
              <a:rPr lang="zh-CN" altLang="en-US" sz="2400">
                <a:cs typeface="+mn-ea"/>
                <a:sym typeface="+mn-lt"/>
              </a:rPr>
              <a:t>渔家傲</a:t>
            </a:r>
            <a:r>
              <a:rPr lang="en-US" altLang="zh-CN" sz="2400">
                <a:cs typeface="+mn-ea"/>
                <a:sym typeface="+mn-lt"/>
              </a:rPr>
              <a:t>·</a:t>
            </a:r>
            <a:r>
              <a:rPr lang="zh-CN" altLang="en-US" sz="2400">
                <a:cs typeface="+mn-ea"/>
                <a:sym typeface="+mn-lt"/>
              </a:rPr>
              <a:t>秋思</a:t>
            </a:r>
          </a:p>
        </p:txBody>
      </p:sp>
      <p:sp>
        <p:nvSpPr>
          <p:cNvPr id="13" name="TextBox 8"/>
          <p:cNvSpPr txBox="1"/>
          <p:nvPr/>
        </p:nvSpPr>
        <p:spPr>
          <a:xfrm>
            <a:off x="3585686" y="1077030"/>
            <a:ext cx="1864043" cy="14825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 latinLnBrk="1">
              <a:lnSpc>
                <a:spcPts val="3840"/>
              </a:lnSpc>
            </a:pPr>
            <a:r>
              <a:rPr lang="zh-CN" altLang="en-US" sz="2400">
                <a:cs typeface="+mn-ea"/>
                <a:sym typeface="+mn-lt"/>
              </a:rPr>
              <a:t>雁去  边声</a:t>
            </a:r>
          </a:p>
          <a:p>
            <a:pPr latinLnBrk="1">
              <a:lnSpc>
                <a:spcPts val="3840"/>
              </a:lnSpc>
            </a:pPr>
            <a:r>
              <a:rPr lang="zh-CN" altLang="en-US" sz="2400">
                <a:cs typeface="+mn-ea"/>
                <a:sym typeface="+mn-lt"/>
              </a:rPr>
              <a:t>千嶂  长烟</a:t>
            </a:r>
          </a:p>
          <a:p>
            <a:pPr latinLnBrk="1">
              <a:lnSpc>
                <a:spcPts val="3840"/>
              </a:lnSpc>
            </a:pPr>
            <a:r>
              <a:rPr lang="zh-CN" altLang="en-US" sz="2400">
                <a:cs typeface="+mn-ea"/>
                <a:sym typeface="+mn-lt"/>
              </a:rPr>
              <a:t>落日  孤城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3509487" y="2921546"/>
            <a:ext cx="2204561" cy="14825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 latinLnBrk="1">
              <a:lnSpc>
                <a:spcPts val="3840"/>
              </a:lnSpc>
            </a:pPr>
            <a:r>
              <a:rPr lang="zh-CN" altLang="en-US" sz="2400">
                <a:cs typeface="+mn-ea"/>
                <a:sym typeface="+mn-lt"/>
              </a:rPr>
              <a:t>浊酒  归无计</a:t>
            </a:r>
          </a:p>
          <a:p>
            <a:pPr latinLnBrk="1">
              <a:lnSpc>
                <a:spcPts val="3840"/>
              </a:lnSpc>
            </a:pPr>
            <a:r>
              <a:rPr lang="zh-CN" altLang="en-US" sz="2400">
                <a:cs typeface="+mn-ea"/>
                <a:sym typeface="+mn-lt"/>
              </a:rPr>
              <a:t>羌管  人不寐</a:t>
            </a:r>
          </a:p>
          <a:p>
            <a:pPr latinLnBrk="1">
              <a:lnSpc>
                <a:spcPts val="3840"/>
              </a:lnSpc>
            </a:pPr>
            <a:r>
              <a:rPr lang="zh-CN" altLang="en-US" sz="2400">
                <a:cs typeface="+mn-ea"/>
                <a:sym typeface="+mn-lt"/>
              </a:rPr>
              <a:t>白发  征夫泪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1899286" y="1638777"/>
            <a:ext cx="170021" cy="2176939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3394710" y="1226821"/>
            <a:ext cx="218123" cy="1219676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3394711" y="3085148"/>
            <a:ext cx="150971" cy="1267301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左大括号 4"/>
          <p:cNvSpPr/>
          <p:nvPr/>
        </p:nvSpPr>
        <p:spPr>
          <a:xfrm flipH="1">
            <a:off x="5103971" y="1255396"/>
            <a:ext cx="151448" cy="1219676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43049" y="1461612"/>
            <a:ext cx="1513999" cy="807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荒凉、萧瑟的气氛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606892" y="3443764"/>
            <a:ext cx="151399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>
                <a:cs typeface="+mn-ea"/>
                <a:sym typeface="+mn-lt"/>
              </a:rPr>
              <a:t>思乡忧国</a:t>
            </a:r>
          </a:p>
        </p:txBody>
      </p:sp>
      <p:sp>
        <p:nvSpPr>
          <p:cNvPr id="12" name="左大括号 11"/>
          <p:cNvSpPr/>
          <p:nvPr/>
        </p:nvSpPr>
        <p:spPr>
          <a:xfrm flipH="1">
            <a:off x="5298281" y="3080386"/>
            <a:ext cx="151448" cy="1219676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左大括号 14"/>
          <p:cNvSpPr/>
          <p:nvPr/>
        </p:nvSpPr>
        <p:spPr>
          <a:xfrm flipH="1">
            <a:off x="7044690" y="1638776"/>
            <a:ext cx="151448" cy="2242185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>
            <a:alphaModFix amt="4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906" y="87630"/>
            <a:ext cx="1250156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新知导入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47900" y="1345882"/>
            <a:ext cx="4649153" cy="1903096"/>
            <a:chOff x="4720" y="2826"/>
            <a:chExt cx="9762" cy="3996"/>
          </a:xfrm>
        </p:grpSpPr>
        <p:sp>
          <p:nvSpPr>
            <p:cNvPr id="6" name="矩形 5"/>
            <p:cNvSpPr/>
            <p:nvPr/>
          </p:nvSpPr>
          <p:spPr>
            <a:xfrm>
              <a:off x="4720" y="2826"/>
              <a:ext cx="9762" cy="164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4500" b="1">
                  <a:cs typeface="+mn-ea"/>
                  <a:sym typeface="+mn-lt"/>
                </a:rPr>
                <a:t> 江城子</a:t>
              </a:r>
              <a:r>
                <a:rPr lang="en-US" altLang="zh-CN" sz="4500" b="1">
                  <a:cs typeface="+mn-ea"/>
                  <a:sym typeface="+mn-lt"/>
                </a:rPr>
                <a:t>·</a:t>
              </a:r>
              <a:r>
                <a:rPr lang="zh-CN" altLang="en-US" sz="4500" b="1">
                  <a:cs typeface="+mn-ea"/>
                  <a:sym typeface="+mn-lt"/>
                </a:rPr>
                <a:t>密州出猎</a:t>
              </a:r>
            </a:p>
          </p:txBody>
        </p:sp>
        <p:sp>
          <p:nvSpPr>
            <p:cNvPr id="10" name="Text Box 1029"/>
            <p:cNvSpPr txBox="1"/>
            <p:nvPr/>
          </p:nvSpPr>
          <p:spPr>
            <a:xfrm>
              <a:off x="7126" y="5174"/>
              <a:ext cx="4949" cy="164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4500" b="1">
                  <a:solidFill>
                    <a:srgbClr val="FF0000"/>
                  </a:solidFill>
                  <a:cs typeface="+mn-ea"/>
                  <a:sym typeface="+mn-lt"/>
                </a:rPr>
                <a:t>苏 轼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2722434" y="1128452"/>
            <a:ext cx="5994662" cy="3428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inden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苏轼（1037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—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1101）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，字子瞻，号“</a:t>
            </a:r>
            <a:r>
              <a:rPr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东坡居士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err="1">
                <a:latin typeface="+mn-lt"/>
                <a:ea typeface="+mn-ea"/>
                <a:cs typeface="+mn-ea"/>
                <a:sym typeface="+mn-lt"/>
              </a:rPr>
              <a:t>世人称其为“苏东坡”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），</a:t>
            </a:r>
            <a:r>
              <a:rPr err="1">
                <a:latin typeface="+mn-lt"/>
                <a:ea typeface="+mn-ea"/>
                <a:cs typeface="+mn-ea"/>
                <a:sym typeface="+mn-lt"/>
              </a:rPr>
              <a:t>眉州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眉山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（今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属</a:t>
            </a:r>
            <a:r>
              <a:rPr err="1">
                <a:latin typeface="+mn-lt"/>
                <a:ea typeface="+mn-ea"/>
                <a:cs typeface="+mn-ea"/>
                <a:sym typeface="+mn-lt"/>
              </a:rPr>
              <a:t>四川）人。北宋著名文学家、书画家、词人，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唐宋八大家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之一</a:t>
            </a:r>
            <a:r>
              <a:rPr err="1">
                <a:latin typeface="+mn-lt"/>
                <a:ea typeface="+mn-ea"/>
                <a:cs typeface="+mn-ea"/>
                <a:sym typeface="+mn-lt"/>
              </a:rPr>
              <a:t>，豪放派词人代表。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与父苏洵、弟苏辙合称“三苏”，与黄庭坚并称“苏黄”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。代表作有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念奴娇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赤壁怀古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水调歌头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等。</a:t>
            </a:r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905" y="87630"/>
            <a:ext cx="1259205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091272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作者简介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pic>
        <p:nvPicPr>
          <p:cNvPr id="20484" name="图片 20483" descr="苏东坡"/>
          <p:cNvPicPr>
            <a:picLocks noChangeAspect="1"/>
          </p:cNvPicPr>
          <p:nvPr/>
        </p:nvPicPr>
        <p:blipFill>
          <a:blip r:embed="rId3" cstate="email">
            <a:lum bright="-17999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210" y="1173297"/>
            <a:ext cx="2005013" cy="3340481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4"/>
          <p:cNvSpPr txBox="1">
            <a:spLocks noChangeArrowheads="1"/>
          </p:cNvSpPr>
          <p:nvPr/>
        </p:nvSpPr>
        <p:spPr bwMode="auto">
          <a:xfrm>
            <a:off x="467701" y="1399136"/>
            <a:ext cx="8257699" cy="246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sz="2400">
                <a:latin typeface="+mn-lt"/>
                <a:ea typeface="+mn-ea"/>
                <a:cs typeface="+mn-ea"/>
                <a:sym typeface="+mn-lt"/>
              </a:rPr>
              <a:t>宋神宗熙宁四年（1071年），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因</a:t>
            </a:r>
            <a:r>
              <a:rPr sz="2400">
                <a:latin typeface="+mn-lt"/>
                <a:ea typeface="+mn-ea"/>
                <a:cs typeface="+mn-ea"/>
                <a:sym typeface="+mn-lt"/>
              </a:rPr>
              <a:t>政见不合，苏轼连续上书反对王安石变法。见无效果，苏轼自请外任。先在杭州任通判，熙宁七年（1074年），又从杭州到密州任知州。他虽在地方任官，却一直希望得到朝廷的重用，在中央任职，以便大用于世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076985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创作背景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1905" y="87630"/>
            <a:ext cx="1259205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5731" y="996545"/>
            <a:ext cx="8417738" cy="2284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sz="2400" b="1">
                <a:solidFill>
                  <a:srgbClr val="C00000"/>
                </a:solidFill>
                <a:cs typeface="+mn-ea"/>
                <a:sym typeface="+mn-lt"/>
              </a:rPr>
              <a:t>豪放派</a:t>
            </a:r>
          </a:p>
          <a:p>
            <a:pPr algn="just" fontAlgn="auto">
              <a:lnSpc>
                <a:spcPct val="150000"/>
              </a:lnSpc>
            </a:pPr>
            <a:r>
              <a:rPr lang="en-US" sz="2400">
                <a:cs typeface="+mn-ea"/>
                <a:sym typeface="+mn-lt"/>
              </a:rPr>
              <a:t>内容上多抒发强烈的政治热情，豪爽的英雄本色；语言畅达流利，直抒胸臆；风格豪迈奔放，意境雄奇阔大。由北宋词人苏轼开创，经南宋词人辛弃疾发展而推向高峰。   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906" y="87630"/>
            <a:ext cx="1250156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076985" y="374891"/>
            <a:ext cx="1403714" cy="48502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知识链接</a:t>
            </a:r>
          </a:p>
        </p:txBody>
      </p:sp>
      <p:pic>
        <p:nvPicPr>
          <p:cNvPr id="2" name="图片 1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5760" y="1832611"/>
            <a:ext cx="8412004" cy="12423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700" b="1" err="1">
                <a:solidFill>
                  <a:srgbClr val="FF0000"/>
                </a:solidFill>
                <a:cs typeface="+mn-ea"/>
                <a:sym typeface="+mn-lt"/>
              </a:rPr>
              <a:t>老夫</a:t>
            </a:r>
            <a:r>
              <a:rPr lang="en-US" sz="2700" b="1" err="1">
                <a:cs typeface="+mn-ea"/>
                <a:sym typeface="+mn-lt"/>
              </a:rPr>
              <a:t>聊发少年狂，左牵</a:t>
            </a:r>
            <a:r>
              <a:rPr lang="en-US" sz="2700" b="1" err="1">
                <a:solidFill>
                  <a:srgbClr val="FF0000"/>
                </a:solidFill>
                <a:cs typeface="+mn-ea"/>
                <a:sym typeface="+mn-lt"/>
              </a:rPr>
              <a:t>黄</a:t>
            </a:r>
            <a:r>
              <a:rPr lang="en-US" sz="2700" b="1" err="1">
                <a:cs typeface="+mn-ea"/>
                <a:sym typeface="+mn-lt"/>
              </a:rPr>
              <a:t>，右</a:t>
            </a:r>
            <a:r>
              <a:rPr lang="en-US" sz="2700" b="1" err="1">
                <a:solidFill>
                  <a:srgbClr val="FF0000"/>
                </a:solidFill>
                <a:cs typeface="+mn-ea"/>
                <a:sym typeface="+mn-lt"/>
              </a:rPr>
              <a:t>擎</a:t>
            </a:r>
            <a:r>
              <a:rPr lang="en-US" sz="2700" b="1" err="1">
                <a:cs typeface="+mn-ea"/>
                <a:sym typeface="+mn-lt"/>
              </a:rPr>
              <a:t>苍，锦帽貂裘，</a:t>
            </a:r>
            <a:r>
              <a:rPr lang="en-US" sz="2700" b="1" err="1">
                <a:solidFill>
                  <a:srgbClr val="FF0000"/>
                </a:solidFill>
                <a:cs typeface="+mn-ea"/>
                <a:sym typeface="+mn-lt"/>
              </a:rPr>
              <a:t>千骑</a:t>
            </a:r>
            <a:r>
              <a:rPr lang="en-US" sz="2700" b="1" err="1">
                <a:cs typeface="+mn-ea"/>
                <a:sym typeface="+mn-lt"/>
              </a:rPr>
              <a:t>卷平冈。为报</a:t>
            </a:r>
            <a:r>
              <a:rPr lang="en-US" sz="2700" b="1" err="1">
                <a:solidFill>
                  <a:srgbClr val="FF0000"/>
                </a:solidFill>
                <a:cs typeface="+mn-ea"/>
                <a:sym typeface="+mn-lt"/>
              </a:rPr>
              <a:t>倾城</a:t>
            </a:r>
            <a:r>
              <a:rPr lang="en-US" sz="2700" b="1" err="1">
                <a:cs typeface="+mn-ea"/>
                <a:sym typeface="+mn-lt"/>
              </a:rPr>
              <a:t>随太守，亲射虎，看孙郎。</a:t>
            </a:r>
            <a:endParaRPr lang="en-US" sz="2700" b="1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2947" y="1337787"/>
            <a:ext cx="1812608" cy="391477"/>
          </a:xfrm>
          <a:prstGeom prst="borderCallout2">
            <a:avLst>
              <a:gd name="adj1" fmla="val 99148"/>
              <a:gd name="adj2" fmla="val 21060"/>
              <a:gd name="adj3" fmla="val 163375"/>
              <a:gd name="adj4" fmla="val 8562"/>
              <a:gd name="adj5" fmla="val 185645"/>
              <a:gd name="adj6" fmla="val 6095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作者自称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94710" y="1337787"/>
            <a:ext cx="1155859" cy="391477"/>
          </a:xfrm>
          <a:prstGeom prst="borderCallout1">
            <a:avLst>
              <a:gd name="adj1" fmla="val 98175"/>
              <a:gd name="adj2" fmla="val 52163"/>
              <a:gd name="adj3" fmla="val 162044"/>
              <a:gd name="adj4" fmla="val 53234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指黄犬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853941" y="1337787"/>
            <a:ext cx="1608296" cy="391477"/>
          </a:xfrm>
          <a:prstGeom prst="borderCallout1">
            <a:avLst>
              <a:gd name="adj1" fmla="val 101825"/>
              <a:gd name="adj2" fmla="val 19662"/>
              <a:gd name="adj3" fmla="val 170559"/>
              <a:gd name="adj4" fmla="val 18951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往上托，举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55180" y="1117759"/>
            <a:ext cx="1675448" cy="714851"/>
          </a:xfrm>
          <a:prstGeom prst="borderCallout1">
            <a:avLst>
              <a:gd name="adj1" fmla="val 100599"/>
              <a:gd name="adj2" fmla="val 47981"/>
              <a:gd name="adj3" fmla="val 135576"/>
              <a:gd name="adj4" fmla="val 49260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形容骑马的随从很多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166462" y="3272314"/>
            <a:ext cx="697706" cy="391477"/>
          </a:xfrm>
          <a:prstGeom prst="borderCallout1">
            <a:avLst>
              <a:gd name="adj1" fmla="val -1703"/>
              <a:gd name="adj2" fmla="val 42810"/>
              <a:gd name="adj3" fmla="val -71776"/>
              <a:gd name="adj4" fmla="val 45323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全城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70059" y="3677603"/>
            <a:ext cx="8360569" cy="13277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我姑且抒发一下少年人的狂傲之气，左手牵着黄犬，右臂托着苍鹰，（随从的将士们）头戴锦缎帽子，身穿貂皮衣服，浩浩荡荡的大部队像疾风一样，席卷平坦的山冈。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1" animBg="1"/>
      <p:bldP spid="7" grpId="2" animBg="1"/>
      <p:bldP spid="2" grpId="3" animBg="1"/>
      <p:bldP spid="4" grpId="4" animBg="1"/>
      <p:bldP spid="8" grpId="5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5760" y="1518285"/>
            <a:ext cx="8412004" cy="9820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700" b="1">
                <a:cs typeface="+mn-ea"/>
                <a:sym typeface="+mn-lt"/>
              </a:rPr>
              <a:t>酒酣</a:t>
            </a:r>
            <a:r>
              <a:rPr lang="en-US" sz="2700" b="1">
                <a:solidFill>
                  <a:srgbClr val="FF0000"/>
                </a:solidFill>
                <a:cs typeface="+mn-ea"/>
                <a:sym typeface="+mn-lt"/>
              </a:rPr>
              <a:t>胸胆尚开张</a:t>
            </a:r>
            <a:r>
              <a:rPr lang="zh-CN" altLang="en-US" sz="2700" b="1">
                <a:cs typeface="+mn-ea"/>
                <a:sym typeface="+mn-lt"/>
              </a:rPr>
              <a:t>。</a:t>
            </a:r>
            <a:r>
              <a:rPr lang="en-US" sz="2700" b="1">
                <a:cs typeface="+mn-ea"/>
                <a:sym typeface="+mn-lt"/>
              </a:rPr>
              <a:t>鬓</a:t>
            </a:r>
            <a:r>
              <a:rPr lang="en-US" sz="2700" b="1">
                <a:solidFill>
                  <a:srgbClr val="FF0000"/>
                </a:solidFill>
                <a:cs typeface="+mn-ea"/>
                <a:sym typeface="+mn-lt"/>
              </a:rPr>
              <a:t>微霜</a:t>
            </a:r>
            <a:r>
              <a:rPr lang="en-US" sz="2700" b="1">
                <a:cs typeface="+mn-ea"/>
                <a:sym typeface="+mn-lt"/>
              </a:rPr>
              <a:t>，又何妨！</a:t>
            </a:r>
            <a:r>
              <a:rPr lang="en-US" sz="2700" b="1">
                <a:solidFill>
                  <a:srgbClr val="FF0000"/>
                </a:solidFill>
                <a:cs typeface="+mn-ea"/>
                <a:sym typeface="+mn-lt"/>
              </a:rPr>
              <a:t>持</a:t>
            </a:r>
            <a:r>
              <a:rPr lang="en-US" sz="2700" b="1">
                <a:cs typeface="+mn-ea"/>
                <a:sym typeface="+mn-lt"/>
              </a:rPr>
              <a:t>节云中，何日遣冯唐？</a:t>
            </a:r>
            <a:r>
              <a:rPr lang="en-US" sz="2700" b="1">
                <a:solidFill>
                  <a:srgbClr val="FF0000"/>
                </a:solidFill>
                <a:cs typeface="+mn-ea"/>
                <a:sym typeface="+mn-lt"/>
              </a:rPr>
              <a:t>会</a:t>
            </a:r>
            <a:r>
              <a:rPr lang="en-US" sz="2700" b="1">
                <a:cs typeface="+mn-ea"/>
                <a:sym typeface="+mn-lt"/>
              </a:rPr>
              <a:t>挽雕弓如满月，西北望，射天狼。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13435" y="971074"/>
            <a:ext cx="2784634" cy="391477"/>
          </a:xfrm>
          <a:prstGeom prst="borderCallout2">
            <a:avLst>
              <a:gd name="adj1" fmla="val 99148"/>
              <a:gd name="adj2" fmla="val 21060"/>
              <a:gd name="adj3" fmla="val 127494"/>
              <a:gd name="adj4" fmla="val 27578"/>
              <a:gd name="adj5" fmla="val 173479"/>
              <a:gd name="adj6" fmla="val 32003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胸襟开阔，胆气豪壮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901305" y="971123"/>
            <a:ext cx="1525905" cy="391477"/>
          </a:xfrm>
          <a:prstGeom prst="borderCallout1">
            <a:avLst>
              <a:gd name="adj1" fmla="val 100330"/>
              <a:gd name="adj2" fmla="val 21752"/>
              <a:gd name="adj3" fmla="val 158188"/>
              <a:gd name="adj4" fmla="val 13727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拿着、握住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38752" y="2634615"/>
            <a:ext cx="909161" cy="391477"/>
          </a:xfrm>
          <a:prstGeom prst="borderCallout1">
            <a:avLst>
              <a:gd name="adj1" fmla="val 2398"/>
              <a:gd name="adj2" fmla="val 27237"/>
              <a:gd name="adj3" fmla="val -56080"/>
              <a:gd name="adj4" fmla="val 19951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终将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492919" y="3160395"/>
            <a:ext cx="8345805" cy="16187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atinLnBrk="1">
              <a:lnSpc>
                <a:spcPct val="120000"/>
              </a:lnSpc>
              <a:spcBef>
                <a:spcPct val="0"/>
              </a:spcBef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我喝足了酒，胸襟开阔，胆气豪壮。鬓角稍白，又有什么关系呢？朝廷什么时候会像派遣冯唐到云中来赦免魏尚一样赦免我呢？我终将拉开饰以彩绘的弓，使之呈现满月的形状，瞄准西北，把代表西夏的天狼星射下来。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02869" y="971074"/>
            <a:ext cx="775811" cy="391477"/>
          </a:xfrm>
          <a:prstGeom prst="borderCallout1">
            <a:avLst>
              <a:gd name="adj1" fmla="val 100330"/>
              <a:gd name="adj2" fmla="val 21752"/>
              <a:gd name="adj3" fmla="val 158188"/>
              <a:gd name="adj4" fmla="val 13727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稍白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1" animBg="1"/>
      <p:bldP spid="7" grpId="2" animBg="1"/>
      <p:bldP spid="22" grpId="3"/>
      <p:bldP spid="2" grpId="4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719388" y="2438400"/>
            <a:ext cx="390525" cy="3905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71513" y="2438400"/>
            <a:ext cx="1381125" cy="39052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014413" y="2828925"/>
            <a:ext cx="390525" cy="39052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113973" y="2828925"/>
            <a:ext cx="2466975" cy="3905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8157" y="2398282"/>
            <a:ext cx="7927474" cy="8991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/>
            <a:r>
              <a:rPr lang="en-US" sz="2700" b="1">
                <a:cs typeface="+mn-ea"/>
                <a:sym typeface="+mn-lt"/>
              </a:rPr>
              <a:t>老夫聊发少年狂，左牵黄，右擎苍，锦帽貂裘，千骑卷平冈。为报倾城随太守，亲射虎，看孙郎。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05560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句子解读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3" name="线形标注 3(无边框) 2"/>
          <p:cNvSpPr/>
          <p:nvPr/>
        </p:nvSpPr>
        <p:spPr>
          <a:xfrm>
            <a:off x="4280535" y="1293019"/>
            <a:ext cx="3362325" cy="981075"/>
          </a:xfrm>
          <a:prstGeom prst="callout3">
            <a:avLst>
              <a:gd name="adj1" fmla="val 97669"/>
              <a:gd name="adj2" fmla="val -481"/>
              <a:gd name="adj3" fmla="val 110485"/>
              <a:gd name="adj4" fmla="val -11869"/>
              <a:gd name="adj5" fmla="val 115145"/>
              <a:gd name="adj6" fmla="val -19787"/>
              <a:gd name="adj7" fmla="val 118349"/>
              <a:gd name="adj8" fmla="val -35708"/>
            </a:avLst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100">
                <a:cs typeface="+mn-ea"/>
                <a:sym typeface="+mn-lt"/>
              </a:rPr>
              <a:t>统领全篇，表现了词人的雄健豪放、潇洒磊落。</a:t>
            </a:r>
          </a:p>
        </p:txBody>
      </p:sp>
      <p:sp>
        <p:nvSpPr>
          <p:cNvPr id="4" name="线形标注 1(无边框) 3"/>
          <p:cNvSpPr/>
          <p:nvPr/>
        </p:nvSpPr>
        <p:spPr>
          <a:xfrm>
            <a:off x="776287" y="1194435"/>
            <a:ext cx="3237548" cy="1079659"/>
          </a:xfrm>
          <a:prstGeom prst="callout1">
            <a:avLst>
              <a:gd name="adj1" fmla="val 99029"/>
              <a:gd name="adj2" fmla="val 4030"/>
              <a:gd name="adj3" fmla="val 115130"/>
              <a:gd name="adj4" fmla="val 1073"/>
            </a:avLst>
          </a:prstGeom>
          <a:ln>
            <a:solidFill>
              <a:schemeClr val="accent2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100">
                <a:cs typeface="+mn-ea"/>
                <a:sym typeface="+mn-lt"/>
              </a:rPr>
              <a:t>词人正值壮年，却自称</a:t>
            </a:r>
            <a:r>
              <a:rPr lang="en-US" altLang="zh-CN" sz="2100">
                <a:cs typeface="+mn-ea"/>
                <a:sym typeface="+mn-lt"/>
              </a:rPr>
              <a:t>“</a:t>
            </a:r>
            <a:r>
              <a:rPr lang="zh-CN" altLang="en-US" sz="2100">
                <a:cs typeface="+mn-ea"/>
                <a:sym typeface="+mn-lt"/>
              </a:rPr>
              <a:t>老夫</a:t>
            </a:r>
            <a:r>
              <a:rPr lang="en-US" altLang="zh-CN" sz="2100">
                <a:cs typeface="+mn-ea"/>
                <a:sym typeface="+mn-lt"/>
              </a:rPr>
              <a:t>”</a:t>
            </a:r>
            <a:r>
              <a:rPr lang="zh-CN" altLang="en-US" sz="2100">
                <a:cs typeface="+mn-ea"/>
                <a:sym typeface="+mn-lt"/>
              </a:rPr>
              <a:t>，又言</a:t>
            </a:r>
            <a:r>
              <a:rPr lang="en-US" altLang="zh-CN" sz="2100">
                <a:cs typeface="+mn-ea"/>
                <a:sym typeface="+mn-lt"/>
              </a:rPr>
              <a:t>“</a:t>
            </a:r>
            <a:r>
              <a:rPr lang="zh-CN" altLang="en-US" sz="2100">
                <a:cs typeface="+mn-ea"/>
                <a:sym typeface="+mn-lt"/>
              </a:rPr>
              <a:t>聊发</a:t>
            </a:r>
            <a:r>
              <a:rPr lang="en-US" altLang="zh-CN" sz="2100">
                <a:cs typeface="+mn-ea"/>
                <a:sym typeface="+mn-lt"/>
              </a:rPr>
              <a:t>”</a:t>
            </a:r>
            <a:r>
              <a:rPr lang="zh-CN" altLang="en-US" sz="2100">
                <a:cs typeface="+mn-ea"/>
                <a:sym typeface="+mn-lt"/>
              </a:rPr>
              <a:t>，隐约透露出怨愤不平之情。</a:t>
            </a:r>
          </a:p>
        </p:txBody>
      </p:sp>
      <p:sp>
        <p:nvSpPr>
          <p:cNvPr id="15" name="线形标注 1(无边框) 14"/>
          <p:cNvSpPr/>
          <p:nvPr/>
        </p:nvSpPr>
        <p:spPr>
          <a:xfrm>
            <a:off x="1323975" y="3467100"/>
            <a:ext cx="4552474" cy="1143000"/>
          </a:xfrm>
          <a:prstGeom prst="callout1">
            <a:avLst>
              <a:gd name="adj1" fmla="val 22916"/>
              <a:gd name="adj2" fmla="val 31"/>
              <a:gd name="adj3" fmla="val -21666"/>
              <a:gd name="adj4" fmla="val -319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100">
                <a:cs typeface="+mn-ea"/>
                <a:sym typeface="+mn-lt"/>
              </a:rPr>
              <a:t>极言行走之快，不仅表现了出猎场面的盛大壮观，而且写出了随从矫健的身姿和如虹的气势。</a:t>
            </a:r>
          </a:p>
        </p:txBody>
      </p:sp>
      <p:sp>
        <p:nvSpPr>
          <p:cNvPr id="17" name="线形标注 1(无边框) 16"/>
          <p:cNvSpPr/>
          <p:nvPr/>
        </p:nvSpPr>
        <p:spPr>
          <a:xfrm>
            <a:off x="6278404" y="3467100"/>
            <a:ext cx="2603946" cy="1076325"/>
          </a:xfrm>
          <a:prstGeom prst="callout1">
            <a:avLst>
              <a:gd name="adj1" fmla="val 34690"/>
              <a:gd name="adj2" fmla="val -242"/>
              <a:gd name="adj3" fmla="val -24646"/>
              <a:gd name="adj4" fmla="val -1607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100">
                <a:cs typeface="+mn-ea"/>
                <a:sym typeface="+mn-lt"/>
              </a:rPr>
              <a:t>用典，表现出作者壮志满怀的英雄气概。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1" animBg="1"/>
      <p:bldP spid="10" grpId="2" animBg="1"/>
      <p:bldP spid="16" grpId="3" animBg="1"/>
      <p:bldP spid="3" grpId="4" animBg="1"/>
      <p:bldP spid="4" grpId="5" animBg="1"/>
      <p:bldP spid="15" grpId="6" animBg="1"/>
      <p:bldP spid="17" grpId="7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>
            <a:alphaModFix amt="4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" y="71104"/>
            <a:ext cx="1250156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新知导入</a:t>
            </a:r>
          </a:p>
        </p:txBody>
      </p:sp>
      <p:sp>
        <p:nvSpPr>
          <p:cNvPr id="6" name="矩形 5"/>
          <p:cNvSpPr/>
          <p:nvPr/>
        </p:nvSpPr>
        <p:spPr>
          <a:xfrm>
            <a:off x="3080148" y="1506855"/>
            <a:ext cx="3245644" cy="7610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500" b="1">
                <a:cs typeface="+mn-ea"/>
                <a:sym typeface="+mn-lt"/>
              </a:rPr>
              <a:t>渔家傲</a:t>
            </a:r>
            <a:r>
              <a:rPr lang="en-US" altLang="zh-CN" sz="4500" b="1">
                <a:cs typeface="+mn-ea"/>
                <a:sym typeface="+mn-lt"/>
              </a:rPr>
              <a:t>·</a:t>
            </a:r>
            <a:r>
              <a:rPr lang="zh-CN" altLang="en-US" sz="4500" b="1">
                <a:cs typeface="+mn-ea"/>
                <a:sym typeface="+mn-lt"/>
              </a:rPr>
              <a:t>秋思</a:t>
            </a:r>
          </a:p>
        </p:txBody>
      </p:sp>
      <p:sp>
        <p:nvSpPr>
          <p:cNvPr id="10" name="Text Box 1029"/>
          <p:cNvSpPr txBox="1"/>
          <p:nvPr/>
        </p:nvSpPr>
        <p:spPr>
          <a:xfrm>
            <a:off x="3631407" y="2586037"/>
            <a:ext cx="2356961" cy="7610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500" b="1">
                <a:solidFill>
                  <a:srgbClr val="FF0000"/>
                </a:solidFill>
                <a:cs typeface="+mn-ea"/>
                <a:sym typeface="+mn-lt"/>
              </a:rPr>
              <a:t>范仲淹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90600" y="2828925"/>
            <a:ext cx="1076325" cy="3905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795361" y="2438400"/>
            <a:ext cx="1276350" cy="39052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523673" y="2828925"/>
            <a:ext cx="1047750" cy="3905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5300" y="2371136"/>
            <a:ext cx="7927474" cy="8991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/>
            <a:r>
              <a:rPr lang="en-US" sz="2700" b="1">
                <a:cs typeface="+mn-ea"/>
                <a:sym typeface="+mn-lt"/>
              </a:rPr>
              <a:t>酒酣胸胆尚开张，鬓微霜，又何妨？持节云中，何日遣冯唐？会挽雕弓如满月，西北望，射天狼。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05560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句子解读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1" name="图片 10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4" name="线形标注 1(无边框) 3"/>
          <p:cNvSpPr/>
          <p:nvPr/>
        </p:nvSpPr>
        <p:spPr>
          <a:xfrm>
            <a:off x="2953226" y="1029653"/>
            <a:ext cx="3237548" cy="1079659"/>
          </a:xfrm>
          <a:prstGeom prst="callout1">
            <a:avLst>
              <a:gd name="adj1" fmla="val 99029"/>
              <a:gd name="adj2" fmla="val 74051"/>
              <a:gd name="adj3" fmla="val 129245"/>
              <a:gd name="adj4" fmla="val 79920"/>
            </a:avLst>
          </a:prstGeom>
          <a:ln>
            <a:solidFill>
              <a:schemeClr val="accent2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100">
                <a:cs typeface="+mn-ea"/>
                <a:sym typeface="+mn-lt"/>
              </a:rPr>
              <a:t>反问句，增强表现力，表现出词人壮心不已的英雄本色。</a:t>
            </a:r>
          </a:p>
        </p:txBody>
      </p:sp>
      <p:sp>
        <p:nvSpPr>
          <p:cNvPr id="7" name="线形标注 1(无边框) 6"/>
          <p:cNvSpPr/>
          <p:nvPr/>
        </p:nvSpPr>
        <p:spPr>
          <a:xfrm>
            <a:off x="1709262" y="3605689"/>
            <a:ext cx="4432459" cy="1031081"/>
          </a:xfrm>
          <a:prstGeom prst="callout1">
            <a:avLst>
              <a:gd name="adj1" fmla="val -2315"/>
              <a:gd name="adj2" fmla="val 27597"/>
              <a:gd name="adj3" fmla="val -44849"/>
              <a:gd name="adj4" fmla="val 804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100">
                <a:cs typeface="+mn-ea"/>
                <a:sym typeface="+mn-lt"/>
              </a:rPr>
              <a:t>词人运用“遣冯唐”“射天狼”两个典故，表达了希望得到朝廷重用，杀敌报国、建功立业的思想感情。</a:t>
            </a: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5361147" y="3227546"/>
            <a:ext cx="1350169" cy="385763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1" animBg="1"/>
      <p:bldP spid="16" grpId="2" animBg="1"/>
      <p:bldP spid="4" grpId="3" animBg="1"/>
      <p:bldP spid="7" grpId="4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86498" y="389178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分析讨论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1905" y="87630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21996" y="1147763"/>
            <a:ext cx="6305252" cy="438582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2400">
                <a:cs typeface="+mn-ea"/>
                <a:sym typeface="+mn-lt"/>
              </a:rPr>
              <a:t>“</a:t>
            </a:r>
            <a:r>
              <a:rPr lang="zh-CN" altLang="en-US" sz="2400" b="1">
                <a:cs typeface="+mn-ea"/>
                <a:sym typeface="+mn-lt"/>
              </a:rPr>
              <a:t>老夫聊发少年狂</a:t>
            </a:r>
            <a:r>
              <a:rPr lang="zh-CN" altLang="en-US" sz="2400">
                <a:cs typeface="+mn-ea"/>
                <a:sym typeface="+mn-lt"/>
              </a:rPr>
              <a:t>”中的“狂”字妙在何处？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687706" y="1809750"/>
            <a:ext cx="7953851" cy="1620413"/>
          </a:xfrm>
          <a:prstGeom prst="roundRect">
            <a:avLst>
              <a:gd name="adj" fmla="val 11813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cs typeface="+mn-ea"/>
                <a:sym typeface="+mn-lt"/>
              </a:rPr>
              <a:t>“狂”字是上片的文眼，奠定了全词纵情、豪迈的感情基调。用“狂”字贯串全篇，抒发了词人胸中雄健豪放的一腔磊落之气。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86498" y="389178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分析讨论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1905" y="87630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21995" y="1147763"/>
            <a:ext cx="7842409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/>
            <a:r>
              <a:rPr lang="zh-CN" altLang="en-US" sz="2400">
                <a:cs typeface="+mn-ea"/>
                <a:sym typeface="+mn-lt"/>
              </a:rPr>
              <a:t>“</a:t>
            </a:r>
            <a:r>
              <a:rPr lang="zh-CN" altLang="en-US" sz="2400" b="1">
                <a:cs typeface="+mn-ea"/>
                <a:sym typeface="+mn-lt"/>
              </a:rPr>
              <a:t>鬓微霜，又何妨！</a:t>
            </a:r>
            <a:r>
              <a:rPr lang="zh-CN" altLang="en-US" sz="2400">
                <a:cs typeface="+mn-ea"/>
                <a:sym typeface="+mn-lt"/>
              </a:rPr>
              <a:t>”表达了词人怎样的心境？其言外之意是什么？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688182" y="2180273"/>
            <a:ext cx="7953851" cy="1611844"/>
          </a:xfrm>
          <a:prstGeom prst="roundRect">
            <a:avLst>
              <a:gd name="adj" fmla="val 11813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cs typeface="+mn-ea"/>
                <a:sym typeface="+mn-lt"/>
              </a:rPr>
              <a:t>“鬓微霜，又何妨！”表达了词人不服老的心境。其言外之意是：“我”虽然年纪大了，但“我”仍能跃马驰骋疆场，迎击来犯之敌。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45556" y="997090"/>
            <a:ext cx="8075600" cy="91487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atinLnBrk="1">
              <a:lnSpc>
                <a:spcPts val="3300"/>
              </a:lnSpc>
              <a:buClr>
                <a:srgbClr val="0000FF"/>
              </a:buClr>
            </a:pPr>
            <a:r>
              <a:rPr lang="zh-CN" altLang="en-US" sz="2400" kern="100">
                <a:cs typeface="+mn-ea"/>
                <a:sym typeface="+mn-lt"/>
              </a:rPr>
              <a:t>这是一首豪放词，词中的哪些字最能体现苏轼豪放的风格？有什么作用？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1905" y="87630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911725" y="2072761"/>
            <a:ext cx="1010603" cy="48953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sz="2400" b="1">
                <a:solidFill>
                  <a:srgbClr val="FF0000"/>
                </a:solidFill>
                <a:cs typeface="+mn-ea"/>
                <a:sym typeface="+mn-lt"/>
              </a:rPr>
              <a:t>狂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3024721" y="2140389"/>
            <a:ext cx="463868" cy="350044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5260716" y="2117052"/>
            <a:ext cx="462439" cy="350044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69113" y="2072761"/>
            <a:ext cx="1010603" cy="48954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卷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54611" y="2047520"/>
            <a:ext cx="1010603" cy="48954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挽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86498" y="389178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分析讨论</a:t>
            </a:r>
          </a:p>
        </p:txBody>
      </p:sp>
      <p:pic>
        <p:nvPicPr>
          <p:cNvPr id="9" name="图片 8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975028" y="2994002"/>
            <a:ext cx="7067171" cy="10138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latinLnBrk="1">
              <a:lnSpc>
                <a:spcPts val="3300"/>
              </a:lnSpc>
              <a:buClr>
                <a:srgbClr val="0000FF"/>
              </a:buClr>
            </a:pPr>
            <a:r>
              <a:rPr lang="zh-CN" altLang="en-US" sz="2400" b="1" kern="100">
                <a:cs typeface="+mn-ea"/>
                <a:sym typeface="+mn-lt"/>
              </a:rPr>
              <a:t>这些动词十分生动形象，极具表现力，充满阳刚之美，充分表现了词人卓越的胸襟抱负与雄心壮志</a:t>
            </a:r>
            <a:r>
              <a:rPr lang="zh-CN" altLang="en-US" sz="2400" kern="100">
                <a:cs typeface="+mn-ea"/>
                <a:sym typeface="+mn-lt"/>
              </a:rPr>
              <a:t>。</a:t>
            </a:r>
            <a:endParaRPr lang="zh-CN" altLang="en-US" sz="2400" b="1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1" animBg="1"/>
      <p:bldP spid="3" grpId="2" animBg="1"/>
      <p:bldP spid="5" grpId="3" animBg="1"/>
      <p:bldP spid="6" grpId="4" animBg="1"/>
      <p:bldP spid="8" grpId="5" animBg="1"/>
      <p:bldP spid="19" grpId="6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72060" y="975428"/>
            <a:ext cx="6300770" cy="5255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700" kern="100">
                <a:cs typeface="+mn-ea"/>
                <a:sym typeface="+mn-lt"/>
              </a:rPr>
              <a:t>苏轼在词作中塑造了一个怎样的形象？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1079803" y="2079602"/>
            <a:ext cx="7067171" cy="8938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fontAlgn="auto" latinLnBrk="1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cs typeface="+mn-ea"/>
                <a:sym typeface="+mn-lt"/>
              </a:rPr>
              <a:t>塑造了一个雄心勃勃、英武豪迈、挽弓劲射，希望自己能保家卫国、征战沙场的英雄形象。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905" y="87630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986498" y="389178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分析讨论</a:t>
            </a:r>
          </a:p>
        </p:txBody>
      </p:sp>
      <p:pic>
        <p:nvPicPr>
          <p:cNvPr id="9" name="图片 8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86498" y="389178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整体探究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66135" y="87630"/>
            <a:ext cx="799624" cy="780574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1905" y="87630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7" name="图片 6" descr="D:\初中语文增值服务资料\初中上册课件\初中语文样例模板\制作、审核课件资料\课件制作所需人物插图\女2疑问.png女2疑问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01322" y="1065188"/>
            <a:ext cx="857726" cy="1229678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066921" y="1065189"/>
            <a:ext cx="5625827" cy="1065205"/>
            <a:chOff x="1422560" y="1420251"/>
            <a:chExt cx="8339769" cy="1420273"/>
          </a:xfrm>
        </p:grpSpPr>
        <p:sp>
          <p:nvSpPr>
            <p:cNvPr id="10" name="云形标注 9"/>
            <p:cNvSpPr/>
            <p:nvPr/>
          </p:nvSpPr>
          <p:spPr>
            <a:xfrm>
              <a:off x="1422560" y="1420251"/>
              <a:ext cx="8339769" cy="1420273"/>
            </a:xfrm>
            <a:prstGeom prst="cloudCallout">
              <a:avLst>
                <a:gd name="adj1" fmla="val 52021"/>
                <a:gd name="adj2" fmla="val 32584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109104" y="1780371"/>
              <a:ext cx="7437097" cy="66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>
                  <a:cs typeface="+mn-ea"/>
                  <a:sym typeface="+mn-lt"/>
                </a:rPr>
                <a:t>词的上片和下片主要写了什么内容？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859756" y="3526155"/>
            <a:ext cx="5642610" cy="807244"/>
          </a:xfrm>
          <a:prstGeom prst="rect">
            <a:avLst/>
          </a:prstGeom>
          <a:solidFill>
            <a:srgbClr val="F8C275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cs typeface="+mn-ea"/>
                <a:sym typeface="+mn-lt"/>
              </a:rPr>
              <a:t>写作者渴望报效朝廷、抗敌报国的政治理想。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859756" y="2555081"/>
            <a:ext cx="5642610" cy="797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cs typeface="+mn-ea"/>
                <a:sym typeface="+mn-lt"/>
              </a:rPr>
              <a:t>写出猎时的壮阔场面，表现出词人的英雄气概。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55846" y="2662714"/>
            <a:ext cx="7467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C00000"/>
                </a:solidFill>
                <a:cs typeface="+mn-ea"/>
                <a:sym typeface="+mn-lt"/>
              </a:rPr>
              <a:t>上片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1055846" y="3708083"/>
            <a:ext cx="7467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C00000"/>
                </a:solidFill>
                <a:cs typeface="+mn-ea"/>
                <a:sym typeface="+mn-lt"/>
              </a:rPr>
              <a:t>下片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1" animBg="1"/>
      <p:bldP spid="22" grpId="2"/>
      <p:bldP spid="57" grpId="3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70162" y="1293100"/>
            <a:ext cx="7989983" cy="11119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 latinLnBrk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>
                <a:cs typeface="+mn-ea"/>
                <a:sym typeface="+mn-lt"/>
              </a:rPr>
              <a:t>这首词通过描写一次出猎的壮观场面</a:t>
            </a:r>
            <a:r>
              <a:rPr lang="zh-CN" altLang="en-US" sz="2400">
                <a:cs typeface="+mn-ea"/>
                <a:sym typeface="+mn-lt"/>
              </a:rPr>
              <a:t>，</a:t>
            </a:r>
            <a:r>
              <a:rPr lang="en-US" altLang="zh-CN" sz="2400">
                <a:cs typeface="+mn-ea"/>
                <a:sym typeface="+mn-lt"/>
              </a:rPr>
              <a:t>借历史典故抒发了词人渴望被朝廷重用、建功立业、为国杀敌的豪情壮志。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1905" y="96679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86498" y="398227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课文主旨</a:t>
            </a:r>
          </a:p>
        </p:txBody>
      </p:sp>
      <p:pic>
        <p:nvPicPr>
          <p:cNvPr id="4" name="图片 3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/>
          <p:cNvSpPr txBox="1"/>
          <p:nvPr/>
        </p:nvSpPr>
        <p:spPr>
          <a:xfrm>
            <a:off x="3986498" y="389178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板书设计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1905" y="96679"/>
            <a:ext cx="126825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课堂小结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0043" y="2430453"/>
            <a:ext cx="208855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100">
                <a:cs typeface="+mn-ea"/>
                <a:sym typeface="+mn-lt"/>
              </a:rPr>
              <a:t>江城子</a:t>
            </a:r>
            <a:r>
              <a:rPr lang="en-US" altLang="zh-CN" sz="2100">
                <a:cs typeface="+mn-ea"/>
                <a:sym typeface="+mn-lt"/>
              </a:rPr>
              <a:t>·</a:t>
            </a:r>
            <a:r>
              <a:rPr lang="zh-CN" altLang="en-US" sz="2100">
                <a:cs typeface="+mn-ea"/>
                <a:sym typeface="+mn-lt"/>
              </a:rPr>
              <a:t>密州出猎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311070" y="1587663"/>
            <a:ext cx="1819248" cy="3924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上片</a:t>
            </a:r>
            <a:r>
              <a:rPr lang="en-US" altLang="zh-CN" sz="2100">
                <a:cs typeface="+mn-ea"/>
                <a:sym typeface="+mn-lt"/>
              </a:rPr>
              <a:t>:</a:t>
            </a:r>
            <a:r>
              <a:rPr lang="zh-CN" altLang="en-US" sz="2100">
                <a:cs typeface="+mn-ea"/>
                <a:sym typeface="+mn-lt"/>
              </a:rPr>
              <a:t>冬猎盛况</a:t>
            </a:r>
            <a:endParaRPr lang="zh-CN" altLang="en-US" sz="2100">
              <a:solidFill>
                <a:srgbClr val="FF00FF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11070" y="3426352"/>
            <a:ext cx="1819248" cy="3924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下片</a:t>
            </a:r>
            <a:r>
              <a:rPr lang="en-US" altLang="zh-CN" sz="2100">
                <a:cs typeface="+mn-ea"/>
                <a:sym typeface="+mn-lt"/>
              </a:rPr>
              <a:t>:</a:t>
            </a:r>
            <a:r>
              <a:rPr lang="zh-CN" altLang="en-US" sz="2100">
                <a:cs typeface="+mn-ea"/>
                <a:sym typeface="+mn-lt"/>
              </a:rPr>
              <a:t>表明志向</a:t>
            </a:r>
            <a:endParaRPr lang="zh-CN" altLang="en-US" sz="2100">
              <a:solidFill>
                <a:srgbClr val="FF00FF"/>
              </a:solidFill>
              <a:cs typeface="+mn-ea"/>
              <a:sym typeface="+mn-lt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2268965" y="1735157"/>
            <a:ext cx="70696" cy="1816060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左大括号 6"/>
          <p:cNvSpPr/>
          <p:nvPr/>
        </p:nvSpPr>
        <p:spPr>
          <a:xfrm flipH="1">
            <a:off x="7500631" y="1735157"/>
            <a:ext cx="204806" cy="1887403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734783" y="2324215"/>
            <a:ext cx="1266873" cy="7155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老当益壮</a:t>
            </a:r>
          </a:p>
          <a:p>
            <a:r>
              <a:rPr lang="zh-CN" altLang="en-US" sz="2100">
                <a:cs typeface="+mn-ea"/>
                <a:sym typeface="+mn-lt"/>
              </a:rPr>
              <a:t>渴望报国</a:t>
            </a:r>
          </a:p>
        </p:txBody>
      </p:sp>
      <p:sp>
        <p:nvSpPr>
          <p:cNvPr id="11" name="左大括号 10"/>
          <p:cNvSpPr/>
          <p:nvPr/>
        </p:nvSpPr>
        <p:spPr>
          <a:xfrm>
            <a:off x="4155106" y="1243883"/>
            <a:ext cx="101203" cy="1075656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280356" y="1558054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威武雄壮</a:t>
            </a:r>
            <a:endParaRPr lang="zh-CN" altLang="en-US" sz="2100">
              <a:solidFill>
                <a:srgbClr val="FF00FF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22370" y="1120100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牵黄擎苍</a:t>
            </a:r>
            <a:endParaRPr lang="zh-CN" altLang="en-US" sz="2100">
              <a:solidFill>
                <a:srgbClr val="FF00FF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93984" y="1601060"/>
            <a:ext cx="1485022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千骑卷平冈</a:t>
            </a:r>
            <a:endParaRPr lang="zh-CN" altLang="en-US" sz="2100">
              <a:solidFill>
                <a:srgbClr val="FF00FF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458481" y="2060551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倾城相随</a:t>
            </a:r>
            <a:endParaRPr lang="zh-CN" altLang="en-US" sz="2100">
              <a:solidFill>
                <a:srgbClr val="FF00FF"/>
              </a:solidFill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 flipH="1">
            <a:off x="6132319" y="1188983"/>
            <a:ext cx="113408" cy="1130556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4155106" y="3093961"/>
            <a:ext cx="101203" cy="1075656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257819" y="2975287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鬓霜何妨</a:t>
            </a:r>
            <a:endParaRPr lang="zh-CN" altLang="en-US" sz="2100">
              <a:solidFill>
                <a:srgbClr val="FF00FF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257819" y="3437741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盼遣冯唐</a:t>
            </a:r>
            <a:endParaRPr lang="zh-CN" altLang="en-US" sz="2100">
              <a:solidFill>
                <a:srgbClr val="FF00FF"/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237719" y="3848662"/>
            <a:ext cx="2078074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西北望，射天狼</a:t>
            </a:r>
            <a:endParaRPr lang="zh-CN" altLang="en-US" sz="2100">
              <a:solidFill>
                <a:srgbClr val="FF00FF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329185" y="3399869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壮志满怀</a:t>
            </a:r>
            <a:endParaRPr lang="zh-CN" altLang="en-US" sz="2100">
              <a:solidFill>
                <a:srgbClr val="FF00FF"/>
              </a:solidFill>
              <a:cs typeface="+mn-ea"/>
              <a:sym typeface="+mn-lt"/>
            </a:endParaRPr>
          </a:p>
        </p:txBody>
      </p:sp>
      <p:sp>
        <p:nvSpPr>
          <p:cNvPr id="23" name="左大括号 22"/>
          <p:cNvSpPr/>
          <p:nvPr/>
        </p:nvSpPr>
        <p:spPr>
          <a:xfrm flipH="1">
            <a:off x="6214246" y="3039061"/>
            <a:ext cx="113408" cy="1130556"/>
          </a:xfrm>
          <a:prstGeom prst="leftBrace">
            <a:avLst>
              <a:gd name="adj1" fmla="val 51149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5" nodeType="afterEffect"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8" fill="hold" grpId="14" nodeType="afterEffect"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7" grpId="2" animBg="1"/>
      <p:bldP spid="10" grpId="3"/>
      <p:bldP spid="11" grpId="4" animBg="1"/>
      <p:bldP spid="2" grpId="5"/>
      <p:bldP spid="13" grpId="6"/>
      <p:bldP spid="14" grpId="7"/>
      <p:bldP spid="15" grpId="8"/>
      <p:bldP spid="16" grpId="9" animBg="1"/>
      <p:bldP spid="18" grpId="10" animBg="1"/>
      <p:bldP spid="19" grpId="11"/>
      <p:bldP spid="20" grpId="12"/>
      <p:bldP spid="21" grpId="13"/>
      <p:bldP spid="22" grpId="14"/>
      <p:bldP spid="23" grpId="15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381477" y="741045"/>
            <a:ext cx="8237696" cy="111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8943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33515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8087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42659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indent="0">
              <a:lnSpc>
                <a:spcPct val="150000"/>
              </a:lnSpc>
            </a:pP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《渔家傲·秋思》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和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《江城子·密州出猎》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这两首诗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感情的侧重点有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何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不同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？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880628" y="2108158"/>
            <a:ext cx="6921341" cy="111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auto" latinLnBrk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sz="2400" b="1">
                <a:solidFill>
                  <a:srgbClr val="FF0000"/>
                </a:solidFill>
                <a:cs typeface="+mn-ea"/>
                <a:sym typeface="+mn-lt"/>
              </a:rPr>
              <a:t>《渔家傲·秋思》是与思乡紧紧联系的</a:t>
            </a: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。</a:t>
            </a:r>
            <a:endParaRPr sz="2400" b="1">
              <a:solidFill>
                <a:srgbClr val="FF0000"/>
              </a:solidFill>
              <a:cs typeface="+mn-ea"/>
              <a:sym typeface="+mn-lt"/>
            </a:endParaRPr>
          </a:p>
          <a:p>
            <a:pPr fontAlgn="auto" latinLnBrk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sz="2400" b="1">
                <a:solidFill>
                  <a:srgbClr val="FF0000"/>
                </a:solidFill>
                <a:cs typeface="+mn-ea"/>
                <a:sym typeface="+mn-lt"/>
              </a:rPr>
              <a:t>《江城子·密州出猎》是希望得到朝廷重用</a:t>
            </a: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906" y="96679"/>
            <a:ext cx="1248251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跟踪检测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470535" y="611505"/>
            <a:ext cx="7445693" cy="339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8943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33515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8087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42659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indent="0">
              <a:lnSpc>
                <a:spcPct val="150000"/>
              </a:lnSpc>
            </a:pPr>
            <a:r>
              <a:rPr lang="en-US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2. </a:t>
            </a:r>
            <a:r>
              <a:rPr err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解释下列</a:t>
            </a: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标红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的字。</a:t>
            </a:r>
          </a:p>
          <a:p>
            <a:pPr indent="0">
              <a:lnSpc>
                <a:spcPct val="150000"/>
              </a:lnSpc>
            </a:pP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（1）</a:t>
            </a: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燕然未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勒</a:t>
            </a: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归无计（                ）</a:t>
            </a:r>
            <a:endParaRPr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0">
              <a:lnSpc>
                <a:spcPct val="150000"/>
              </a:lnSpc>
            </a:pP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千嶂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里，长烟落日孤城闭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（               ）</a:t>
            </a:r>
            <a:endParaRPr lang="zh-CN" altLang="en-US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0">
              <a:lnSpc>
                <a:spcPct val="150000"/>
              </a:lnSpc>
            </a:pP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老夫</a:t>
            </a:r>
            <a:r>
              <a:rPr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聊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发少年狂（                   ）            </a:t>
            </a:r>
          </a:p>
          <a:p>
            <a:pPr indent="0">
              <a:lnSpc>
                <a:spcPct val="150000"/>
              </a:lnSpc>
            </a:pP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）千</a:t>
            </a:r>
            <a:r>
              <a:rPr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骑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卷平冈（                           ）</a:t>
            </a:r>
          </a:p>
          <a:p>
            <a:pPr indent="0">
              <a:lnSpc>
                <a:spcPct val="150000"/>
              </a:lnSpc>
            </a:pP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会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挽雕弓如满月（             ）   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759517" y="2436019"/>
            <a:ext cx="1778318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cs typeface="+mn-ea"/>
                <a:sym typeface="+mn-lt"/>
              </a:rPr>
              <a:t>姑且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，</a:t>
            </a:r>
            <a:r>
              <a:rPr lang="en-US" altLang="zh-CN" sz="2400">
                <a:solidFill>
                  <a:srgbClr val="FF0000"/>
                </a:solidFill>
                <a:cs typeface="+mn-ea"/>
                <a:sym typeface="+mn-lt"/>
              </a:rPr>
              <a:t>暂且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73832" y="196215"/>
            <a:ext cx="1248251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跟踪检测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096101" y="2974658"/>
            <a:ext cx="2816543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cs typeface="+mn-ea"/>
                <a:sym typeface="+mn-lt"/>
              </a:rPr>
              <a:t> 一人一马</a:t>
            </a:r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的合称</a:t>
            </a:r>
            <a:endParaRPr lang="en-US" altLang="zh-CN" sz="240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936920" y="3489246"/>
            <a:ext cx="95345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终</a:t>
            </a:r>
            <a:r>
              <a:rPr lang="en-US" altLang="zh-CN" sz="2400">
                <a:solidFill>
                  <a:srgbClr val="FF0000"/>
                </a:solidFill>
                <a:cs typeface="+mn-ea"/>
                <a:sym typeface="+mn-lt"/>
              </a:rPr>
              <a:t>将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730943" y="1321594"/>
            <a:ext cx="1365409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刻石记功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95243" y="1843707"/>
            <a:ext cx="1369219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层峦叠嶂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1"/>
      <p:bldP spid="5" grpId="2"/>
      <p:bldP spid="7" grpId="3"/>
      <p:bldP spid="9" grpId="4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10567" y="740970"/>
            <a:ext cx="8523341" cy="124232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sz="2700" err="1">
                <a:cs typeface="+mn-ea"/>
                <a:sym typeface="+mn-lt"/>
              </a:rPr>
              <a:t>大漠边关凄厉的号角声及战马</a:t>
            </a:r>
            <a:r>
              <a:rPr lang="zh-CN" altLang="en-US" sz="2700">
                <a:cs typeface="+mn-ea"/>
                <a:sym typeface="+mn-lt"/>
              </a:rPr>
              <a:t>的</a:t>
            </a:r>
            <a:r>
              <a:rPr sz="2700" err="1">
                <a:cs typeface="+mn-ea"/>
                <a:sym typeface="+mn-lt"/>
              </a:rPr>
              <a:t>嘶鸣、狂风</a:t>
            </a:r>
            <a:r>
              <a:rPr lang="zh-CN" altLang="en-US" sz="2700">
                <a:cs typeface="+mn-ea"/>
                <a:sym typeface="+mn-lt"/>
              </a:rPr>
              <a:t>的</a:t>
            </a:r>
            <a:r>
              <a:rPr sz="2700" err="1">
                <a:cs typeface="+mn-ea"/>
                <a:sym typeface="+mn-lt"/>
              </a:rPr>
              <a:t>呼啸令人心寒。倘若置身此处，怎能不怀念故乡的温馨</a:t>
            </a:r>
            <a:r>
              <a:rPr lang="zh-CN" altLang="en-US" sz="2700">
                <a:cs typeface="+mn-ea"/>
                <a:sym typeface="+mn-lt"/>
              </a:rPr>
              <a:t>？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906" y="87630"/>
            <a:ext cx="1250156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新知导入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410" y="2358582"/>
            <a:ext cx="6393656" cy="226599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381000" y="598646"/>
            <a:ext cx="87630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8943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33515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8087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4265930" indent="-60833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indent="0">
              <a:lnSpc>
                <a:spcPct val="150000"/>
              </a:lnSpc>
            </a:pPr>
            <a:r>
              <a:rPr lang="en-US" altLang="zh-CN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3. </a:t>
            </a:r>
            <a:r>
              <a:rPr err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请分别写出下列词句中词人借“酒”表达的思想感情。</a:t>
            </a:r>
          </a:p>
          <a:p>
            <a:pPr indent="0">
              <a:lnSpc>
                <a:spcPct val="150000"/>
              </a:lnSpc>
            </a:pP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（1）《渔家傲·秋思》中</a:t>
            </a: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浊酒一杯家万里</a:t>
            </a:r>
            <a:r>
              <a: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</a:p>
          <a:p>
            <a:pPr indent="0">
              <a:lnSpc>
                <a:spcPct val="150000"/>
              </a:lnSpc>
            </a:pP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  ____________________________</a:t>
            </a:r>
          </a:p>
          <a:p>
            <a:pPr indent="0">
              <a:lnSpc>
                <a:spcPct val="150000"/>
              </a:lnSpc>
            </a:pP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（2）《江城子·密州出猎》中</a:t>
            </a:r>
            <a:r>
              <a:rPr lang="zh-CN" alt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酒酣胸胆尚开张</a:t>
            </a:r>
            <a:r>
              <a:rPr lang="en-US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</a:p>
          <a:p>
            <a:pPr indent="0">
              <a:lnSpc>
                <a:spcPct val="150000"/>
              </a:lnSpc>
            </a:pPr>
            <a:r>
              <a:rPr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  ____________________________</a:t>
            </a:r>
            <a:endParaRPr lang="en-US" altLang="zh-CN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201697" y="1822132"/>
            <a:ext cx="3350565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对远隔万里的家乡的思念。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511435" y="2913100"/>
            <a:ext cx="2731088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壮心未已的英雄本色。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73832" y="196215"/>
            <a:ext cx="1266349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跟踪检测</a:t>
            </a:r>
          </a:p>
        </p:txBody>
      </p:sp>
      <p:pic>
        <p:nvPicPr>
          <p:cNvPr id="1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8953500" y="7943850"/>
            <a:ext cx="257175" cy="1905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908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2843213" y="1355270"/>
            <a:ext cx="5928360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719455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范仲淹(989—1052)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，字希文，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谥号“文正”</a:t>
            </a:r>
            <a:r>
              <a:rPr lang="zh-CN" altLang="en-US" b="1">
                <a:latin typeface="+mn-lt"/>
                <a:ea typeface="+mn-ea"/>
                <a:cs typeface="+mn-ea"/>
                <a:sym typeface="+mn-lt"/>
              </a:rPr>
              <a:t>。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苏州吴县(今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属江苏</a:t>
            </a:r>
            <a:r>
              <a:rPr>
                <a:latin typeface="+mn-lt"/>
                <a:ea typeface="+mn-ea"/>
                <a:cs typeface="+mn-ea"/>
                <a:sym typeface="+mn-lt"/>
              </a:rPr>
              <a:t>)人，</a:t>
            </a:r>
            <a:r>
              <a:rPr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北宋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著名的</a:t>
            </a:r>
            <a:r>
              <a:rPr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政治家、</a:t>
            </a:r>
            <a:r>
              <a:rPr lang="zh-CN" altLang="en-US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思想家、军事家、</a:t>
            </a:r>
            <a:r>
              <a:rPr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文学家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，著有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范文正公集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。他工于诗词散文，风格较为明健。</a:t>
            </a:r>
            <a:endParaRPr lang="en-US" altLang="zh-CN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905" y="87630"/>
            <a:ext cx="1259205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091272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作者简介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094" y="1447161"/>
            <a:ext cx="2576989" cy="2896076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4"/>
          <p:cNvSpPr txBox="1">
            <a:spLocks noChangeArrowheads="1"/>
          </p:cNvSpPr>
          <p:nvPr/>
        </p:nvSpPr>
        <p:spPr bwMode="auto">
          <a:xfrm>
            <a:off x="748631" y="1155465"/>
            <a:ext cx="7819738" cy="228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2400">
                <a:latin typeface="+mn-lt"/>
                <a:ea typeface="+mn-ea"/>
                <a:cs typeface="+mn-ea"/>
                <a:sym typeface="+mn-lt"/>
              </a:rPr>
              <a:t>康定元年（1040年）至庆历三年（1043年），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范仲淹</a:t>
            </a:r>
            <a:r>
              <a:rPr sz="2400" err="1">
                <a:latin typeface="+mn-lt"/>
                <a:ea typeface="+mn-ea"/>
                <a:cs typeface="+mn-ea"/>
                <a:sym typeface="+mn-lt"/>
              </a:rPr>
              <a:t>任陕西经略副使兼延州知州。在他镇守西北边疆期间，既号令严明又爱抚士兵，深为西夏所惮服，称他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“腹中有数万甲兵”</a:t>
            </a:r>
            <a:r>
              <a:rPr sz="2400">
                <a:latin typeface="+mn-lt"/>
                <a:ea typeface="+mn-ea"/>
                <a:cs typeface="+mn-ea"/>
                <a:sym typeface="+mn-lt"/>
              </a:rPr>
              <a:t>。这首词就是他</a:t>
            </a:r>
            <a:r>
              <a:rPr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身处军中的感怀之作</a:t>
            </a:r>
            <a:r>
              <a:rPr sz="240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076985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创作背景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1905" y="87630"/>
            <a:ext cx="1259205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助学资料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4848" y="1820211"/>
            <a:ext cx="8599096" cy="19997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atinLnBrk="1">
              <a:lnSpc>
                <a:spcPts val="3765"/>
              </a:lnSpc>
            </a:pPr>
            <a:r>
              <a:rPr lang="en-US" sz="2400" b="1">
                <a:cs typeface="+mn-ea"/>
                <a:sym typeface="+mn-lt"/>
              </a:rPr>
              <a:t>    </a:t>
            </a:r>
            <a:r>
              <a:rPr sz="2400" b="1">
                <a:cs typeface="+mn-ea"/>
                <a:sym typeface="+mn-lt"/>
              </a:rPr>
              <a:t>塞下</a:t>
            </a:r>
            <a:r>
              <a:rPr lang="en-US" altLang="zh-CN" sz="2400" b="1">
                <a:solidFill>
                  <a:srgbClr val="E04236"/>
                </a:solidFill>
                <a:cs typeface="+mn-ea"/>
                <a:sym typeface="+mn-lt"/>
              </a:rPr>
              <a:t>/</a:t>
            </a:r>
            <a:r>
              <a:rPr sz="2400" b="1">
                <a:cs typeface="+mn-ea"/>
                <a:sym typeface="+mn-lt"/>
              </a:rPr>
              <a:t>秋来</a:t>
            </a:r>
            <a:r>
              <a:rPr lang="en-US" altLang="zh-CN" sz="2400" b="1">
                <a:solidFill>
                  <a:srgbClr val="E04236"/>
                </a:solidFill>
                <a:cs typeface="+mn-ea"/>
                <a:sym typeface="+mn-lt"/>
              </a:rPr>
              <a:t>/</a:t>
            </a:r>
            <a:r>
              <a:rPr sz="2400" b="1">
                <a:cs typeface="+mn-ea"/>
                <a:sym typeface="+mn-lt"/>
              </a:rPr>
              <a:t>风景异，衡阳雁去</a:t>
            </a:r>
            <a:r>
              <a:rPr lang="en-US" altLang="zh-CN" sz="2400" b="1">
                <a:solidFill>
                  <a:srgbClr val="E04236"/>
                </a:solidFill>
                <a:cs typeface="+mn-ea"/>
                <a:sym typeface="+mn-lt"/>
              </a:rPr>
              <a:t>/</a:t>
            </a:r>
            <a:r>
              <a:rPr sz="2400" b="1">
                <a:cs typeface="+mn-ea"/>
                <a:sym typeface="+mn-lt"/>
              </a:rPr>
              <a:t>无留意。四面边声</a:t>
            </a:r>
            <a:r>
              <a:rPr lang="en-US" altLang="zh-CN" sz="2400" b="1">
                <a:solidFill>
                  <a:srgbClr val="E04236"/>
                </a:solidFill>
                <a:cs typeface="+mn-ea"/>
                <a:sym typeface="+mn-lt"/>
              </a:rPr>
              <a:t>/</a:t>
            </a:r>
            <a:r>
              <a:rPr sz="2400" b="1">
                <a:cs typeface="+mn-ea"/>
                <a:sym typeface="+mn-lt"/>
              </a:rPr>
              <a:t>连角起，千嶂里，长烟落日</a:t>
            </a:r>
            <a:r>
              <a:rPr lang="en-US" altLang="zh-CN" sz="2400" b="1">
                <a:solidFill>
                  <a:srgbClr val="E04236"/>
                </a:solidFill>
                <a:cs typeface="+mn-ea"/>
                <a:sym typeface="+mn-lt"/>
              </a:rPr>
              <a:t>/</a:t>
            </a:r>
            <a:r>
              <a:rPr sz="2400" b="1">
                <a:cs typeface="+mn-ea"/>
                <a:sym typeface="+mn-lt"/>
              </a:rPr>
              <a:t>孤城闭。</a:t>
            </a:r>
          </a:p>
          <a:p>
            <a:pPr latinLnBrk="1">
              <a:lnSpc>
                <a:spcPts val="3765"/>
              </a:lnSpc>
            </a:pPr>
            <a:r>
              <a:rPr sz="2400" b="1">
                <a:cs typeface="+mn-ea"/>
                <a:sym typeface="+mn-lt"/>
              </a:rPr>
              <a:t>    浊酒一杯</a:t>
            </a:r>
            <a:r>
              <a:rPr lang="en-US" altLang="zh-CN" sz="2400" b="1">
                <a:solidFill>
                  <a:srgbClr val="E04236"/>
                </a:solidFill>
                <a:cs typeface="+mn-ea"/>
                <a:sym typeface="+mn-lt"/>
              </a:rPr>
              <a:t>/</a:t>
            </a:r>
            <a:r>
              <a:rPr sz="2400" b="1">
                <a:cs typeface="+mn-ea"/>
                <a:sym typeface="+mn-lt"/>
              </a:rPr>
              <a:t>家万里，燕然未勒</a:t>
            </a:r>
            <a:r>
              <a:rPr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sz="2400" b="1">
                <a:cs typeface="+mn-ea"/>
                <a:sym typeface="+mn-lt"/>
              </a:rPr>
              <a:t>归无计。羌管悠悠</a:t>
            </a:r>
            <a:r>
              <a:rPr lang="en-US" altLang="zh-CN" sz="2400" b="1">
                <a:solidFill>
                  <a:srgbClr val="E04236"/>
                </a:solidFill>
                <a:cs typeface="+mn-ea"/>
                <a:sym typeface="+mn-lt"/>
              </a:rPr>
              <a:t>/</a:t>
            </a:r>
            <a:r>
              <a:rPr sz="2400" b="1">
                <a:cs typeface="+mn-ea"/>
                <a:sym typeface="+mn-lt"/>
              </a:rPr>
              <a:t>霜满地，人</a:t>
            </a:r>
            <a:r>
              <a:rPr lang="en-US" altLang="zh-CN" sz="2400" b="1">
                <a:solidFill>
                  <a:srgbClr val="E04236"/>
                </a:solidFill>
                <a:cs typeface="+mn-ea"/>
                <a:sym typeface="+mn-lt"/>
              </a:rPr>
              <a:t>/</a:t>
            </a:r>
            <a:r>
              <a:rPr sz="2400" b="1">
                <a:cs typeface="+mn-ea"/>
                <a:sym typeface="+mn-lt"/>
              </a:rPr>
              <a:t>不寐，将军白发</a:t>
            </a:r>
            <a:r>
              <a:rPr lang="en-US" altLang="zh-CN" sz="2400" b="1">
                <a:solidFill>
                  <a:srgbClr val="E04236"/>
                </a:solidFill>
                <a:cs typeface="+mn-ea"/>
                <a:sym typeface="+mn-lt"/>
              </a:rPr>
              <a:t>/</a:t>
            </a:r>
            <a:r>
              <a:rPr sz="2400" b="1">
                <a:cs typeface="+mn-ea"/>
                <a:sym typeface="+mn-lt"/>
              </a:rPr>
              <a:t>征夫泪。</a:t>
            </a:r>
            <a:endParaRPr lang="zh-CN" altLang="en-US" sz="2400" b="1"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106036" y="37489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朗读指导</a:t>
            </a:r>
          </a:p>
        </p:txBody>
      </p:sp>
      <p:pic>
        <p:nvPicPr>
          <p:cNvPr id="8" name="图片 7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191490" name="内容占位符 2"/>
          <p:cNvSpPr>
            <a:spLocks noGrp="1"/>
          </p:cNvSpPr>
          <p:nvPr/>
        </p:nvSpPr>
        <p:spPr>
          <a:xfrm>
            <a:off x="3394710" y="975837"/>
            <a:ext cx="2599373" cy="926950"/>
          </a:xfrm>
          <a:prstGeom prst="rect">
            <a:avLst/>
          </a:prstGeom>
        </p:spPr>
        <p:txBody>
          <a:bodyPr vert="horz" wrap="square" lIns="51435" tIns="25718" rIns="51435" bIns="25718" rtlCol="0" anchor="t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zh-CN" altLang="en-US" sz="2700" b="1">
                <a:cs typeface="+mn-ea"/>
                <a:sym typeface="+mn-lt"/>
              </a:rPr>
              <a:t>渔家傲·秋思   </a:t>
            </a:r>
          </a:p>
          <a:p>
            <a:pPr marL="0" indent="0" algn="r">
              <a:lnSpc>
                <a:spcPct val="90000"/>
              </a:lnSpc>
              <a:buNone/>
            </a:pPr>
            <a:r>
              <a:rPr lang="zh-CN" altLang="en-US" sz="2700" b="1">
                <a:cs typeface="+mn-ea"/>
                <a:sym typeface="+mn-lt"/>
              </a:rPr>
              <a:t>   </a:t>
            </a:r>
            <a:r>
              <a:rPr lang="zh-CN" altLang="en-US" sz="2400" b="1">
                <a:cs typeface="+mn-ea"/>
                <a:sym typeface="+mn-lt"/>
              </a:rPr>
              <a:t>范仲淹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21382" y="1753290"/>
            <a:ext cx="6161734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/>
            <a:r>
              <a:rPr lang="zh-CN" altLang="en-US" sz="2700" b="1" kern="100">
                <a:solidFill>
                  <a:srgbClr val="FF0000"/>
                </a:solidFill>
                <a:cs typeface="+mn-ea"/>
                <a:sym typeface="+mn-lt"/>
              </a:rPr>
              <a:t>塞下</a:t>
            </a:r>
            <a:r>
              <a:rPr lang="zh-CN" altLang="en-US" sz="2700" b="1" kern="100">
                <a:cs typeface="+mn-ea"/>
                <a:sym typeface="+mn-lt"/>
              </a:rPr>
              <a:t>秋来风景</a:t>
            </a:r>
            <a:r>
              <a:rPr lang="zh-CN" altLang="en-US" sz="2700" b="1" kern="100">
                <a:solidFill>
                  <a:srgbClr val="FF0000"/>
                </a:solidFill>
                <a:cs typeface="+mn-ea"/>
                <a:sym typeface="+mn-lt"/>
              </a:rPr>
              <a:t>异</a:t>
            </a:r>
            <a:r>
              <a:rPr lang="zh-CN" altLang="en-US" sz="2700" b="1" kern="100">
                <a:cs typeface="+mn-ea"/>
                <a:sym typeface="+mn-lt"/>
              </a:rPr>
              <a:t>，</a:t>
            </a:r>
            <a:r>
              <a:rPr lang="zh-CN" altLang="en-US" sz="2700" b="1" kern="100">
                <a:solidFill>
                  <a:srgbClr val="FF0000"/>
                </a:solidFill>
                <a:cs typeface="+mn-ea"/>
                <a:sym typeface="+mn-lt"/>
              </a:rPr>
              <a:t>衡阳雁去</a:t>
            </a:r>
            <a:r>
              <a:rPr lang="zh-CN" altLang="en-US" sz="2700" b="1" kern="100">
                <a:cs typeface="+mn-ea"/>
                <a:sym typeface="+mn-lt"/>
              </a:rPr>
              <a:t>无留意。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52998" y="1227966"/>
            <a:ext cx="1812608" cy="391477"/>
          </a:xfrm>
          <a:prstGeom prst="borderCallout2">
            <a:avLst>
              <a:gd name="adj1" fmla="val 97037"/>
              <a:gd name="adj2" fmla="val 55704"/>
              <a:gd name="adj3" fmla="val 138047"/>
              <a:gd name="adj4" fmla="val 51282"/>
              <a:gd name="adj5" fmla="val 165037"/>
              <a:gd name="adj6" fmla="val 48417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边界要塞之地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90900" y="1227773"/>
            <a:ext cx="731044" cy="391477"/>
          </a:xfrm>
          <a:prstGeom prst="borderCallout1">
            <a:avLst>
              <a:gd name="adj1" fmla="val 100243"/>
              <a:gd name="adj2" fmla="val 24130"/>
              <a:gd name="adj3" fmla="val 162409"/>
              <a:gd name="adj4" fmla="val 50626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奇异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62578" y="2443540"/>
            <a:ext cx="3429953" cy="714851"/>
          </a:xfrm>
          <a:prstGeom prst="borderCallout1">
            <a:avLst>
              <a:gd name="adj1" fmla="val -1070"/>
              <a:gd name="adj2" fmla="val 26515"/>
              <a:gd name="adj3" fmla="val -41305"/>
              <a:gd name="adj4" fmla="val 12079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秋季北雁南飞，传说至湖南衡阳城南的回雁峰而止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775335" y="3445193"/>
            <a:ext cx="7717155" cy="9816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西北边境秋天的风景十分奇异，大雁向衡阳展翅飞去，毫无留恋之意。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1" animBg="1"/>
      <p:bldP spid="7" grpId="2" animBg="1"/>
      <p:bldP spid="22" grpId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83394" y="2230755"/>
            <a:ext cx="7750493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/>
            <a:r>
              <a:rPr lang="en-US" altLang="zh-CN" sz="2700" b="1">
                <a:cs typeface="+mn-ea"/>
                <a:sym typeface="+mn-lt"/>
              </a:rPr>
              <a:t>四面</a:t>
            </a:r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边声</a:t>
            </a:r>
            <a:r>
              <a:rPr lang="en-US" altLang="zh-CN" sz="2700" b="1">
                <a:cs typeface="+mn-ea"/>
                <a:sym typeface="+mn-lt"/>
              </a:rPr>
              <a:t>连</a:t>
            </a:r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角</a:t>
            </a:r>
            <a:r>
              <a:rPr lang="en-US" altLang="zh-CN" sz="2700" b="1">
                <a:cs typeface="+mn-ea"/>
                <a:sym typeface="+mn-lt"/>
              </a:rPr>
              <a:t>起，</a:t>
            </a:r>
            <a:r>
              <a:rPr lang="en-US" altLang="zh-CN" sz="2700" b="1">
                <a:solidFill>
                  <a:srgbClr val="FF0000"/>
                </a:solidFill>
                <a:cs typeface="+mn-ea"/>
                <a:sym typeface="+mn-lt"/>
              </a:rPr>
              <a:t>千嶂</a:t>
            </a:r>
            <a:r>
              <a:rPr lang="en-US" altLang="zh-CN" sz="2700" b="1">
                <a:cs typeface="+mn-ea"/>
                <a:sym typeface="+mn-lt"/>
              </a:rPr>
              <a:t>里，长烟落日孤城闭。</a:t>
            </a:r>
            <a:endParaRPr lang="zh-CN" altLang="en-US" sz="2700" b="1" kern="10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5760" y="1138713"/>
            <a:ext cx="3028950" cy="714851"/>
          </a:xfrm>
          <a:prstGeom prst="borderCallout2">
            <a:avLst>
              <a:gd name="adj1" fmla="val 99148"/>
              <a:gd name="adj2" fmla="val 21060"/>
              <a:gd name="adj3" fmla="val 127494"/>
              <a:gd name="adj4" fmla="val 27578"/>
              <a:gd name="adj5" fmla="val 158894"/>
              <a:gd name="adj6" fmla="val 35691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边塞特有的声音，如大风、羌笛、马嘶的声音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921919" y="2882742"/>
            <a:ext cx="1299686" cy="391477"/>
          </a:xfrm>
          <a:prstGeom prst="borderCallout1">
            <a:avLst>
              <a:gd name="adj1" fmla="val -6326"/>
              <a:gd name="adj2" fmla="val 22067"/>
              <a:gd name="adj3" fmla="val -59732"/>
              <a:gd name="adj4" fmla="val 13150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层峦叠嶂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076985" y="352031"/>
            <a:ext cx="1409343" cy="4852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85000"/>
                  </a:schemeClr>
                </a:solidFill>
              </a14:hiddenFill>
            </a:ext>
          </a:ex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>
                <a:cs typeface="+mn-ea"/>
                <a:sym typeface="+mn-lt"/>
              </a:rPr>
              <a:t>古文探究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1905" y="87630"/>
            <a:ext cx="1249204" cy="351473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>
                <a:solidFill>
                  <a:schemeClr val="tx1"/>
                </a:solidFill>
                <a:cs typeface="+mn-ea"/>
                <a:sym typeface="+mn-lt"/>
              </a:rPr>
              <a:t>精读课文</a:t>
            </a:r>
          </a:p>
        </p:txBody>
      </p:sp>
      <p:pic>
        <p:nvPicPr>
          <p:cNvPr id="10" name="图片 9" descr="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4710" y="74295"/>
            <a:ext cx="799624" cy="78057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68880" y="2882742"/>
            <a:ext cx="750570" cy="391477"/>
          </a:xfrm>
          <a:prstGeom prst="borderCallout1">
            <a:avLst>
              <a:gd name="adj1" fmla="val -6326"/>
              <a:gd name="adj2" fmla="val 22067"/>
              <a:gd name="adj3" fmla="val -67031"/>
              <a:gd name="adj4" fmla="val 25000"/>
            </a:avLst>
          </a:prstGeom>
          <a:solidFill>
            <a:srgbClr val="FF8810"/>
          </a:solidFill>
          <a:ln>
            <a:solidFill>
              <a:schemeClr val="tx1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100">
                <a:solidFill>
                  <a:schemeClr val="bg1"/>
                </a:solidFill>
                <a:cs typeface="+mn-ea"/>
                <a:sym typeface="+mn-lt"/>
              </a:rPr>
              <a:t>号角</a:t>
            </a:r>
          </a:p>
        </p:txBody>
      </p:sp>
      <p:sp>
        <p:nvSpPr>
          <p:cNvPr id="22" name="矩形 21"/>
          <p:cNvSpPr/>
          <p:nvPr/>
        </p:nvSpPr>
        <p:spPr>
          <a:xfrm>
            <a:off x="471964" y="3469481"/>
            <a:ext cx="7953851" cy="85145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atinLnBrk="1">
              <a:lnSpc>
                <a:spcPts val="3165"/>
              </a:lnSpc>
              <a:spcBef>
                <a:spcPct val="0"/>
              </a:spcBef>
            </a:pPr>
            <a:r>
              <a:rPr lang="zh-CN" altLang="en-US" sz="2100" b="1">
                <a:solidFill>
                  <a:srgbClr val="E04236"/>
                </a:solidFill>
                <a:cs typeface="+mn-ea"/>
                <a:sym typeface="+mn-lt"/>
              </a:rPr>
              <a:t>译文</a:t>
            </a:r>
            <a:r>
              <a:rPr lang="zh-CN" altLang="en-US" sz="2100">
                <a:solidFill>
                  <a:srgbClr val="E04236"/>
                </a:solidFill>
                <a:cs typeface="+mn-ea"/>
                <a:sym typeface="+mn-lt"/>
              </a:rPr>
              <a:t>：</a:t>
            </a:r>
            <a:r>
              <a:rPr lang="zh-CN" altLang="en-US" sz="210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从四面八方传来的各种边塞特有的声音随着号角一起响起，层峦叠嶂之间，长烟直上，落日斜照着紧闭的孤城。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1" animBg="1"/>
      <p:bldP spid="2" grpId="2" animBg="1"/>
      <p:bldP spid="22" grpId="3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7.06.20"/>
  <p:tag name="AS_TITLE" val="Aspose.Slides for Java"/>
  <p:tag name="AS_VERSION" val="17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582,&quot;width&quot;:1801}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542vmsxm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2177</Words>
  <Application>Microsoft Office PowerPoint</Application>
  <PresentationFormat>全屏显示(16:9)</PresentationFormat>
  <Paragraphs>243</Paragraphs>
  <Slides>41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49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cp:lastPrinted>2020-09-19T19:12:57Z</cp:lastPrinted>
  <dcterms:created xsi:type="dcterms:W3CDTF">2020-09-19T19:12:57Z</dcterms:created>
  <dcterms:modified xsi:type="dcterms:W3CDTF">2022-02-11T14:05:43Z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