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31"/>
  </p:notesMasterIdLst>
  <p:sldIdLst>
    <p:sldId id="256" r:id="rId3"/>
    <p:sldId id="257" r:id="rId4"/>
    <p:sldId id="337" r:id="rId5"/>
    <p:sldId id="258" r:id="rId6"/>
    <p:sldId id="516" r:id="rId7"/>
    <p:sldId id="515" r:id="rId8"/>
    <p:sldId id="285" r:id="rId9"/>
    <p:sldId id="470" r:id="rId10"/>
    <p:sldId id="321" r:id="rId11"/>
    <p:sldId id="446" r:id="rId12"/>
    <p:sldId id="408" r:id="rId13"/>
    <p:sldId id="519" r:id="rId14"/>
    <p:sldId id="520" r:id="rId15"/>
    <p:sldId id="320" r:id="rId16"/>
    <p:sldId id="496" r:id="rId17"/>
    <p:sldId id="451" r:id="rId18"/>
    <p:sldId id="455" r:id="rId19"/>
    <p:sldId id="458" r:id="rId20"/>
    <p:sldId id="472" r:id="rId21"/>
    <p:sldId id="473" r:id="rId22"/>
    <p:sldId id="475" r:id="rId23"/>
    <p:sldId id="477" r:id="rId24"/>
    <p:sldId id="479" r:id="rId25"/>
    <p:sldId id="481" r:id="rId26"/>
    <p:sldId id="483" r:id="rId27"/>
    <p:sldId id="349" r:id="rId28"/>
    <p:sldId id="307" r:id="rId29"/>
    <p:sldId id="521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ky123.Org" initials="S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56971"/>
    <a:srgbClr val="E04236"/>
    <a:srgbClr val="FF8810"/>
    <a:srgbClr val="FB9E13"/>
    <a:srgbClr val="FFD800"/>
    <a:srgbClr val="E0427F"/>
    <a:srgbClr val="C3C3C3"/>
    <a:srgbClr val="D1E1F7"/>
    <a:srgbClr val="CAD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14" autoAdjust="0"/>
  </p:normalViewPr>
  <p:slideViewPr>
    <p:cSldViewPr snapToGrid="0" showGuides="1">
      <p:cViewPr varScale="1">
        <p:scale>
          <a:sx n="140" d="100"/>
          <a:sy n="140" d="100"/>
        </p:scale>
        <p:origin x="828" y="102"/>
      </p:cViewPr>
      <p:guideLst>
        <p:guide orient="horz" pos="1620"/>
        <p:guide pos="28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AF039-AB69-4C4E-B352-C973400BBE8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5803-944E-4CCB-A36B-5BBC78F81D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239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743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385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45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753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623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456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8330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5422" y="10830"/>
            <a:ext cx="9108530" cy="4927499"/>
            <a:chOff x="143400" y="141685"/>
            <a:chExt cx="11905201" cy="6569998"/>
          </a:xfrm>
        </p:grpSpPr>
        <p:grpSp>
          <p:nvGrpSpPr>
            <p:cNvPr id="3" name="组合 2"/>
            <p:cNvGrpSpPr/>
            <p:nvPr userDrawn="1"/>
          </p:nvGrpSpPr>
          <p:grpSpPr>
            <a:xfrm>
              <a:off x="396971" y="141685"/>
              <a:ext cx="11431025" cy="6569998"/>
              <a:chOff x="396971" y="124405"/>
              <a:chExt cx="11431025" cy="6569998"/>
            </a:xfrm>
          </p:grpSpPr>
          <p:cxnSp>
            <p:nvCxnSpPr>
              <p:cNvPr id="23" name="直接连接符 22"/>
              <p:cNvCxnSpPr/>
              <p:nvPr/>
            </p:nvCxnSpPr>
            <p:spPr>
              <a:xfrm flipH="1">
                <a:off x="82558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>
                <a:off x="86130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>
                <a:off x="89702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93274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96846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H="1">
                <a:off x="100419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103991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>
                <a:off x="107563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111135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14707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11827996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43263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46836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H="1">
                <a:off x="50408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>
                <a:off x="53980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57552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H="1">
                <a:off x="61124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64697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68269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H="1">
                <a:off x="71841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75413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>
                <a:off x="78985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7541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3969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11114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>
                <a:off x="14686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>
                <a:off x="18258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21830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25402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H="1">
                <a:off x="28975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H="1">
                <a:off x="32547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36119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39691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3"/>
            <p:cNvGrpSpPr/>
            <p:nvPr userDrawn="1"/>
          </p:nvGrpSpPr>
          <p:grpSpPr>
            <a:xfrm>
              <a:off x="143400" y="392638"/>
              <a:ext cx="11905201" cy="6072725"/>
              <a:chOff x="112931" y="411125"/>
              <a:chExt cx="11905201" cy="6072725"/>
            </a:xfrm>
          </p:grpSpPr>
          <p:cxnSp>
            <p:nvCxnSpPr>
              <p:cNvPr id="5" name="直接连接符 4"/>
              <p:cNvCxnSpPr/>
              <p:nvPr/>
            </p:nvCxnSpPr>
            <p:spPr>
              <a:xfrm rot="16200000" flipH="1">
                <a:off x="6065532" y="-19692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 rot="16200000" flipH="1">
                <a:off x="6065531" y="-23265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rot="16200000" flipH="1">
                <a:off x="6065531" y="-26837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rot="16200000" flipH="1">
                <a:off x="6065531" y="-30409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rot="16200000" flipH="1">
                <a:off x="6065531" y="-33981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rot="16200000" flipH="1">
                <a:off x="6065531" y="-37553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16200000" flipH="1">
                <a:off x="6065531" y="-41126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rot="16200000" flipH="1">
                <a:off x="6065531" y="-44698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16200000" flipH="1">
                <a:off x="6065531" y="-48270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rot="16200000" flipH="1">
                <a:off x="6065531" y="-51842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16200000" flipH="1">
                <a:off x="6065531" y="-5541475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rot="16200000" flipH="1">
                <a:off x="6065532" y="5312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rot="16200000" flipH="1">
                <a:off x="6065532" y="1740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16200000" flipH="1">
                <a:off x="6065532" y="-1831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16200000" flipH="1">
                <a:off x="6065532" y="-5404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16200000" flipH="1">
                <a:off x="6065532" y="-8976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16200000" flipH="1">
                <a:off x="6065532" y="-12548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H="1">
                <a:off x="6065532" y="-16120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6" name="图片 5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657" y="3970118"/>
            <a:ext cx="1452489" cy="1220826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612" y="3996701"/>
            <a:ext cx="1543269" cy="1219146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818" y="3858752"/>
            <a:ext cx="988332" cy="1384405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318" y="3932524"/>
            <a:ext cx="1238653" cy="1293623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9" y="3715729"/>
            <a:ext cx="1703878" cy="1692755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8520" y="3806366"/>
            <a:ext cx="1745812" cy="1743530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1591" flipH="1">
            <a:off x="-1004183" y="3442405"/>
            <a:ext cx="1926857" cy="1746215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2684">
            <a:off x="8107945" y="3465821"/>
            <a:ext cx="1699172" cy="169471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23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43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78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3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970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0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8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03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9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9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16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6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817481" y="2602287"/>
            <a:ext cx="5508739" cy="3452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课时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638250" y="1551405"/>
            <a:ext cx="5866619" cy="722527"/>
          </a:xfrm>
          <a:prstGeom prst="roundRect">
            <a:avLst>
              <a:gd name="adj" fmla="val 50000"/>
            </a:avLst>
          </a:prstGeom>
          <a:solidFill>
            <a:srgbClr val="BDD7EE"/>
          </a:solidFill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600" b="1">
                <a:solidFill>
                  <a:schemeClr val="tx1"/>
                </a:solidFill>
                <a:cs typeface="+mn-ea"/>
                <a:sym typeface="+mn-lt"/>
              </a:rPr>
              <a:t>11.</a:t>
            </a:r>
            <a:r>
              <a:rPr lang="zh-CN" altLang="en-US" sz="3600" b="1">
                <a:solidFill>
                  <a:schemeClr val="tx1"/>
                </a:solidFill>
                <a:cs typeface="+mn-ea"/>
                <a:sym typeface="+mn-lt"/>
              </a:rPr>
              <a:t>送东阳马生序</a:t>
            </a:r>
          </a:p>
        </p:txBody>
      </p:sp>
      <p:sp>
        <p:nvSpPr>
          <p:cNvPr id="5" name="矩形 4"/>
          <p:cNvSpPr/>
          <p:nvPr/>
        </p:nvSpPr>
        <p:spPr>
          <a:xfrm>
            <a:off x="284688" y="162165"/>
            <a:ext cx="30655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>
                <a:cs typeface="+mn-ea"/>
                <a:sym typeface="+mn-lt"/>
              </a:rPr>
              <a:t>统编版 </a:t>
            </a:r>
            <a:r>
              <a:rPr lang="en-US" altLang="zh-CN" sz="1800">
                <a:cs typeface="+mn-ea"/>
                <a:sym typeface="+mn-lt"/>
              </a:rPr>
              <a:t>· </a:t>
            </a:r>
            <a:r>
              <a:rPr lang="zh-CN" altLang="en-US" sz="1800">
                <a:cs typeface="+mn-ea"/>
                <a:sym typeface="+mn-lt"/>
              </a:rPr>
              <a:t>语文 </a:t>
            </a:r>
            <a:r>
              <a:rPr lang="en-US" altLang="zh-CN" sz="1800">
                <a:cs typeface="+mn-ea"/>
                <a:sym typeface="+mn-lt"/>
              </a:rPr>
              <a:t>· </a:t>
            </a:r>
            <a:r>
              <a:rPr lang="zh-CN" altLang="en-US" sz="1800">
                <a:cs typeface="+mn-ea"/>
                <a:sym typeface="+mn-lt"/>
              </a:rPr>
              <a:t>九年级（下）</a:t>
            </a:r>
          </a:p>
        </p:txBody>
      </p:sp>
      <p:sp>
        <p:nvSpPr>
          <p:cNvPr id="6" name="矩形 5"/>
          <p:cNvSpPr/>
          <p:nvPr/>
        </p:nvSpPr>
        <p:spPr>
          <a:xfrm>
            <a:off x="3950525" y="3520794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5" name="椭圆 4"/>
          <p:cNvSpPr/>
          <p:nvPr/>
        </p:nvSpPr>
        <p:spPr>
          <a:xfrm>
            <a:off x="8263" y="4521783"/>
            <a:ext cx="536757" cy="519640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hlinkClick r:id="rId2" action="ppaction://hlinksldjump"/>
          </p:cNvPr>
          <p:cNvSpPr txBox="1"/>
          <p:nvPr/>
        </p:nvSpPr>
        <p:spPr>
          <a:xfrm>
            <a:off x="-24643" y="4608478"/>
            <a:ext cx="602569" cy="34624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8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06036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朗读指导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9219" name="Rectangle 4"/>
          <p:cNvSpPr/>
          <p:nvPr/>
        </p:nvSpPr>
        <p:spPr>
          <a:xfrm>
            <a:off x="507207" y="1239679"/>
            <a:ext cx="8399621" cy="2284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cs typeface="+mn-ea"/>
                <a:sym typeface="+mn-lt"/>
              </a:rPr>
              <a:t>1.</a:t>
            </a:r>
            <a:r>
              <a:rPr lang="zh-CN" altLang="en-US" sz="2400">
                <a:cs typeface="+mn-ea"/>
                <a:sym typeface="+mn-lt"/>
              </a:rPr>
              <a:t>范读，学生听读。要求听清字音，把握句读。</a:t>
            </a:r>
            <a:endParaRPr lang="en-US" altLang="zh-CN" sz="240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cs typeface="+mn-ea"/>
                <a:sym typeface="+mn-lt"/>
              </a:rPr>
              <a:t>2.</a:t>
            </a:r>
            <a:r>
              <a:rPr lang="zh-CN" altLang="en-US" sz="2400">
                <a:cs typeface="+mn-ea"/>
                <a:sym typeface="+mn-lt"/>
              </a:rPr>
              <a:t>自读课文，疏通词句，理解文意，标出疑问。</a:t>
            </a:r>
            <a:endParaRPr lang="en-US" altLang="zh-CN" sz="240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cs typeface="+mn-ea"/>
                <a:sym typeface="+mn-lt"/>
              </a:rPr>
              <a:t>3.</a:t>
            </a:r>
            <a:r>
              <a:rPr lang="zh-CN" altLang="en-US" sz="2400">
                <a:cs typeface="+mn-ea"/>
                <a:sym typeface="+mn-lt"/>
              </a:rPr>
              <a:t>小组交流讨论，按</a:t>
            </a:r>
            <a:r>
              <a:rPr lang="en-US" altLang="zh-CN" sz="2400">
                <a:cs typeface="+mn-ea"/>
                <a:sym typeface="+mn-lt"/>
              </a:rPr>
              <a:t>“</a:t>
            </a:r>
            <a:r>
              <a:rPr lang="zh-CN" altLang="en-US" sz="2400">
                <a:cs typeface="+mn-ea"/>
                <a:sym typeface="+mn-lt"/>
              </a:rPr>
              <a:t>读课文</a:t>
            </a:r>
            <a:r>
              <a:rPr lang="en-US" altLang="zh-CN" sz="2400">
                <a:cs typeface="+mn-ea"/>
                <a:sym typeface="+mn-lt"/>
              </a:rPr>
              <a:t>——</a:t>
            </a:r>
            <a:r>
              <a:rPr lang="zh-CN" altLang="en-US" sz="2400">
                <a:cs typeface="+mn-ea"/>
                <a:sym typeface="+mn-lt"/>
              </a:rPr>
              <a:t>译文句</a:t>
            </a:r>
            <a:r>
              <a:rPr lang="en-US" altLang="zh-CN" sz="2400">
                <a:cs typeface="+mn-ea"/>
                <a:sym typeface="+mn-lt"/>
              </a:rPr>
              <a:t>”</a:t>
            </a:r>
            <a:r>
              <a:rPr lang="zh-CN" altLang="en-US" sz="2400">
                <a:cs typeface="+mn-ea"/>
                <a:sym typeface="+mn-lt"/>
              </a:rPr>
              <a:t>的步骤进行。老师答疑解惑，指导点拨。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4834" y="854869"/>
            <a:ext cx="6878479" cy="394668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cs typeface="+mn-ea"/>
                <a:sym typeface="+mn-lt"/>
              </a:rPr>
              <a:t>部分句子朗读节奏划分示例：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无从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致书以观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每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假借于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藏书之家，手自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笔录，计日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以还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以是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人多以书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假余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从乡之先达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执经叩问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色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愈恭，礼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愈至</a:t>
            </a:r>
            <a:endParaRPr lang="zh-CN" altLang="en-US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卒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获有所闻</a:t>
            </a:r>
            <a:endParaRPr lang="zh-CN" altLang="en-US" sz="2400" b="1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06036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朗读指导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9596" y="854869"/>
            <a:ext cx="8222456" cy="394668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cs typeface="+mn-ea"/>
                <a:sym typeface="+mn-lt"/>
              </a:rPr>
              <a:t>部分句子朗读节奏划分示例：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当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余之从师也，负箧曳屣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行深山巨谷中</a:t>
            </a:r>
            <a:endParaRPr lang="zh-CN" altLang="en-US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寓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逆旅，主人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日再食，无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鲜肥滋味之享</a:t>
            </a:r>
            <a:endParaRPr lang="zh-CN" altLang="en-US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同舍生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皆被绮绣，戴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朱缨宝饰之帽，腰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白玉之环</a:t>
            </a:r>
            <a:endParaRPr lang="zh-CN" altLang="en-US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略无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慕艳意，以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中有足乐者，不知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口体之奉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不若人也</a:t>
            </a:r>
            <a:endParaRPr lang="zh-CN" altLang="en-US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盖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余之勤且艰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en-US" altLang="zh-CN" sz="2400" b="1">
                <a:cs typeface="+mn-ea"/>
                <a:sym typeface="+mn-lt"/>
              </a:rPr>
              <a:t>若此</a:t>
            </a:r>
            <a:endParaRPr lang="zh-CN" altLang="en-US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况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才之过于余者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乎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06036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朗读指导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9596" y="854869"/>
            <a:ext cx="8222456" cy="394668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cs typeface="+mn-ea"/>
                <a:sym typeface="+mn-lt"/>
              </a:rPr>
              <a:t>部分句子朗读节奏划分示例：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今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诸生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学于太学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假诸人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而后见也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非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天质之卑，则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心不若余之专耳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生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以乡人子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谒余，撰长书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以为贽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谓余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勉乡人以学者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cs typeface="+mn-ea"/>
                <a:sym typeface="+mn-lt"/>
              </a:rPr>
              <a:t>诋我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夸际遇之盛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而骄乡人者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06036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朗读指导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5526" y="1286828"/>
            <a:ext cx="8412004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>
                <a:cs typeface="+mn-ea"/>
                <a:sym typeface="+mn-lt"/>
              </a:rPr>
              <a:t>余幼时即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嗜学</a:t>
            </a:r>
            <a:r>
              <a:rPr lang="zh-CN" altLang="en-US" sz="2700" b="1">
                <a:cs typeface="+mn-ea"/>
                <a:sym typeface="+mn-lt"/>
              </a:rPr>
              <a:t>。家贫，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无从</a:t>
            </a:r>
            <a:r>
              <a:rPr lang="zh-CN" altLang="en-US" sz="2700" b="1">
                <a:cs typeface="+mn-ea"/>
                <a:sym typeface="+mn-lt"/>
              </a:rPr>
              <a:t>致书以观，每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假借</a:t>
            </a:r>
            <a:r>
              <a:rPr lang="zh-CN" altLang="en-US" sz="2700" b="1">
                <a:cs typeface="+mn-ea"/>
                <a:sym typeface="+mn-lt"/>
              </a:rPr>
              <a:t>于藏书之家，手自笔录，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计日以还</a:t>
            </a:r>
            <a:r>
              <a:rPr lang="zh-CN" altLang="en-US" sz="2700" b="1">
                <a:cs typeface="+mn-ea"/>
                <a:sym typeface="+mn-lt"/>
              </a:rPr>
              <a:t>。</a:t>
            </a:r>
          </a:p>
          <a:p>
            <a:pPr>
              <a:lnSpc>
                <a:spcPct val="100000"/>
              </a:lnSpc>
            </a:pP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64005" y="895350"/>
            <a:ext cx="1370648" cy="391477"/>
          </a:xfrm>
          <a:prstGeom prst="borderCallout2">
            <a:avLst>
              <a:gd name="adj1" fmla="val 99148"/>
              <a:gd name="adj2" fmla="val 21060"/>
              <a:gd name="adj3" fmla="val 134063"/>
              <a:gd name="adj4" fmla="val 24698"/>
              <a:gd name="adj5" fmla="val 158759"/>
              <a:gd name="adj6" fmla="val 48644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爱好学习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735604" y="863706"/>
            <a:ext cx="737858" cy="391477"/>
          </a:xfrm>
          <a:prstGeom prst="borderCallout2">
            <a:avLst>
              <a:gd name="adj1" fmla="val 102473"/>
              <a:gd name="adj2" fmla="val 22913"/>
              <a:gd name="adj3" fmla="val 138373"/>
              <a:gd name="adj4" fmla="val 16458"/>
              <a:gd name="adj5" fmla="val 161559"/>
              <a:gd name="adj6" fmla="val 28334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94710" y="895206"/>
            <a:ext cx="1650683" cy="391477"/>
          </a:xfrm>
          <a:prstGeom prst="borderCallout1">
            <a:avLst>
              <a:gd name="adj1" fmla="val 99027"/>
              <a:gd name="adj2" fmla="val 44748"/>
              <a:gd name="adj3" fmla="val 159526"/>
              <a:gd name="adj4" fmla="val 4965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zh-CN" sz="2100">
                <a:solidFill>
                  <a:schemeClr val="bg1"/>
                </a:solidFill>
                <a:cs typeface="+mn-ea"/>
                <a:sym typeface="+mn-lt"/>
              </a:rPr>
              <a:t>没有办法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804887" y="2140744"/>
            <a:ext cx="2035016" cy="714851"/>
          </a:xfrm>
          <a:prstGeom prst="borderCallout2">
            <a:avLst>
              <a:gd name="adj1" fmla="val 12692"/>
              <a:gd name="adj2" fmla="val 84"/>
              <a:gd name="adj3" fmla="val -12391"/>
              <a:gd name="adj4" fmla="val -21741"/>
              <a:gd name="adj5" fmla="val 1332"/>
              <a:gd name="adj6" fmla="val -4774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计算着日子（按时）归还</a:t>
            </a:r>
          </a:p>
        </p:txBody>
      </p:sp>
      <p:sp>
        <p:nvSpPr>
          <p:cNvPr id="14" name="矩形 13"/>
          <p:cNvSpPr/>
          <p:nvPr/>
        </p:nvSpPr>
        <p:spPr>
          <a:xfrm>
            <a:off x="484107" y="3016826"/>
            <a:ext cx="8333423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3813" indent="-23813">
              <a:lnSpc>
                <a:spcPct val="150000"/>
              </a:lnSpc>
              <a:spcBef>
                <a:spcPts val="75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我小时候就爱好学习。家里穷，没有办法得到书来读，常常向有藏书的人家借，（借来就）自己动手用笔抄录，计算着日子（按时）归还。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1" animBg="1"/>
      <p:bldP spid="8" grpId="2" animBg="1"/>
      <p:bldP spid="13" grpId="3" animBg="1"/>
      <p:bldP spid="14" grpId="4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5526" y="1286828"/>
            <a:ext cx="8412004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>
                <a:cs typeface="+mn-ea"/>
                <a:sym typeface="+mn-lt"/>
              </a:rPr>
              <a:t>天大寒，砚冰坚，手指不可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屈</a:t>
            </a:r>
            <a:r>
              <a:rPr lang="zh-CN" altLang="en-US" sz="2700" b="1">
                <a:cs typeface="+mn-ea"/>
                <a:sym typeface="+mn-lt"/>
              </a:rPr>
              <a:t>伸，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弗之怠</a:t>
            </a:r>
            <a:r>
              <a:rPr lang="zh-CN" altLang="en-US" sz="2700" b="1">
                <a:cs typeface="+mn-ea"/>
                <a:sym typeface="+mn-lt"/>
              </a:rPr>
              <a:t>。录毕，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走</a:t>
            </a:r>
            <a:r>
              <a:rPr lang="zh-CN" altLang="en-US" sz="2700" b="1">
                <a:cs typeface="+mn-ea"/>
                <a:sym typeface="+mn-lt"/>
              </a:rPr>
              <a:t>送之，不敢稍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逾约</a:t>
            </a:r>
            <a:r>
              <a:rPr lang="zh-CN" altLang="en-US" sz="2700" b="1">
                <a:cs typeface="+mn-ea"/>
                <a:sym typeface="+mn-lt"/>
              </a:rPr>
              <a:t>。以是人多以书假余，余因得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遍观</a:t>
            </a:r>
            <a:r>
              <a:rPr lang="zh-CN" altLang="en-US" sz="2700" b="1">
                <a:cs typeface="+mn-ea"/>
                <a:sym typeface="+mn-lt"/>
              </a:rPr>
              <a:t>群书。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31945" y="895350"/>
            <a:ext cx="1343978" cy="391477"/>
          </a:xfrm>
          <a:prstGeom prst="borderCallout1">
            <a:avLst>
              <a:gd name="adj1" fmla="val 99027"/>
              <a:gd name="adj2" fmla="val 44748"/>
              <a:gd name="adj3" fmla="val 149878"/>
              <a:gd name="adj4" fmla="val 5023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zh-CN" sz="2100">
                <a:solidFill>
                  <a:schemeClr val="bg1"/>
                </a:solidFill>
                <a:cs typeface="+mn-ea"/>
                <a:sym typeface="+mn-lt"/>
              </a:rPr>
              <a:t>弯曲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972652" y="571976"/>
            <a:ext cx="1753076" cy="714851"/>
          </a:xfrm>
          <a:prstGeom prst="borderCallout2">
            <a:avLst>
              <a:gd name="adj1" fmla="val 99533"/>
              <a:gd name="adj2" fmla="val 14832"/>
              <a:gd name="adj3" fmla="val 125516"/>
              <a:gd name="adj4" fmla="val 9616"/>
              <a:gd name="adj5" fmla="val 123384"/>
              <a:gd name="adj6" fmla="val 1016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不懈怠，指不放松抄录书</a:t>
            </a:r>
          </a:p>
        </p:txBody>
      </p:sp>
      <p:sp>
        <p:nvSpPr>
          <p:cNvPr id="14" name="矩形 13"/>
          <p:cNvSpPr/>
          <p:nvPr/>
        </p:nvSpPr>
        <p:spPr>
          <a:xfrm>
            <a:off x="638412" y="3554988"/>
            <a:ext cx="8333423" cy="136112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（冬天）天气十分寒冷，砚台里（的墨水）结成坚冰，手指（冻得）不能弯曲伸直，也不放松抄录。抄录完毕，跑着去送还书，不敢稍微超过约定的期限。因此人们大多数愿意把书借给我，我因此能够广泛地阅读各种书籍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094821" y="895350"/>
            <a:ext cx="562928" cy="391477"/>
          </a:xfrm>
          <a:prstGeom prst="borderCallout1">
            <a:avLst>
              <a:gd name="adj1" fmla="val 104551"/>
              <a:gd name="adj2" fmla="val 21210"/>
              <a:gd name="adj3" fmla="val 175912"/>
              <a:gd name="adj4" fmla="val 26226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跑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26958" y="2655094"/>
            <a:ext cx="2066449" cy="391477"/>
          </a:xfrm>
          <a:prstGeom prst="accentBorderCallout2">
            <a:avLst>
              <a:gd name="adj1" fmla="val 49391"/>
              <a:gd name="adj2" fmla="val -3710"/>
              <a:gd name="adj3" fmla="val 16910"/>
              <a:gd name="adj4" fmla="val -9403"/>
              <a:gd name="adj5" fmla="val -46837"/>
              <a:gd name="adj6" fmla="val -447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超过约定期限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469982" y="2746058"/>
            <a:ext cx="1488281" cy="391477"/>
          </a:xfrm>
          <a:prstGeom prst="accentBorderCallout2">
            <a:avLst>
              <a:gd name="adj1" fmla="val 54258"/>
              <a:gd name="adj2" fmla="val -5664"/>
              <a:gd name="adj3" fmla="val 42335"/>
              <a:gd name="adj4" fmla="val -19616"/>
              <a:gd name="adj5" fmla="val -70803"/>
              <a:gd name="adj6" fmla="val 1312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广泛地阅读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1" animBg="1"/>
      <p:bldP spid="14" grpId="2"/>
      <p:bldP spid="2" grpId="3" animBg="1"/>
      <p:bldP spid="3" grpId="4" animBg="1"/>
      <p:bldP spid="7" grpId="5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3375" y="1242793"/>
            <a:ext cx="8094345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既加冠</a:t>
            </a:r>
            <a:r>
              <a:rPr lang="zh-CN" altLang="en-US" sz="2700" b="1">
                <a:cs typeface="+mn-ea"/>
                <a:sym typeface="+mn-lt"/>
              </a:rPr>
              <a:t>，益慕圣贤之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道</a:t>
            </a:r>
            <a:r>
              <a:rPr lang="zh-CN" altLang="en-US" sz="2700" b="1">
                <a:cs typeface="+mn-ea"/>
                <a:sym typeface="+mn-lt"/>
              </a:rPr>
              <a:t>。又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患</a:t>
            </a:r>
            <a:r>
              <a:rPr lang="zh-CN" altLang="en-US" sz="2700" b="1">
                <a:cs typeface="+mn-ea"/>
                <a:sym typeface="+mn-lt"/>
              </a:rPr>
              <a:t>无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硕师</a:t>
            </a:r>
            <a:r>
              <a:rPr lang="zh-CN" altLang="en-US" sz="2700" b="1">
                <a:cs typeface="+mn-ea"/>
                <a:sym typeface="+mn-lt"/>
              </a:rPr>
              <a:t>名人与游，尝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趋</a:t>
            </a:r>
            <a:r>
              <a:rPr lang="zh-CN" altLang="en-US" sz="2700" b="1">
                <a:cs typeface="+mn-ea"/>
                <a:sym typeface="+mn-lt"/>
              </a:rPr>
              <a:t>百里外，从乡之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先达</a:t>
            </a:r>
            <a:r>
              <a:rPr lang="zh-CN" altLang="en-US" sz="2700" b="1">
                <a:cs typeface="+mn-ea"/>
                <a:sym typeface="+mn-lt"/>
              </a:rPr>
              <a:t>执经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叩问</a:t>
            </a:r>
            <a:r>
              <a:rPr lang="zh-CN" altLang="en-US" sz="2700" b="1">
                <a:cs typeface="+mn-ea"/>
                <a:sym typeface="+mn-lt"/>
              </a:rPr>
              <a:t>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9932" y="2558108"/>
            <a:ext cx="2634854" cy="391477"/>
          </a:xfrm>
          <a:prstGeom prst="accentBorderCallout2">
            <a:avLst>
              <a:gd name="adj1" fmla="val 73746"/>
              <a:gd name="adj2" fmla="val 102273"/>
              <a:gd name="adj3" fmla="val 39129"/>
              <a:gd name="adj4" fmla="val 108419"/>
              <a:gd name="adj5" fmla="val -33863"/>
              <a:gd name="adj6" fmla="val 10565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有道德有学问的前辈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4852" y="859155"/>
            <a:ext cx="1284923" cy="391477"/>
          </a:xfrm>
          <a:prstGeom prst="borderCallout1">
            <a:avLst>
              <a:gd name="adj1" fmla="val 100973"/>
              <a:gd name="adj2" fmla="val 29319"/>
              <a:gd name="adj3" fmla="val 156083"/>
              <a:gd name="adj4" fmla="val 15348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指已成年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185398" y="897970"/>
            <a:ext cx="800576" cy="391477"/>
          </a:xfrm>
          <a:prstGeom prst="borderCallout1">
            <a:avLst>
              <a:gd name="adj1" fmla="val 99330"/>
              <a:gd name="adj2" fmla="val 36317"/>
              <a:gd name="adj3" fmla="val 158090"/>
              <a:gd name="adj4" fmla="val 5886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学说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799547" y="1927384"/>
            <a:ext cx="973931" cy="391477"/>
          </a:xfrm>
          <a:prstGeom prst="borderCallout1">
            <a:avLst>
              <a:gd name="adj1" fmla="val 731"/>
              <a:gd name="adj2" fmla="val 38629"/>
              <a:gd name="adj3" fmla="val -35401"/>
              <a:gd name="adj4" fmla="val 5307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快步走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01349" y="859215"/>
            <a:ext cx="2086928" cy="391477"/>
          </a:xfrm>
          <a:prstGeom prst="borderCallout1">
            <a:avLst>
              <a:gd name="adj1" fmla="val 100958"/>
              <a:gd name="adj2" fmla="val 11152"/>
              <a:gd name="adj3" fmla="val 162043"/>
              <a:gd name="adj4" fmla="val -153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学问渊博的老师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94469" y="2555111"/>
            <a:ext cx="785336" cy="391477"/>
          </a:xfrm>
          <a:prstGeom prst="borderCallout1">
            <a:avLst>
              <a:gd name="adj1" fmla="val -3900"/>
              <a:gd name="adj2" fmla="val 60564"/>
              <a:gd name="adj3" fmla="val -43073"/>
              <a:gd name="adj4" fmla="val 6014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请教</a:t>
            </a:r>
          </a:p>
        </p:txBody>
      </p:sp>
      <p:sp>
        <p:nvSpPr>
          <p:cNvPr id="15" name="矩形 14"/>
          <p:cNvSpPr/>
          <p:nvPr/>
        </p:nvSpPr>
        <p:spPr>
          <a:xfrm>
            <a:off x="473424" y="3053013"/>
            <a:ext cx="8203034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（我）成年以后，更加仰慕古代圣贤的学说，又担心没有学问渊博的老师和有名望的人与自己交往，曾经跑到百里之外，拿着经书向当地有道德有学问的前辈请教。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77177" y="898208"/>
            <a:ext cx="1529239" cy="391477"/>
          </a:xfrm>
          <a:prstGeom prst="borderCallout1">
            <a:avLst>
              <a:gd name="adj1" fmla="val 96837"/>
              <a:gd name="adj2" fmla="val 40018"/>
              <a:gd name="adj3" fmla="val 145985"/>
              <a:gd name="adj4" fmla="val 4525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忧虑，担忧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7" animBg="1"/>
      <p:bldP spid="3" grpId="0" animBg="1"/>
      <p:bldP spid="6" grpId="1" animBg="1"/>
      <p:bldP spid="9" grpId="2" animBg="1"/>
      <p:bldP spid="11" grpId="3" animBg="1"/>
      <p:bldP spid="13" grpId="4" animBg="1"/>
      <p:bldP spid="15" grpId="5"/>
      <p:bldP spid="16" grpId="6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24389" y="1654574"/>
            <a:ext cx="7576185" cy="6190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>
                <a:cs typeface="+mn-ea"/>
                <a:sym typeface="+mn-lt"/>
              </a:rPr>
              <a:t>先达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德隆望尊</a:t>
            </a:r>
            <a:r>
              <a:rPr lang="zh-CN" altLang="en-US" sz="2700" b="1">
                <a:cs typeface="+mn-ea"/>
                <a:sym typeface="+mn-lt"/>
              </a:rPr>
              <a:t>，门人弟子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填</a:t>
            </a:r>
            <a:r>
              <a:rPr lang="zh-CN" altLang="en-US" sz="2700" b="1">
                <a:cs typeface="+mn-ea"/>
                <a:sym typeface="+mn-lt"/>
              </a:rPr>
              <a:t>其室，未尝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稍</a:t>
            </a:r>
            <a:r>
              <a:rPr lang="zh-CN" altLang="en-US" sz="2700" b="1">
                <a:cs typeface="+mn-ea"/>
                <a:sym typeface="+mn-lt"/>
              </a:rPr>
              <a:t>降辞色。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5292" y="1263015"/>
            <a:ext cx="1831181" cy="391477"/>
          </a:xfrm>
          <a:prstGeom prst="accentBorderCallout2">
            <a:avLst>
              <a:gd name="adj1" fmla="val 42482"/>
              <a:gd name="adj2" fmla="val 104640"/>
              <a:gd name="adj3" fmla="val 98620"/>
              <a:gd name="adj4" fmla="val 117266"/>
              <a:gd name="adj5" fmla="val 163503"/>
              <a:gd name="adj6" fmla="val 105747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道德声望高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315438" y="2359425"/>
            <a:ext cx="949166" cy="391477"/>
          </a:xfrm>
          <a:prstGeom prst="accentBorderCallout2">
            <a:avLst>
              <a:gd name="adj1" fmla="val 29927"/>
              <a:gd name="adj2" fmla="val -4667"/>
              <a:gd name="adj3" fmla="val -20"/>
              <a:gd name="adj4" fmla="val -33843"/>
              <a:gd name="adj5" fmla="val -44911"/>
              <a:gd name="adj6" fmla="val -42925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略微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71462" y="351949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26507" y="2982471"/>
            <a:ext cx="7917656" cy="9816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前辈道德声望高，学生挤满了他的屋子，（他）不曾把言辞和脸色略变得温和一些。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27246" y="1263015"/>
            <a:ext cx="787241" cy="391477"/>
          </a:xfrm>
          <a:prstGeom prst="borderCallout1">
            <a:avLst>
              <a:gd name="adj1" fmla="val 98934"/>
              <a:gd name="adj2" fmla="val 35784"/>
              <a:gd name="adj3" fmla="val 160219"/>
              <a:gd name="adj4" fmla="val 3303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挤满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1" animBg="1"/>
      <p:bldP spid="22" grpId="2"/>
      <p:bldP spid="3" grpId="3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20477" y="1113847"/>
            <a:ext cx="8111966" cy="1689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700" b="1">
                <a:cs typeface="+mn-ea"/>
                <a:sym typeface="+mn-lt"/>
              </a:rPr>
              <a:t>余立侍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左右</a:t>
            </a:r>
            <a:r>
              <a:rPr lang="zh-CN" altLang="en-US" sz="2700" b="1">
                <a:cs typeface="+mn-ea"/>
                <a:sym typeface="+mn-lt"/>
              </a:rPr>
              <a:t>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援</a:t>
            </a:r>
            <a:r>
              <a:rPr lang="zh-CN" altLang="en-US" sz="2700" b="1">
                <a:cs typeface="+mn-ea"/>
                <a:sym typeface="+mn-lt"/>
              </a:rPr>
              <a:t>疑质理，俯身倾耳以请；或遇其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叱咄</a:t>
            </a:r>
            <a:r>
              <a:rPr lang="zh-CN" altLang="en-US" sz="2700" b="1">
                <a:cs typeface="+mn-ea"/>
                <a:sym typeface="+mn-lt"/>
              </a:rPr>
              <a:t>，色愈恭，礼愈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至</a:t>
            </a:r>
            <a:r>
              <a:rPr lang="zh-CN" altLang="en-US" sz="2700" b="1">
                <a:cs typeface="+mn-ea"/>
                <a:sym typeface="+mn-lt"/>
              </a:rPr>
              <a:t>，不敢出一言以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复</a:t>
            </a:r>
            <a:r>
              <a:rPr lang="zh-CN" altLang="en-US" sz="2700" b="1">
                <a:cs typeface="+mn-ea"/>
                <a:sym typeface="+mn-lt"/>
              </a:rPr>
              <a:t>；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俟</a:t>
            </a:r>
            <a:r>
              <a:rPr lang="zh-CN" altLang="en-US" sz="2700" b="1">
                <a:cs typeface="+mn-ea"/>
                <a:sym typeface="+mn-lt"/>
              </a:rPr>
              <a:t>其欣悦，则又请焉。故余虽愚，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卒</a:t>
            </a:r>
            <a:r>
              <a:rPr lang="zh-CN" altLang="en-US" sz="2700" b="1">
                <a:cs typeface="+mn-ea"/>
                <a:sym typeface="+mn-lt"/>
              </a:rPr>
              <a:t>获有所闻。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1465" y="722472"/>
            <a:ext cx="1613059" cy="391477"/>
          </a:xfrm>
          <a:prstGeom prst="accentBorderCallout2">
            <a:avLst>
              <a:gd name="adj1" fmla="val 42482"/>
              <a:gd name="adj2" fmla="val 104640"/>
              <a:gd name="adj3" fmla="val 98661"/>
              <a:gd name="adj4" fmla="val 111987"/>
              <a:gd name="adj5" fmla="val 157786"/>
              <a:gd name="adj6" fmla="val 11098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身旁，身边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0" y="13335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75080" y="277736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2805" y="0"/>
            <a:ext cx="799624" cy="780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92188" y="2376056"/>
            <a:ext cx="776764" cy="391477"/>
          </a:xfrm>
          <a:prstGeom prst="accentBorderCallout2">
            <a:avLst>
              <a:gd name="adj1" fmla="val 12767"/>
              <a:gd name="adj2" fmla="val -5800"/>
              <a:gd name="adj3" fmla="val -27383"/>
              <a:gd name="adj4" fmla="val -44247"/>
              <a:gd name="adj5" fmla="val -61446"/>
              <a:gd name="adj6" fmla="val -10464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等待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62388" y="2803684"/>
            <a:ext cx="765334" cy="391477"/>
          </a:xfrm>
          <a:prstGeom prst="accentBorderCallout2">
            <a:avLst>
              <a:gd name="adj1" fmla="val 21987"/>
              <a:gd name="adj2" fmla="val -4949"/>
              <a:gd name="adj3" fmla="val 3277"/>
              <a:gd name="adj4" fmla="val -18064"/>
              <a:gd name="adj5" fmla="val -35643"/>
              <a:gd name="adj6" fmla="val -25915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终于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056701" y="695304"/>
            <a:ext cx="1579193" cy="392415"/>
          </a:xfrm>
          <a:prstGeom prst="borderCallout2">
            <a:avLst>
              <a:gd name="adj1" fmla="val 102898"/>
              <a:gd name="adj2" fmla="val 51225"/>
              <a:gd name="adj3" fmla="val 136722"/>
              <a:gd name="adj4" fmla="val 58106"/>
              <a:gd name="adj5" fmla="val 156680"/>
              <a:gd name="adj6" fmla="val 6198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训斥，呵责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27496" y="780690"/>
            <a:ext cx="781526" cy="391477"/>
          </a:xfrm>
          <a:prstGeom prst="borderCallout2">
            <a:avLst>
              <a:gd name="adj1" fmla="val 101673"/>
              <a:gd name="adj2" fmla="val 15872"/>
              <a:gd name="adj3" fmla="val 221578"/>
              <a:gd name="adj4" fmla="val -127423"/>
              <a:gd name="adj5" fmla="val 274573"/>
              <a:gd name="adj6" fmla="val -191649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周到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63552" y="2376012"/>
            <a:ext cx="1492568" cy="391477"/>
          </a:xfrm>
          <a:prstGeom prst="borderCallout2">
            <a:avLst>
              <a:gd name="adj1" fmla="val 608"/>
              <a:gd name="adj2" fmla="val 9018"/>
              <a:gd name="adj3" fmla="val -27493"/>
              <a:gd name="adj4" fmla="val 2680"/>
              <a:gd name="adj5" fmla="val -61678"/>
              <a:gd name="adj6" fmla="val 5456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这里指辩解</a:t>
            </a:r>
          </a:p>
        </p:txBody>
      </p:sp>
      <p:sp>
        <p:nvSpPr>
          <p:cNvPr id="13" name="矩形 12"/>
          <p:cNvSpPr/>
          <p:nvPr/>
        </p:nvSpPr>
        <p:spPr>
          <a:xfrm>
            <a:off x="484139" y="3195277"/>
            <a:ext cx="8248181" cy="17478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我站在前辈的身边，提出疑难，询问道理，弯下身子，侧着耳朵来请教，有时遇到他训斥，（我的）表情更加恭顺，礼节更加周到，不敢多说一句话来辩解；等到他高兴了，就又去请教。所以我虽愚笨，（但）最终能够有所收获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60784" y="722472"/>
            <a:ext cx="1311116" cy="391477"/>
          </a:xfrm>
          <a:prstGeom prst="borderCallout2">
            <a:avLst>
              <a:gd name="adj1" fmla="val 96958"/>
              <a:gd name="adj2" fmla="val 36441"/>
              <a:gd name="adj3" fmla="val 127250"/>
              <a:gd name="adj4" fmla="val 37123"/>
              <a:gd name="adj5" fmla="val 146472"/>
              <a:gd name="adj6" fmla="val 4057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引、提出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1" animBg="1"/>
      <p:bldP spid="6" grpId="2" animBg="1"/>
      <p:bldP spid="7" grpId="3" animBg="1"/>
      <p:bldP spid="9" grpId="4" animBg="1"/>
      <p:bldP spid="11" grpId="5" animBg="1"/>
      <p:bldP spid="13" grpId="6"/>
      <p:bldP spid="14" grpId="7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0" name="矩形 9"/>
          <p:cNvSpPr/>
          <p:nvPr/>
        </p:nvSpPr>
        <p:spPr>
          <a:xfrm>
            <a:off x="621030" y="793433"/>
            <a:ext cx="7484745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>
                <a:solidFill>
                  <a:srgbClr val="E04236"/>
                </a:solidFill>
                <a:cs typeface="+mn-ea"/>
                <a:sym typeface="+mn-lt"/>
              </a:rPr>
              <a:t>朗读指导：</a:t>
            </a:r>
            <a:r>
              <a:rPr lang="zh-CN" altLang="en-US" sz="2700">
                <a:cs typeface="+mn-ea"/>
                <a:sym typeface="+mn-lt"/>
              </a:rPr>
              <a:t>这两段叙述自己的求学经历，娓娓道来，因此，应以平静的心情、平缓的语气朗读。</a:t>
            </a:r>
            <a:endParaRPr lang="zh-CN" altLang="en-US" sz="2700" kern="100">
              <a:cs typeface="+mn-ea"/>
              <a:sym typeface="+mn-lt"/>
            </a:endParaRPr>
          </a:p>
        </p:txBody>
      </p:sp>
      <p:sp>
        <p:nvSpPr>
          <p:cNvPr id="2" name="流程图: 文档 1"/>
          <p:cNvSpPr/>
          <p:nvPr/>
        </p:nvSpPr>
        <p:spPr>
          <a:xfrm>
            <a:off x="620479" y="2707331"/>
            <a:ext cx="7902416" cy="1542697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>
                <a:cs typeface="+mn-ea"/>
                <a:sym typeface="+mn-lt"/>
              </a:rPr>
              <a:t>叙述自己幼时求学之艰难、成年后求师叩问之艰难，但终有所收获。</a:t>
            </a:r>
          </a:p>
        </p:txBody>
      </p:sp>
      <p:pic>
        <p:nvPicPr>
          <p:cNvPr id="3" name="图片 2" descr="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7496" y="1702969"/>
            <a:ext cx="1700213" cy="14592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5327" y="1429226"/>
            <a:ext cx="7449026" cy="11119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1.</a:t>
            </a:r>
            <a:r>
              <a:rPr lang="zh-CN" altLang="en-US" sz="2400" b="1">
                <a:cs typeface="+mn-ea"/>
                <a:sym typeface="+mn-lt"/>
              </a:rPr>
              <a:t>自查资料，理解重点文言词语，整体感知课文内容。</a:t>
            </a:r>
            <a:endParaRPr lang="zh-CN" altLang="zh-CN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cs typeface="+mn-ea"/>
                <a:sym typeface="+mn-lt"/>
              </a:rPr>
              <a:t>2.</a:t>
            </a:r>
            <a:r>
              <a:rPr lang="zh-CN" altLang="en-US" sz="2400" b="1">
                <a:cs typeface="+mn-ea"/>
                <a:sym typeface="+mn-lt"/>
              </a:rPr>
              <a:t>学习、积累文言实词与虚词。（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重难点</a:t>
            </a:r>
            <a:r>
              <a:rPr lang="zh-CN" altLang="en-US" sz="2400" b="1">
                <a:cs typeface="+mn-ea"/>
                <a:sym typeface="+mn-lt"/>
              </a:rPr>
              <a:t>）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906" y="96679"/>
            <a:ext cx="1286351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学习目标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6850" y="1252011"/>
            <a:ext cx="8052435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>
                <a:cs typeface="+mn-ea"/>
                <a:sym typeface="+mn-lt"/>
              </a:rPr>
              <a:t>当余之从师也，负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箧</a:t>
            </a:r>
            <a:r>
              <a:rPr lang="zh-CN" altLang="en-US" sz="2700" b="1">
                <a:cs typeface="+mn-ea"/>
                <a:sym typeface="+mn-lt"/>
              </a:rPr>
              <a:t>曳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屣</a:t>
            </a:r>
            <a:r>
              <a:rPr lang="zh-CN" altLang="en-US" sz="2700" b="1">
                <a:cs typeface="+mn-ea"/>
                <a:sym typeface="+mn-lt"/>
              </a:rPr>
              <a:t>行深山巨谷中。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穷冬</a:t>
            </a:r>
            <a:r>
              <a:rPr lang="zh-CN" altLang="en-US" sz="2700" b="1">
                <a:cs typeface="+mn-ea"/>
                <a:sym typeface="+mn-lt"/>
              </a:rPr>
              <a:t>烈风，大雪深数尺，足肤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皲裂</a:t>
            </a:r>
            <a:r>
              <a:rPr lang="zh-CN" altLang="en-US" sz="2700" b="1">
                <a:cs typeface="+mn-ea"/>
                <a:sym typeface="+mn-lt"/>
              </a:rPr>
              <a:t>而不知。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96150" y="1990725"/>
            <a:ext cx="1611630" cy="391477"/>
          </a:xfrm>
          <a:prstGeom prst="borderCallout2">
            <a:avLst>
              <a:gd name="adj1" fmla="val -4827"/>
              <a:gd name="adj2" fmla="val 12457"/>
              <a:gd name="adj3" fmla="val -22172"/>
              <a:gd name="adj4" fmla="val -3476"/>
              <a:gd name="adj5" fmla="val -49756"/>
              <a:gd name="adj6" fmla="val -975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2100">
                <a:solidFill>
                  <a:schemeClr val="bg1"/>
                </a:solidFill>
                <a:cs typeface="+mn-ea"/>
                <a:sym typeface="+mn-lt"/>
              </a:rPr>
              <a:t>深冬，隆冬</a:t>
            </a:r>
            <a:endParaRPr lang="zh-CN" altLang="en-US" sz="21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07261" y="904773"/>
            <a:ext cx="538163" cy="391477"/>
          </a:xfrm>
          <a:prstGeom prst="borderCallout1">
            <a:avLst>
              <a:gd name="adj1" fmla="val 68575"/>
              <a:gd name="adj2" fmla="val -1048"/>
              <a:gd name="adj3" fmla="val 139544"/>
              <a:gd name="adj4" fmla="val -8448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zh-CN" sz="2100">
                <a:solidFill>
                  <a:schemeClr val="bg1"/>
                </a:solidFill>
                <a:cs typeface="+mn-ea"/>
                <a:sym typeface="+mn-lt"/>
              </a:rPr>
              <a:t>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639784" y="2509879"/>
            <a:ext cx="3380642" cy="391477"/>
          </a:xfrm>
          <a:prstGeom prst="borderCallout2">
            <a:avLst>
              <a:gd name="adj1" fmla="val -4827"/>
              <a:gd name="adj2" fmla="val 12457"/>
              <a:gd name="adj3" fmla="val -15213"/>
              <a:gd name="adj4" fmla="val 7360"/>
              <a:gd name="adj5" fmla="val -31028"/>
              <a:gd name="adj6" fmla="val 230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皮肤因寒冷干燥而开裂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07519" y="916782"/>
            <a:ext cx="1069658" cy="391477"/>
          </a:xfrm>
          <a:prstGeom prst="borderCallout1">
            <a:avLst>
              <a:gd name="adj1" fmla="val 94769"/>
              <a:gd name="adj2" fmla="val 45025"/>
              <a:gd name="adj3" fmla="val 136663"/>
              <a:gd name="adj4" fmla="val 35606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小箱子</a:t>
            </a:r>
          </a:p>
        </p:txBody>
      </p:sp>
      <p:sp>
        <p:nvSpPr>
          <p:cNvPr id="11" name="矩形 10"/>
          <p:cNvSpPr/>
          <p:nvPr/>
        </p:nvSpPr>
        <p:spPr>
          <a:xfrm>
            <a:off x="296850" y="2986888"/>
            <a:ext cx="8412480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4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当我从师求学的时候，背着书箱拖着鞋子行走在深山巨谷中，隆冬强风，大雪深达几尺，脚上的皮肤因寒冷干燥而开裂，（我）却不知道。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1" animBg="1"/>
      <p:bldP spid="13" grpId="2" animBg="1"/>
      <p:bldP spid="2" grpId="3" animBg="1"/>
      <p:bldP spid="11" grpId="4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067" y="1243266"/>
            <a:ext cx="8482262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>
                <a:cs typeface="+mn-ea"/>
                <a:sym typeface="+mn-lt"/>
              </a:rPr>
              <a:t>至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舍</a:t>
            </a:r>
            <a:r>
              <a:rPr lang="zh-CN" altLang="en-US" sz="2700" b="1">
                <a:cs typeface="+mn-ea"/>
                <a:sym typeface="+mn-lt"/>
              </a:rPr>
              <a:t>，四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支</a:t>
            </a:r>
            <a:r>
              <a:rPr lang="zh-CN" altLang="en-US" sz="2700" b="1">
                <a:cs typeface="+mn-ea"/>
                <a:sym typeface="+mn-lt"/>
              </a:rPr>
              <a:t>僵劲不能动，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媵人</a:t>
            </a:r>
            <a:r>
              <a:rPr lang="zh-CN" altLang="en-US" sz="2700" b="1">
                <a:cs typeface="+mn-ea"/>
                <a:sym typeface="+mn-lt"/>
              </a:rPr>
              <a:t>持汤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沃</a:t>
            </a:r>
            <a:r>
              <a:rPr lang="zh-CN" altLang="en-US" sz="2700" b="1">
                <a:cs typeface="+mn-ea"/>
                <a:sym typeface="+mn-lt"/>
              </a:rPr>
              <a:t>灌，以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衾</a:t>
            </a:r>
            <a:r>
              <a:rPr lang="zh-CN" altLang="en-US" sz="2700" b="1">
                <a:cs typeface="+mn-ea"/>
                <a:sym typeface="+mn-lt"/>
              </a:rPr>
              <a:t>拥覆，久而乃和。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寓</a:t>
            </a:r>
            <a:r>
              <a:rPr lang="zh-CN" altLang="en-US" sz="2700" b="1">
                <a:cs typeface="+mn-ea"/>
                <a:sym typeface="+mn-lt"/>
              </a:rPr>
              <a:t>逆旅，主人日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再</a:t>
            </a:r>
            <a:r>
              <a:rPr lang="zh-CN" altLang="en-US" sz="2700" b="1">
                <a:cs typeface="+mn-ea"/>
                <a:sym typeface="+mn-lt"/>
              </a:rPr>
              <a:t>食，无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鲜肥</a:t>
            </a:r>
            <a:r>
              <a:rPr lang="zh-CN" altLang="en-US" sz="2700" b="1">
                <a:cs typeface="+mn-ea"/>
                <a:sym typeface="+mn-lt"/>
              </a:rPr>
              <a:t>滋味之享。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12256" y="768667"/>
            <a:ext cx="1561148" cy="714851"/>
          </a:xfrm>
          <a:prstGeom prst="accentBorderCallout2">
            <a:avLst>
              <a:gd name="adj1" fmla="val 27586"/>
              <a:gd name="adj2" fmla="val 103945"/>
              <a:gd name="adj3" fmla="val 62255"/>
              <a:gd name="adj4" fmla="val 109532"/>
              <a:gd name="adj5" fmla="val 112791"/>
              <a:gd name="adj6" fmla="val 118334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这里指旅舍中的仆役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76985" y="288690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10954"/>
            <a:ext cx="799624" cy="78057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70635" y="826898"/>
            <a:ext cx="1056323" cy="391477"/>
          </a:xfrm>
          <a:prstGeom prst="borderCallout1">
            <a:avLst>
              <a:gd name="adj1" fmla="val 99941"/>
              <a:gd name="adj2" fmla="val 28044"/>
              <a:gd name="adj3" fmla="val 152491"/>
              <a:gd name="adj4" fmla="val 3402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同“肢”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92179" y="2571972"/>
            <a:ext cx="773430" cy="391477"/>
          </a:xfrm>
          <a:prstGeom prst="accentBorderCallout2">
            <a:avLst>
              <a:gd name="adj1" fmla="val 17327"/>
              <a:gd name="adj2" fmla="val -5778"/>
              <a:gd name="adj3" fmla="val 3277"/>
              <a:gd name="adj4" fmla="val -24895"/>
              <a:gd name="adj5" fmla="val -39715"/>
              <a:gd name="adj6" fmla="val -3832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两次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27859" y="852012"/>
            <a:ext cx="432435" cy="391477"/>
          </a:xfrm>
          <a:prstGeom prst="borderCallout1">
            <a:avLst>
              <a:gd name="adj1" fmla="val 97636"/>
              <a:gd name="adj2" fmla="val 21210"/>
              <a:gd name="adj3" fmla="val 154796"/>
              <a:gd name="adj4" fmla="val 30606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918860" y="917687"/>
            <a:ext cx="808673" cy="391477"/>
          </a:xfrm>
          <a:prstGeom prst="accentBorderCallout2">
            <a:avLst>
              <a:gd name="adj1" fmla="val 73844"/>
              <a:gd name="adj2" fmla="val -5294"/>
              <a:gd name="adj3" fmla="val 112882"/>
              <a:gd name="adj4" fmla="val -56627"/>
              <a:gd name="adj5" fmla="val 136233"/>
              <a:gd name="adj6" fmla="val -8456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被子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594962" y="2571750"/>
            <a:ext cx="719614" cy="391477"/>
          </a:xfrm>
          <a:prstGeom prst="borderCallout1">
            <a:avLst>
              <a:gd name="adj1" fmla="val -2919"/>
              <a:gd name="adj2" fmla="val 45822"/>
              <a:gd name="adj3" fmla="val -50160"/>
              <a:gd name="adj4" fmla="val 6355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寄居</a:t>
            </a:r>
          </a:p>
        </p:txBody>
      </p:sp>
      <p:sp>
        <p:nvSpPr>
          <p:cNvPr id="14" name="矩形 13"/>
          <p:cNvSpPr/>
          <p:nvPr/>
        </p:nvSpPr>
        <p:spPr>
          <a:xfrm>
            <a:off x="222411" y="3103563"/>
            <a:ext cx="8711038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"/>
              </a:spcBef>
            </a:pP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4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到了客舍，四肢僵硬不能动弹，仆役拿了热水来（给我）浇洗，用被子盖着我，很长时间才暖和过来。（我）寄居在旅店里，店主人每天提供两顿饭，没有新鲜肥美的食物可以享用。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33413" y="832009"/>
            <a:ext cx="845344" cy="391477"/>
          </a:xfrm>
          <a:prstGeom prst="borderCallout1">
            <a:avLst>
              <a:gd name="adj1" fmla="val 99941"/>
              <a:gd name="adj2" fmla="val 28044"/>
              <a:gd name="adj3" fmla="val 152491"/>
              <a:gd name="adj4" fmla="val 3402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客舍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283167" y="2607945"/>
            <a:ext cx="2037874" cy="391477"/>
          </a:xfrm>
          <a:prstGeom prst="accentBorderCallout2">
            <a:avLst>
              <a:gd name="adj1" fmla="val 17327"/>
              <a:gd name="adj2" fmla="val -5778"/>
              <a:gd name="adj3" fmla="val 3284"/>
              <a:gd name="adj4" fmla="val -15587"/>
              <a:gd name="adj5" fmla="val -46958"/>
              <a:gd name="adj6" fmla="val -2019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新鲜肥美的食物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1" animBg="1"/>
      <p:bldP spid="3" grpId="2" animBg="1"/>
      <p:bldP spid="9" grpId="3" animBg="1"/>
      <p:bldP spid="11" grpId="4" animBg="1"/>
      <p:bldP spid="13" grpId="5" animBg="1"/>
      <p:bldP spid="14" grpId="6"/>
      <p:bldP spid="15" grpId="7" animBg="1"/>
      <p:bldP spid="16" grpId="8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6067" y="1268253"/>
            <a:ext cx="8500310" cy="1938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>
                <a:cs typeface="+mn-ea"/>
                <a:sym typeface="+mn-lt"/>
              </a:rPr>
              <a:t>同舍生皆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被</a:t>
            </a:r>
            <a:r>
              <a:rPr lang="zh-CN" altLang="en-US" sz="2700" b="1">
                <a:cs typeface="+mn-ea"/>
                <a:sym typeface="+mn-lt"/>
              </a:rPr>
              <a:t>绮绣，戴朱缨宝饰之帽，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腰</a:t>
            </a:r>
            <a:r>
              <a:rPr lang="zh-CN" altLang="en-US" sz="2700" b="1">
                <a:cs typeface="+mn-ea"/>
                <a:sym typeface="+mn-lt"/>
              </a:rPr>
              <a:t>白玉之环，左佩刀，右备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容臭</a:t>
            </a:r>
            <a:r>
              <a:rPr lang="zh-CN" altLang="en-US" sz="2700" b="1">
                <a:cs typeface="+mn-ea"/>
                <a:sym typeface="+mn-lt"/>
              </a:rPr>
              <a:t>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烨然</a:t>
            </a:r>
            <a:r>
              <a:rPr lang="zh-CN" altLang="en-US" sz="2700" b="1">
                <a:cs typeface="+mn-ea"/>
                <a:sym typeface="+mn-lt"/>
              </a:rPr>
              <a:t>若神人；余则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缊</a:t>
            </a:r>
            <a:r>
              <a:rPr lang="zh-CN" altLang="en-US" sz="2700" b="1">
                <a:cs typeface="+mn-ea"/>
                <a:sym typeface="+mn-lt"/>
              </a:rPr>
              <a:t>袍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敝</a:t>
            </a:r>
            <a:r>
              <a:rPr lang="zh-CN" altLang="en-US" sz="2700" b="1">
                <a:cs typeface="+mn-ea"/>
                <a:sym typeface="+mn-lt"/>
              </a:rPr>
              <a:t>衣处其间，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略无</a:t>
            </a:r>
            <a:r>
              <a:rPr lang="zh-CN" altLang="en-US" sz="2700" b="1">
                <a:cs typeface="+mn-ea"/>
                <a:sym typeface="+mn-lt"/>
              </a:rPr>
              <a:t>慕艳意，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18084" y="692831"/>
            <a:ext cx="1558766" cy="714851"/>
          </a:xfrm>
          <a:prstGeom prst="accentBorderCallout2">
            <a:avLst>
              <a:gd name="adj1" fmla="val 48331"/>
              <a:gd name="adj2" fmla="val -2572"/>
              <a:gd name="adj3" fmla="val 78391"/>
              <a:gd name="adj4" fmla="val -8039"/>
              <a:gd name="adj5" fmla="val 113007"/>
              <a:gd name="adj6" fmla="val -15804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用作动词，在腰间佩戴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84860" y="876777"/>
            <a:ext cx="1079183" cy="391477"/>
          </a:xfrm>
          <a:prstGeom prst="accentBorderCallout2">
            <a:avLst>
              <a:gd name="adj1" fmla="val 42457"/>
              <a:gd name="adj2" fmla="val 108693"/>
              <a:gd name="adj3" fmla="val 103284"/>
              <a:gd name="adj4" fmla="val 115004"/>
              <a:gd name="adj5" fmla="val 149270"/>
              <a:gd name="adj6" fmla="val 11275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同</a:t>
            </a:r>
            <a:r>
              <a:rPr lang="en-US" altLang="zh-CN" sz="2100">
                <a:solidFill>
                  <a:schemeClr val="bg1"/>
                </a:solidFill>
                <a:cs typeface="+mn-ea"/>
                <a:sym typeface="+mn-lt"/>
              </a:rPr>
              <a:t>“</a:t>
            </a: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披</a:t>
            </a:r>
            <a:r>
              <a:rPr lang="en-US" altLang="zh-CN" sz="2100">
                <a:solidFill>
                  <a:schemeClr val="bg1"/>
                </a:solidFill>
                <a:cs typeface="+mn-ea"/>
                <a:sym typeface="+mn-lt"/>
              </a:rPr>
              <a:t>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62927" y="854658"/>
            <a:ext cx="932021" cy="391477"/>
          </a:xfrm>
          <a:prstGeom prst="borderCallout1">
            <a:avLst>
              <a:gd name="adj1" fmla="val 101027"/>
              <a:gd name="adj2" fmla="val 36305"/>
              <a:gd name="adj3" fmla="val 323168"/>
              <a:gd name="adj4" fmla="val -21282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香袋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11742" y="2571750"/>
            <a:ext cx="2065973" cy="391477"/>
          </a:xfrm>
          <a:prstGeom prst="borderCallout1">
            <a:avLst>
              <a:gd name="adj1" fmla="val 6204"/>
              <a:gd name="adj2" fmla="val 37828"/>
              <a:gd name="adj3" fmla="val -35888"/>
              <a:gd name="adj4" fmla="val 35131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光彩照人的样子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263516" y="2571750"/>
            <a:ext cx="932021" cy="391477"/>
          </a:xfrm>
          <a:prstGeom prst="borderCallout1">
            <a:avLst>
              <a:gd name="adj1" fmla="val -2311"/>
              <a:gd name="adj2" fmla="val 31987"/>
              <a:gd name="adj3" fmla="val -30291"/>
              <a:gd name="adj4" fmla="val 4512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乱麻</a:t>
            </a:r>
          </a:p>
        </p:txBody>
      </p:sp>
      <p:sp>
        <p:nvSpPr>
          <p:cNvPr id="11" name="矩形 10"/>
          <p:cNvSpPr/>
          <p:nvPr/>
        </p:nvSpPr>
        <p:spPr>
          <a:xfrm>
            <a:off x="408072" y="3260693"/>
            <a:ext cx="8411528" cy="15459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l">
              <a:lnSpc>
                <a:spcPct val="100000"/>
              </a:lnSpc>
              <a:spcBef>
                <a:spcPct val="5000"/>
              </a:spcBef>
              <a:buClrTx/>
              <a:buSzTx/>
              <a:buFontTx/>
            </a:pP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译文：</a:t>
            </a: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和我在一个客舍里的同学都穿着华丽的丝绸衣服，戴着有红色帽带、缀着珠宝的帽子，在腰间佩戴着白玉佩环，左边带着佩刀，右边挂着香袋，光彩照人，就像神仙一样；我却穿着破旧的衣服生活在他们中间，一点儿也没有羡慕的心，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14600" y="2571750"/>
            <a:ext cx="932021" cy="391477"/>
          </a:xfrm>
          <a:prstGeom prst="borderCallout1">
            <a:avLst>
              <a:gd name="adj1" fmla="val -2311"/>
              <a:gd name="adj2" fmla="val 31987"/>
              <a:gd name="adj3" fmla="val -32724"/>
              <a:gd name="adj4" fmla="val 23760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破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708106" y="2571750"/>
            <a:ext cx="1111568" cy="714851"/>
          </a:xfrm>
          <a:prstGeom prst="accentBorderCallout2">
            <a:avLst>
              <a:gd name="adj1" fmla="val 48501"/>
              <a:gd name="adj2" fmla="val 107282"/>
              <a:gd name="adj3" fmla="val -8327"/>
              <a:gd name="adj4" fmla="val 117707"/>
              <a:gd name="adj5" fmla="val -33311"/>
              <a:gd name="adj6" fmla="val 96935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一点儿也没有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1" animBg="1"/>
      <p:bldP spid="7" grpId="2" animBg="1"/>
      <p:bldP spid="3" grpId="3" animBg="1"/>
      <p:bldP spid="6" grpId="4" animBg="1"/>
      <p:bldP spid="11" grpId="5"/>
      <p:bldP spid="9" grpId="6" animBg="1"/>
      <p:bldP spid="13" grpId="7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3150" y="1335693"/>
            <a:ext cx="8425553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以</a:t>
            </a:r>
            <a:r>
              <a:rPr lang="zh-CN" altLang="en-US" sz="2700" b="1">
                <a:cs typeface="+mn-ea"/>
                <a:sym typeface="+mn-lt"/>
              </a:rPr>
              <a:t>中有足乐者，不知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口体之奉</a:t>
            </a:r>
            <a:r>
              <a:rPr lang="zh-CN" altLang="en-US" sz="2700" b="1">
                <a:cs typeface="+mn-ea"/>
                <a:sym typeface="+mn-lt"/>
              </a:rPr>
              <a:t>不若人也。盖余之勤且艰若此。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0043" y="944404"/>
            <a:ext cx="705326" cy="391477"/>
          </a:xfrm>
          <a:prstGeom prst="borderCallout1">
            <a:avLst>
              <a:gd name="adj1" fmla="val 93795"/>
              <a:gd name="adj2" fmla="val 40783"/>
              <a:gd name="adj3" fmla="val 160821"/>
              <a:gd name="adj4" fmla="val 41038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因为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77521" y="2010689"/>
            <a:ext cx="1607344" cy="391477"/>
          </a:xfrm>
          <a:prstGeom prst="accentBorderCallout2">
            <a:avLst>
              <a:gd name="adj1" fmla="val 19682"/>
              <a:gd name="adj2" fmla="val -2993"/>
              <a:gd name="adj3" fmla="val 5582"/>
              <a:gd name="adj4" fmla="val -23001"/>
              <a:gd name="adj5" fmla="val -18799"/>
              <a:gd name="adj6" fmla="val -39259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吃穿的供给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40162" y="3023202"/>
            <a:ext cx="8411528" cy="9827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4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因为内心有值得快乐的事，不觉得吃的穿的不如别人。我（求学时）的勤奋与艰苦的情况就像这样。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1" animBg="1"/>
      <p:bldP spid="13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0474" y="1135661"/>
            <a:ext cx="8789068" cy="1938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>
                <a:cs typeface="+mn-ea"/>
                <a:sym typeface="+mn-lt"/>
              </a:rPr>
              <a:t>今虽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耄老</a:t>
            </a:r>
            <a:r>
              <a:rPr lang="zh-CN" altLang="en-US" sz="2700" b="1">
                <a:cs typeface="+mn-ea"/>
                <a:sym typeface="+mn-lt"/>
              </a:rPr>
              <a:t>，未有所成，犹幸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预君子之列</a:t>
            </a:r>
            <a:r>
              <a:rPr lang="zh-CN" altLang="en-US" sz="2700" b="1">
                <a:cs typeface="+mn-ea"/>
                <a:sym typeface="+mn-lt"/>
              </a:rPr>
              <a:t>，而承天子之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宠光</a:t>
            </a:r>
            <a:r>
              <a:rPr lang="zh-CN" altLang="en-US" sz="2700" b="1">
                <a:cs typeface="+mn-ea"/>
                <a:sym typeface="+mn-lt"/>
              </a:rPr>
              <a:t>，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缀</a:t>
            </a:r>
            <a:r>
              <a:rPr lang="zh-CN" altLang="en-US" sz="2700" b="1">
                <a:cs typeface="+mn-ea"/>
                <a:sym typeface="+mn-lt"/>
              </a:rPr>
              <a:t>公卿之后，日侍坐备顾问，四海亦谬称其氏名，况才之过于余者乎？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60169" y="854869"/>
            <a:ext cx="1754029" cy="391477"/>
          </a:xfrm>
          <a:prstGeom prst="accentBorderCallout2">
            <a:avLst>
              <a:gd name="adj1" fmla="val 52941"/>
              <a:gd name="adj2" fmla="val -6280"/>
              <a:gd name="adj3" fmla="val 83001"/>
              <a:gd name="adj4" fmla="val -29330"/>
              <a:gd name="adj5" fmla="val 145255"/>
              <a:gd name="adj6" fmla="val -24355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意思是做了官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0050" y="799527"/>
            <a:ext cx="851059" cy="391477"/>
          </a:xfrm>
          <a:prstGeom prst="accentBorderCallout2">
            <a:avLst>
              <a:gd name="adj1" fmla="val 42482"/>
              <a:gd name="adj2" fmla="val 104640"/>
              <a:gd name="adj3" fmla="val 96315"/>
              <a:gd name="adj4" fmla="val 114085"/>
              <a:gd name="adj5" fmla="val 143136"/>
              <a:gd name="adj6" fmla="val 101787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年老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125840" y="854869"/>
            <a:ext cx="1336358" cy="391477"/>
          </a:xfrm>
          <a:prstGeom prst="accentBorderCallout2">
            <a:avLst>
              <a:gd name="adj1" fmla="val 54258"/>
              <a:gd name="adj2" fmla="val 102914"/>
              <a:gd name="adj3" fmla="val 79326"/>
              <a:gd name="adj4" fmla="val 114153"/>
              <a:gd name="adj5" fmla="val 145685"/>
              <a:gd name="adj6" fmla="val 106853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恩宠光耀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80486" y="2407457"/>
            <a:ext cx="851059" cy="391477"/>
          </a:xfrm>
          <a:prstGeom prst="borderCallout1">
            <a:avLst>
              <a:gd name="adj1" fmla="val 34127"/>
              <a:gd name="adj2" fmla="val -723"/>
              <a:gd name="adj3" fmla="val -33142"/>
              <a:gd name="adj4" fmla="val -235285"/>
            </a:avLst>
          </a:prstGeom>
          <a:solidFill>
            <a:srgbClr val="D56971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跟随</a:t>
            </a:r>
          </a:p>
        </p:txBody>
      </p:sp>
      <p:sp>
        <p:nvSpPr>
          <p:cNvPr id="11" name="矩形 10"/>
          <p:cNvSpPr/>
          <p:nvPr/>
        </p:nvSpPr>
        <p:spPr>
          <a:xfrm>
            <a:off x="270713" y="3073999"/>
            <a:ext cx="8472011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现在我虽已年老，没有什么成就，尚且有幸做了官，承蒙天子的恩宠光耀，跟随在公卿大人身后，每天在皇帝座位旁边侍奉，准备接受询问，天底下也有人错误地称说我的姓名，更何况才能超过我的人呢？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1" animBg="1"/>
      <p:bldP spid="7" grpId="2" animBg="1"/>
      <p:bldP spid="3" grpId="3" animBg="1"/>
      <p:bldP spid="11" grpId="4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0" name="矩形 9"/>
          <p:cNvSpPr/>
          <p:nvPr/>
        </p:nvSpPr>
        <p:spPr>
          <a:xfrm>
            <a:off x="548841" y="680194"/>
            <a:ext cx="7902416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b="1">
                <a:solidFill>
                  <a:srgbClr val="E04236"/>
                </a:solidFill>
                <a:cs typeface="+mn-ea"/>
                <a:sym typeface="+mn-lt"/>
              </a:rPr>
              <a:t>朗读指导：</a:t>
            </a:r>
            <a:r>
              <a:rPr lang="zh-CN" altLang="en-US" sz="2700">
                <a:cs typeface="+mn-ea"/>
                <a:sym typeface="+mn-lt"/>
              </a:rPr>
              <a:t>要用平和的语调读出虽学习艰苦却淡然处之的态度，还要读出庆幸、欣慰之感。</a:t>
            </a:r>
            <a:endParaRPr lang="zh-CN" altLang="en-US" sz="2700" kern="100">
              <a:cs typeface="+mn-ea"/>
              <a:sym typeface="+mn-lt"/>
            </a:endParaRPr>
          </a:p>
        </p:txBody>
      </p:sp>
      <p:sp>
        <p:nvSpPr>
          <p:cNvPr id="2" name="流程图: 文档 1"/>
          <p:cNvSpPr/>
          <p:nvPr/>
        </p:nvSpPr>
        <p:spPr>
          <a:xfrm>
            <a:off x="548841" y="2652120"/>
            <a:ext cx="7902416" cy="1542697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>
                <a:cs typeface="+mn-ea"/>
                <a:sym typeface="+mn-lt"/>
              </a:rPr>
              <a:t>叙述自己从师奔波劳苦，走读生活艰辛，但专心向学，结果令人欣慰。</a:t>
            </a:r>
          </a:p>
        </p:txBody>
      </p:sp>
      <p:pic>
        <p:nvPicPr>
          <p:cNvPr id="3" name="图片 2" descr="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361" y="1192890"/>
            <a:ext cx="1700213" cy="14592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497681" y="708484"/>
            <a:ext cx="8183103" cy="256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5pPr>
            <a:lvl6pPr marL="28943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6pPr>
            <a:lvl7pPr marL="33515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7pPr>
            <a:lvl8pPr marL="38087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8pPr>
            <a:lvl9pPr marL="42659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en-US" altLang="zh-CN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填空</a:t>
            </a:r>
          </a:p>
          <a:p>
            <a:pPr indent="0">
              <a:lnSpc>
                <a:spcPct val="150000"/>
              </a:lnSpc>
            </a:pP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《送东阳马生序》的作者是</a:t>
            </a:r>
            <a:r>
              <a:rPr lang="en-US" altLang="zh-CN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______</a:t>
            </a: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，元末明初文学家。生，对晚辈读书人的称呼；序，这里指</a:t>
            </a:r>
            <a:r>
              <a:rPr lang="en-US" altLang="zh-CN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”______”</a:t>
            </a: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，一种文体，与</a:t>
            </a:r>
            <a:r>
              <a:rPr lang="en-US" altLang="zh-CN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序言</a:t>
            </a:r>
            <a:r>
              <a:rPr lang="en-US" altLang="zh-CN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有别。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906" y="96679"/>
            <a:ext cx="1248251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13246" y="1436521"/>
            <a:ext cx="958691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E04236"/>
                </a:solidFill>
                <a:cs typeface="+mn-ea"/>
                <a:sym typeface="+mn-lt"/>
              </a:rPr>
              <a:t>宋濂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720915" y="2065798"/>
            <a:ext cx="123253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E04236"/>
                </a:solidFill>
                <a:cs typeface="+mn-ea"/>
                <a:sym typeface="+mn-lt"/>
              </a:rPr>
              <a:t>赠予</a:t>
            </a:r>
          </a:p>
        </p:txBody>
      </p:sp>
      <p:sp>
        <p:nvSpPr>
          <p:cNvPr id="5" name="椭圆 4"/>
          <p:cNvSpPr/>
          <p:nvPr/>
        </p:nvSpPr>
        <p:spPr>
          <a:xfrm>
            <a:off x="8263" y="4521783"/>
            <a:ext cx="536757" cy="519640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hlinkClick r:id="rId2" action="ppaction://hlinksldjump"/>
          </p:cNvPr>
          <p:cNvSpPr txBox="1"/>
          <p:nvPr/>
        </p:nvSpPr>
        <p:spPr>
          <a:xfrm>
            <a:off x="-24643" y="4608478"/>
            <a:ext cx="602569" cy="34624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800" b="1">
                <a:solidFill>
                  <a:schemeClr val="bg1"/>
                </a:solidFill>
                <a:cs typeface="+mn-ea"/>
                <a:sym typeface="+mn-lt"/>
              </a:rPr>
              <a:t>返回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81000" y="579597"/>
            <a:ext cx="7911465" cy="297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5pPr>
            <a:lvl6pPr marL="28943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6pPr>
            <a:lvl7pPr marL="33515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7pPr>
            <a:lvl8pPr marL="38087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8pPr>
            <a:lvl9pPr marL="42659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9pPr>
          </a:lstStyle>
          <a:p>
            <a:pPr indent="0"/>
            <a:r>
              <a:rPr lang="en-US" altLang="zh-CN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翻译句子。</a:t>
            </a:r>
          </a:p>
          <a:p>
            <a:pPr indent="0"/>
            <a:r>
              <a:rPr lang="en-US" altLang="zh-CN" sz="27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sz="27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家贫，无从致书以观，每假借于藏书之家，手自笔录，计日以还。</a:t>
            </a:r>
          </a:p>
          <a:p>
            <a:pPr indent="0"/>
            <a:endParaRPr lang="zh-CN" altLang="en-US" sz="27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0"/>
            <a:endParaRPr lang="en-US" altLang="zh-CN" sz="27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0"/>
            <a:endParaRPr lang="en-US" altLang="zh-CN" sz="27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0"/>
            <a:r>
              <a:rPr lang="en-US" altLang="zh-CN" sz="27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sz="2700" b="1">
                <a:latin typeface="+mn-lt"/>
                <a:ea typeface="+mn-ea"/>
                <a:cs typeface="+mn-ea"/>
                <a:sym typeface="+mn-lt"/>
              </a:rPr>
              <a:t>以中有足乐者，不知口体之奉不若人也。</a:t>
            </a:r>
            <a:r>
              <a:rPr lang="zh-CN" altLang="en-US" sz="27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11480" y="1912144"/>
            <a:ext cx="8332470" cy="95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23813" indent="-23813" algn="just">
              <a:lnSpc>
                <a:spcPct val="120000"/>
              </a:lnSpc>
              <a:spcBef>
                <a:spcPts val="75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E04236"/>
                </a:solidFill>
                <a:cs typeface="+mn-ea"/>
                <a:sym typeface="+mn-lt"/>
              </a:rPr>
              <a:t>家里穷，没有办法得到书来读，常常向有藏书的人家借，（借来就）自己动手用笔抄录，计算着日子（按时）归还。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906" y="96679"/>
            <a:ext cx="1248251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7204" y="3635217"/>
            <a:ext cx="7403783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E04236"/>
                </a:solidFill>
                <a:cs typeface="+mn-ea"/>
                <a:sym typeface="+mn-lt"/>
              </a:rPr>
              <a:t>因为内心有值得快乐的事，不觉得吃的穿的不如别人。</a:t>
            </a:r>
          </a:p>
        </p:txBody>
      </p:sp>
      <p:pic>
        <p:nvPicPr>
          <p:cNvPr id="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8067675" y="8867775"/>
            <a:ext cx="266700" cy="1905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82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906" y="87630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874" y="905351"/>
            <a:ext cx="2464594" cy="3557588"/>
          </a:xfrm>
          <a:prstGeom prst="roundRect">
            <a:avLst/>
          </a:prstGeom>
        </p:spPr>
      </p:pic>
      <p:sp>
        <p:nvSpPr>
          <p:cNvPr id="3074" name="标题 140289"/>
          <p:cNvSpPr>
            <a:spLocks noGrp="1"/>
          </p:cNvSpPr>
          <p:nvPr/>
        </p:nvSpPr>
        <p:spPr>
          <a:xfrm>
            <a:off x="346710" y="581025"/>
            <a:ext cx="5829300" cy="857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30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有关古人勤奋读书的成语：</a:t>
            </a:r>
          </a:p>
        </p:txBody>
      </p:sp>
      <p:sp>
        <p:nvSpPr>
          <p:cNvPr id="140291" name="内容占位符 140290"/>
          <p:cNvSpPr>
            <a:spLocks noGrp="1"/>
          </p:cNvSpPr>
          <p:nvPr/>
        </p:nvSpPr>
        <p:spPr>
          <a:xfrm>
            <a:off x="508635" y="1438275"/>
            <a:ext cx="5829300" cy="30861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buNone/>
            </a:pPr>
            <a:r>
              <a:rPr lang="en-US" altLang="zh-CN" sz="2800" b="1" dirty="0">
                <a:cs typeface="+mn-ea"/>
                <a:sym typeface="+mn-lt"/>
              </a:rPr>
              <a:t>①</a:t>
            </a:r>
            <a:r>
              <a:rPr lang="zh-CN" altLang="en-US" sz="2800" b="1" dirty="0">
                <a:cs typeface="+mn-ea"/>
                <a:sym typeface="+mn-lt"/>
              </a:rPr>
              <a:t>囊萤映雪（车胤、孙康）</a:t>
            </a:r>
          </a:p>
          <a:p>
            <a:pPr algn="just" eaLnBrk="1" hangingPunct="1">
              <a:buNone/>
            </a:pPr>
            <a:r>
              <a:rPr lang="en-US" altLang="zh-CN" sz="2800" b="1" dirty="0">
                <a:cs typeface="+mn-ea"/>
                <a:sym typeface="+mn-lt"/>
              </a:rPr>
              <a:t>②</a:t>
            </a:r>
            <a:r>
              <a:rPr lang="zh-CN" altLang="en-US" sz="2800" b="1" dirty="0">
                <a:cs typeface="+mn-ea"/>
                <a:sym typeface="+mn-lt"/>
              </a:rPr>
              <a:t>悬梁刺股（孙敬、苏秦）</a:t>
            </a:r>
          </a:p>
          <a:p>
            <a:pPr algn="just" eaLnBrk="1" hangingPunct="1">
              <a:buNone/>
            </a:pPr>
            <a:r>
              <a:rPr lang="en-US" altLang="zh-CN" sz="2800" b="1" dirty="0">
                <a:cs typeface="+mn-ea"/>
                <a:sym typeface="+mn-lt"/>
              </a:rPr>
              <a:t>③</a:t>
            </a:r>
            <a:r>
              <a:rPr lang="zh-CN" altLang="en-US" sz="2800" b="1" dirty="0">
                <a:cs typeface="+mn-ea"/>
                <a:sym typeface="+mn-lt"/>
              </a:rPr>
              <a:t>凿壁偷光（匡衡）</a:t>
            </a:r>
          </a:p>
          <a:p>
            <a:pPr algn="just" eaLnBrk="1" hangingPunct="1">
              <a:buNone/>
            </a:pPr>
            <a:r>
              <a:rPr lang="en-US" altLang="zh-CN" sz="2800" b="1" dirty="0">
                <a:cs typeface="+mn-ea"/>
                <a:sym typeface="+mn-lt"/>
              </a:rPr>
              <a:t>④</a:t>
            </a:r>
            <a:r>
              <a:rPr lang="zh-CN" altLang="en-US" sz="2800" b="1" dirty="0">
                <a:cs typeface="+mn-ea"/>
                <a:sym typeface="+mn-lt"/>
              </a:rPr>
              <a:t>韦编三绝（孔子）</a:t>
            </a:r>
          </a:p>
          <a:p>
            <a:pPr algn="just" eaLnBrk="1" hangingPunct="1">
              <a:buNone/>
            </a:pPr>
            <a:r>
              <a:rPr lang="en-US" altLang="zh-CN" sz="2800" b="1" dirty="0">
                <a:cs typeface="+mn-ea"/>
                <a:sym typeface="+mn-lt"/>
              </a:rPr>
              <a:t>⑤</a:t>
            </a:r>
            <a:r>
              <a:rPr lang="zh-CN" altLang="en-US" sz="2800" b="1" dirty="0">
                <a:cs typeface="+mn-ea"/>
                <a:sym typeface="+mn-lt"/>
              </a:rPr>
              <a:t>程门立雪（杨时）（程颐）</a:t>
            </a: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09477" y="87630"/>
            <a:ext cx="1588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906" y="96679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  <p:sp>
        <p:nvSpPr>
          <p:cNvPr id="6" name="矩形 5"/>
          <p:cNvSpPr/>
          <p:nvPr/>
        </p:nvSpPr>
        <p:spPr>
          <a:xfrm>
            <a:off x="2938463" y="1561148"/>
            <a:ext cx="5770721" cy="19883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cs typeface="+mn-ea"/>
                <a:sym typeface="+mn-lt"/>
              </a:rPr>
              <a:t>天将降大任于是人也，必先苦其心志，劳其筋骨，饿其体肤，空乏其身，行拂乱其所为。</a:t>
            </a:r>
          </a:p>
          <a:p>
            <a:pPr algn="r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cs typeface="+mn-ea"/>
                <a:sym typeface="+mn-lt"/>
              </a:rPr>
              <a:t>——</a:t>
            </a:r>
            <a:r>
              <a:rPr lang="zh-CN" altLang="en-US" sz="2400">
                <a:cs typeface="+mn-ea"/>
                <a:sym typeface="+mn-lt"/>
              </a:rPr>
              <a:t>孟子</a:t>
            </a:r>
            <a:r>
              <a:rPr sz="2400">
                <a:cs typeface="+mn-ea"/>
                <a:sym typeface="+mn-lt"/>
              </a:rPr>
              <a:t>《生于忧患，死于安乐》</a:t>
            </a:r>
            <a:endParaRPr lang="en-US" sz="240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399" y="929164"/>
            <a:ext cx="2145030" cy="3251835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8160" y="662982"/>
            <a:ext cx="8107204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以上</a:t>
            </a:r>
            <a:r>
              <a:rPr sz="2400">
                <a:cs typeface="+mn-ea"/>
                <a:sym typeface="+mn-lt"/>
              </a:rPr>
              <a:t>都说明了苦难并非全是坏事，只要我们善于化苦难为动力，那么苦难就会成为成功的垫脚石。今天我们来学习宋濂的《送东阳马生序》，看看苦难对于宋濂有什么意义。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828" y="2571274"/>
            <a:ext cx="5807869" cy="2098834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906" y="96679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3114751" y="1155464"/>
            <a:ext cx="5629751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幼圆" panose="02010509060101010101" pitchFamily="49" charset="-122"/>
              </a:defRPr>
            </a:lvl9pPr>
          </a:lstStyle>
          <a:p>
            <a:pPr indent="0" algn="just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85000"/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宋濂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（1310—1381），字景濂，号潜溪，谥文宪。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元末明初著名文学家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，被明太祖朱元璋誉为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“开国文臣之首”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，与刘基、高启并称为“明初诗文三大家”。刘基赞许他为“当今文章第一”。平生著作很多，有《宋学士文集》等。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905" y="87630"/>
            <a:ext cx="1259205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91272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作者简介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25" r="6784"/>
          <a:stretch>
            <a:fillRect/>
          </a:stretch>
        </p:blipFill>
        <p:spPr>
          <a:xfrm>
            <a:off x="463702" y="1165860"/>
            <a:ext cx="2456435" cy="3023304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410052" y="1018223"/>
            <a:ext cx="8257699" cy="33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明洪武十一年(137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年)，即宋濂告老还乡的第二年，应诏入朝晋见明太祖朱元璋，正在太学读书的同乡晚辈马君则前来拜访。宋濂了解到马生是个“善学者”，便写下这篇序文，勉励他珍惜太学的条件，刻苦学习。      </a:t>
            </a:r>
          </a:p>
          <a:p>
            <a:pPr algn="l" eaLnBrk="1" hangingPunct="1">
              <a:lnSpc>
                <a:spcPct val="150000"/>
              </a:lnSpc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本文的重点是叙述自己力学苦学的情况，以激励对方努力学习为目的。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76985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创作背景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905" y="87630"/>
            <a:ext cx="1259205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442913" y="859632"/>
            <a:ext cx="8380571" cy="33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vl="0" algn="l" eaLnBrk="1" hangingPunct="1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序，文体名。本文是一篇</a:t>
            </a:r>
            <a:r>
              <a:rPr lang="zh-CN" altLang="en-US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赠序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，赠序是古代的一种文体，</a:t>
            </a:r>
            <a:r>
              <a:rPr lang="zh-CN" altLang="en-US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其中的“序”，并非“序言”，而是“赠言”的意思。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  <a:p>
            <a:pPr lvl="0" algn="l" eaLnBrk="1" hangingPunct="1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      作为文章的体裁，序有书序和赠序之分。书序，即序言，相当于前言后记。赠序是临别赠言性质的文字，内容多为</a:t>
            </a:r>
            <a:r>
              <a:rPr lang="zh-CN" altLang="en-US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推重、勉励、称许之辞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。它与书序的性质不同，为文人之间的赠言。本文即属此类。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76985" y="374891"/>
            <a:ext cx="1403714" cy="48502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知识链接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905" y="87630"/>
            <a:ext cx="1259205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20"/>
          <p:cNvSpPr txBox="1"/>
          <p:nvPr/>
        </p:nvSpPr>
        <p:spPr>
          <a:xfrm>
            <a:off x="563881" y="1338739"/>
            <a:ext cx="8302466" cy="25612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嗜</a:t>
            </a:r>
            <a:r>
              <a:rPr lang="zh-CN" altLang="en-US" sz="2700">
                <a:cs typeface="+mn-ea"/>
                <a:sym typeface="+mn-lt"/>
              </a:rPr>
              <a:t>（     ）学        弗之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怠</a:t>
            </a:r>
            <a:r>
              <a:rPr lang="zh-CN" altLang="en-US" sz="2700">
                <a:cs typeface="+mn-ea"/>
                <a:sym typeface="+mn-lt"/>
              </a:rPr>
              <a:t>（       ）      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逾</a:t>
            </a:r>
            <a:r>
              <a:rPr lang="zh-CN" altLang="en-US" sz="2700">
                <a:cs typeface="+mn-ea"/>
                <a:sym typeface="+mn-lt"/>
              </a:rPr>
              <a:t>（      ）约</a:t>
            </a:r>
          </a:p>
          <a:p>
            <a:pPr>
              <a:lnSpc>
                <a:spcPct val="150000"/>
              </a:lnSpc>
            </a:pPr>
            <a:r>
              <a:rPr lang="zh-CN" altLang="en-US" sz="2700">
                <a:cs typeface="+mn-ea"/>
                <a:sym typeface="+mn-lt"/>
              </a:rPr>
              <a:t>既加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冠</a:t>
            </a:r>
            <a:r>
              <a:rPr lang="zh-CN" altLang="en-US" sz="2700">
                <a:cs typeface="+mn-ea"/>
                <a:sym typeface="+mn-lt"/>
              </a:rPr>
              <a:t>（      ）    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叱咄</a:t>
            </a:r>
            <a:r>
              <a:rPr lang="zh-CN" altLang="en-US" sz="2700">
                <a:cs typeface="+mn-ea"/>
                <a:sym typeface="+mn-lt"/>
              </a:rPr>
              <a:t>（           ）     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俟</a:t>
            </a:r>
            <a:r>
              <a:rPr lang="zh-CN" altLang="en-US" sz="2700">
                <a:cs typeface="+mn-ea"/>
                <a:sym typeface="+mn-lt"/>
              </a:rPr>
              <a:t>（      ）</a:t>
            </a:r>
          </a:p>
          <a:p>
            <a:pPr>
              <a:lnSpc>
                <a:spcPct val="150000"/>
              </a:lnSpc>
            </a:pPr>
            <a:r>
              <a:rPr lang="zh-CN" altLang="en-US" sz="2700">
                <a:cs typeface="+mn-ea"/>
                <a:sym typeface="+mn-lt"/>
              </a:rPr>
              <a:t>负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箧</a:t>
            </a:r>
            <a:r>
              <a:rPr lang="zh-CN" altLang="en-US" sz="2700">
                <a:cs typeface="+mn-ea"/>
                <a:sym typeface="+mn-lt"/>
              </a:rPr>
              <a:t>（      ）       曳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屣</a:t>
            </a:r>
            <a:r>
              <a:rPr lang="zh-CN" altLang="en-US" sz="2700">
                <a:cs typeface="+mn-ea"/>
                <a:sym typeface="+mn-lt"/>
              </a:rPr>
              <a:t>（      ）           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皲</a:t>
            </a:r>
            <a:r>
              <a:rPr lang="zh-CN" altLang="en-US" sz="2700">
                <a:cs typeface="+mn-ea"/>
                <a:sym typeface="+mn-lt"/>
              </a:rPr>
              <a:t>（      ）裂</a:t>
            </a:r>
          </a:p>
          <a:p>
            <a:pPr>
              <a:lnSpc>
                <a:spcPct val="150000"/>
              </a:lnSpc>
            </a:pP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媵</a:t>
            </a:r>
            <a:r>
              <a:rPr lang="zh-CN" altLang="en-US" sz="2700">
                <a:cs typeface="+mn-ea"/>
                <a:sym typeface="+mn-lt"/>
              </a:rPr>
              <a:t>（       ）人      容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臭</a:t>
            </a:r>
            <a:r>
              <a:rPr lang="zh-CN" altLang="en-US" sz="2700">
                <a:cs typeface="+mn-ea"/>
                <a:sym typeface="+mn-lt"/>
              </a:rPr>
              <a:t>（      ）           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烨</a:t>
            </a:r>
            <a:r>
              <a:rPr lang="zh-CN" altLang="en-US" sz="2700">
                <a:cs typeface="+mn-ea"/>
                <a:sym typeface="+mn-lt"/>
              </a:rPr>
              <a:t>（      ）然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1906" y="87630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01261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学习字词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52062" y="1527334"/>
            <a:ext cx="803746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00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altLang="zh-CN" sz="3000" b="1" err="1">
                <a:solidFill>
                  <a:srgbClr val="FF0000"/>
                </a:solidFill>
                <a:cs typeface="+mn-ea"/>
                <a:sym typeface="+mn-lt"/>
              </a:rPr>
              <a:t>shì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77297" y="2096462"/>
            <a:ext cx="1571584" cy="5309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en-US" altLang="zh-CN" sz="3000" b="1" dirty="0" err="1">
                <a:solidFill>
                  <a:srgbClr val="FF0000"/>
                </a:solidFill>
                <a:cs typeface="+mn-ea"/>
                <a:sym typeface="+mn-lt"/>
              </a:rPr>
              <a:t>chì</a:t>
            </a:r>
            <a:r>
              <a:rPr lang="en-US" altLang="zh-CN" sz="30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altLang="zh-CN" sz="3000" b="1" dirty="0" err="1">
                <a:solidFill>
                  <a:srgbClr val="FF0000"/>
                </a:solidFill>
                <a:cs typeface="+mn-ea"/>
                <a:sym typeface="+mn-lt"/>
              </a:rPr>
              <a:t>duō</a:t>
            </a:r>
            <a:endParaRPr lang="en-US" altLang="zh-CN" sz="30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94498" y="2780824"/>
            <a:ext cx="731611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b="1" err="1">
                <a:solidFill>
                  <a:srgbClr val="FF0000"/>
                </a:solidFill>
                <a:cs typeface="+mn-ea"/>
                <a:sym typeface="+mn-lt"/>
              </a:rPr>
              <a:t>qiè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37310" y="3369946"/>
            <a:ext cx="97847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b="1" err="1">
                <a:solidFill>
                  <a:srgbClr val="FF0000"/>
                </a:solidFill>
                <a:cs typeface="+mn-ea"/>
                <a:sym typeface="+mn-lt"/>
              </a:rPr>
              <a:t>yìnɡ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166134" y="2690337"/>
            <a:ext cx="75405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b="1" err="1">
                <a:solidFill>
                  <a:srgbClr val="FF0000"/>
                </a:solidFill>
                <a:cs typeface="+mn-ea"/>
                <a:sym typeface="+mn-lt"/>
              </a:rPr>
              <a:t>jūn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118509" y="2165986"/>
            <a:ext cx="441468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b="1" err="1">
                <a:solidFill>
                  <a:srgbClr val="FF0000"/>
                </a:solidFill>
                <a:cs typeface="+mn-ea"/>
                <a:sym typeface="+mn-lt"/>
              </a:rPr>
              <a:t>sì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54382" y="1498264"/>
            <a:ext cx="855364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cs typeface="+mn-ea"/>
                <a:sym typeface="+mn-lt"/>
              </a:rPr>
              <a:t>dài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058501" y="1500188"/>
            <a:ext cx="760095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cs typeface="+mn-ea"/>
                <a:sym typeface="+mn-lt"/>
              </a:rPr>
              <a:t>yú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26546" y="2079897"/>
            <a:ext cx="1143425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cs typeface="+mn-ea"/>
                <a:sym typeface="+mn-lt"/>
              </a:rPr>
              <a:t>guān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426744" y="2748916"/>
            <a:ext cx="655320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cs typeface="+mn-ea"/>
                <a:sym typeface="+mn-lt"/>
              </a:rPr>
              <a:t>xǐ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314348" y="3388519"/>
            <a:ext cx="767715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cs typeface="+mn-ea"/>
                <a:sym typeface="+mn-lt"/>
              </a:rPr>
              <a:t>xiù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182327" y="3361373"/>
            <a:ext cx="635794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cs typeface="+mn-ea"/>
                <a:sym typeface="+mn-lt"/>
              </a:rPr>
              <a:t>yè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  <p:cond evt="onBegin" delay="0">
                          <p:tn val="40"/>
                        </p:cond>
                      </p:stCondLst>
                      <p:childTnLst>
                        <p:par>
                          <p:cTn id="4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  <p:cond evt="onBegin" delay="0">
                          <p:tn val="48"/>
                        </p:cond>
                      </p:stCondLst>
                      <p:childTnLst>
                        <p:par>
                          <p:cTn id="5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  <p:cond evt="onBegin" delay="0">
                          <p:tn val="56"/>
                        </p:cond>
                      </p:stCondLst>
                      <p:childTnLst>
                        <p:par>
                          <p:cTn id="5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  <p:cond evt="onBegin" delay="0">
                          <p:tn val="64"/>
                        </p:cond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  <p:cond evt="onBegin" delay="0">
                          <p:tn val="72"/>
                        </p:cond>
                      </p:stCondLst>
                      <p:childTnLst>
                        <p:par>
                          <p:cTn id="7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  <p:cond evt="onBegin" delay="0">
                          <p:tn val="80"/>
                        </p:cond>
                      </p:stCondLst>
                      <p:childTnLst>
                        <p:par>
                          <p:cTn id="8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  <p:cond evt="onBegin" delay="0">
                          <p:tn val="88"/>
                        </p:cond>
                      </p:stCondLst>
                      <p:childTnLst>
                        <p:par>
                          <p:cTn id="9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  <p:cond evt="onBegin" delay="0">
                          <p:tn val="96"/>
                        </p:cond>
                      </p:stCondLst>
                      <p:childTnLst>
                        <p:par>
                          <p:cTn id="9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1"/>
      <p:bldP spid="3" grpId="5"/>
      <p:bldP spid="4" grpId="7"/>
      <p:bldP spid="5" grpId="10"/>
      <p:bldP spid="6" grpId="9"/>
      <p:bldP spid="7" grpId="6"/>
      <p:bldP spid="9" grpId="2"/>
      <p:bldP spid="11" grpId="3"/>
      <p:bldP spid="12" grpId="4"/>
      <p:bldP spid="19" grpId="8"/>
      <p:bldP spid="20" grpId="11"/>
      <p:bldP spid="25" grpId="1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470,&quot;width&quot;:5175}"/>
  <p:tag name="REFSHAPE" val="506562124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a3p31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2150</Words>
  <Application>Microsoft Office PowerPoint</Application>
  <PresentationFormat>全屏显示(16:9)</PresentationFormat>
  <Paragraphs>205</Paragraphs>
  <Slides>28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2020-09-19T19:12:39Z</cp:lastPrinted>
  <dcterms:created xsi:type="dcterms:W3CDTF">2020-09-19T19:12:39Z</dcterms:created>
  <dcterms:modified xsi:type="dcterms:W3CDTF">2022-02-11T10:55:27Z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