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  <p:sldMasterId id="2147483697" r:id="rId2"/>
    <p:sldMasterId id="2147483709" r:id="rId3"/>
    <p:sldMasterId id="2147483722" r:id="rId4"/>
    <p:sldMasterId id="2147483734" r:id="rId5"/>
  </p:sldMasterIdLst>
  <p:notesMasterIdLst>
    <p:notesMasterId r:id="rId44"/>
  </p:notesMasterIdLst>
  <p:handoutMasterIdLst>
    <p:handoutMasterId r:id="rId45"/>
  </p:handoutMasterIdLst>
  <p:sldIdLst>
    <p:sldId id="790" r:id="rId6"/>
    <p:sldId id="791" r:id="rId7"/>
    <p:sldId id="792" r:id="rId8"/>
    <p:sldId id="793" r:id="rId9"/>
    <p:sldId id="794" r:id="rId10"/>
    <p:sldId id="795" r:id="rId11"/>
    <p:sldId id="796" r:id="rId12"/>
    <p:sldId id="797" r:id="rId13"/>
    <p:sldId id="798" r:id="rId14"/>
    <p:sldId id="799" r:id="rId15"/>
    <p:sldId id="800" r:id="rId16"/>
    <p:sldId id="801" r:id="rId17"/>
    <p:sldId id="802" r:id="rId18"/>
    <p:sldId id="803" r:id="rId19"/>
    <p:sldId id="804" r:id="rId20"/>
    <p:sldId id="805" r:id="rId21"/>
    <p:sldId id="806" r:id="rId22"/>
    <p:sldId id="807" r:id="rId23"/>
    <p:sldId id="808" r:id="rId24"/>
    <p:sldId id="809" r:id="rId25"/>
    <p:sldId id="810" r:id="rId26"/>
    <p:sldId id="811" r:id="rId27"/>
    <p:sldId id="812" r:id="rId28"/>
    <p:sldId id="813" r:id="rId29"/>
    <p:sldId id="814" r:id="rId30"/>
    <p:sldId id="815" r:id="rId31"/>
    <p:sldId id="816" r:id="rId32"/>
    <p:sldId id="817" r:id="rId33"/>
    <p:sldId id="818" r:id="rId34"/>
    <p:sldId id="819" r:id="rId35"/>
    <p:sldId id="820" r:id="rId36"/>
    <p:sldId id="821" r:id="rId37"/>
    <p:sldId id="822" r:id="rId38"/>
    <p:sldId id="823" r:id="rId39"/>
    <p:sldId id="824" r:id="rId40"/>
    <p:sldId id="825" r:id="rId41"/>
    <p:sldId id="826" r:id="rId42"/>
    <p:sldId id="827" r:id="rId43"/>
  </p:sldIdLst>
  <p:sldSz cx="12192000" cy="6858000"/>
  <p:notesSz cx="6858000" cy="9144000"/>
  <p:custDataLst>
    <p:tags r:id="rId46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0" userDrawn="1">
          <p15:clr>
            <a:srgbClr val="A4A3A4"/>
          </p15:clr>
        </p15:guide>
        <p15:guide id="2" pos="38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540" y="114"/>
      </p:cViewPr>
      <p:guideLst>
        <p:guide orient="horz" pos="2070"/>
        <p:guide pos="3865"/>
      </p:guideLst>
    </p:cSldViewPr>
  </p:slid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66" d="100"/>
        <a:sy n="66" d="100"/>
      </p:scale>
      <p:origin x="0" y="198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33" cy="7203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gs" Target="tags/tag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E51884-5B74-4AEF-ABFB-BD46BE41A3F7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2022/2/11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458ECC6-E41A-4AE1-929D-5E0917479C7A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8976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7388"/>
            <a:ext cx="58547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13315" name="Rectangle 3"/>
          <p:cNvSpPr>
            <a:spLocks noGrp="1" noRot="1" noChangeAspect="1" noChangeArrowheads="1"/>
          </p:cNvSpPr>
          <p:nvPr/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8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0BEB44-AFEC-4AC4-ABA7-06BE94C0DE75}" type="datetime1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2022/2/11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8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C771EFD-C753-4547-8FAF-0B7BB3095607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145593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7388"/>
            <a:ext cx="5854700" cy="3294062"/>
          </a:xfrm>
        </p:spPr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577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7388"/>
            <a:ext cx="5854700" cy="3294062"/>
          </a:xfrm>
        </p:spPr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41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7388"/>
            <a:ext cx="5854700" cy="3294062"/>
          </a:xfrm>
        </p:spPr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793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3433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7388"/>
            <a:ext cx="5854700" cy="3294062"/>
          </a:xfrm>
        </p:spPr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4021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500063" y="687388"/>
            <a:ext cx="5854700" cy="3294062"/>
          </a:xfrm>
        </p:spPr>
      </p:sp>
      <p:sp>
        <p:nvSpPr>
          <p:cNvPr id="3" name="文本占位符 2"/>
          <p:cNvSpPr>
            <a:spLocks noGrp="1"/>
          </p:cNvSpPr>
          <p:nvPr>
            <p:ph type="body" sz="quarter"/>
          </p:nvPr>
        </p:nvSpPr>
        <p:spPr>
          <a:xfrm>
            <a:off x="662016" y="3931500"/>
            <a:ext cx="5296132" cy="3216682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64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687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912603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05B5C-984F-4F35-8DF3-F0004C272FBF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A1ED0-DA12-4794-A317-F2ED737C01A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84580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9B269-B922-4534-A2A6-CA1DDB6CDDEA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305B4-F512-47AE-8481-CE8B5F1F0099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092124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65769-9F85-4E5C-BC63-819D7CF6AAF0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F025F-21FB-4253-8417-9185FFEC66D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55743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F6AE4-F68E-4DF4-BC2D-FD08EAE13C44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1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1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8C943-2258-461D-81C4-1FE77DEE3E3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15623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BB28A-2175-4948-9467-EAA96C147127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B1937-5D6D-4A55-94EA-8C4426ACF65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675169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64322-ED3C-4288-9533-9B50D3280C29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CADA0-35D6-45D3-9F97-2A3D0635FB1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854626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6C1BC-9635-43E5-9E82-F99BBC8F7B85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D1B43-01C0-4916-ADE3-D401765C64A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92912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Arial" panose="020B0604020202020204" pitchFamily="34" charset="0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1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829CB-5ADC-412F-A011-5232C13E3017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AAB13-604E-44A8-8DB9-4B657DC2A18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71190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FF2C5-CA7D-4624-ADAA-CB6A35F7879A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2F17B-6A05-48C9-8449-7D4D3E5B6F1A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17725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1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13DDF-41AD-44B7-B652-E8A0F9CCA0A8}" type="datetime1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9" name="页脚占位符 2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8E839-2540-4BA4-A88D-AE43FE7B5DD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127784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71961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22300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69685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766276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03445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94573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28680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56043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981587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28699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23732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8045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21981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4534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4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0207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739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826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119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0409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9157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3712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963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390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2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41542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5057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2843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4234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7901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6433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8054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67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7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microsoft.com/office/2007/relationships/hdphoto" Target="../media/hdphoto2.wdp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4102100" cy="18884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089901" y="0"/>
            <a:ext cx="4102099" cy="18884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0"/>
            <a:ext cx="4102100" cy="18884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089901" y="0"/>
            <a:ext cx="4102099" cy="188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6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649" r:id="rId1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9pPr>
    </p:titleStyle>
    <p:bodyStyle>
      <a:lvl1pPr marL="342900" indent="-342900" algn="l" defTabSz="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742950" indent="-285750" algn="l" defTabSz="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1143000" indent="-228600" algn="l" defTabSz="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1600200" indent="-228600" algn="l" defTabSz="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2057400" indent="-228600" algn="l" defTabSz="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C33E9F5-3967-4198-8073-9A76A4C68693}" type="datetimeFigureOut">
              <a:rPr lang="zh-CN" altLang="en-US" smtClean="0"/>
              <a:pPr>
                <a:defRPr/>
              </a:pPr>
              <a:t>2022/2/11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0F9846B-D867-43CC-A972-BD86ADE80A3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55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19458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3815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/>
          <p:nvPr/>
        </p:nvSpPr>
        <p:spPr>
          <a:xfrm>
            <a:off x="1524000" y="2018350"/>
            <a:ext cx="9144000" cy="11068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11  </a:t>
            </a:r>
            <a:r>
              <a: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Arial" panose="020B0604020202020204" pitchFamily="34" charset="0"/>
              </a:rPr>
              <a:t>送东阳马生序</a:t>
            </a:r>
          </a:p>
        </p:txBody>
      </p:sp>
      <p:sp>
        <p:nvSpPr>
          <p:cNvPr id="3" name="矩形 2"/>
          <p:cNvSpPr/>
          <p:nvPr/>
        </p:nvSpPr>
        <p:spPr>
          <a:xfrm>
            <a:off x="1524000" y="5573372"/>
            <a:ext cx="91440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39928" y="1111885"/>
            <a:ext cx="8369935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61340" indent="-561340" algn="just" eaLnBrk="1" hangingPunct="1">
              <a:lnSpc>
                <a:spcPct val="120000"/>
              </a:lnSpc>
            </a:pPr>
            <a:r>
              <a:rPr sz="2800" b="1" dirty="0">
                <a:latin typeface="宋体" panose="02010600030101010101" pitchFamily="2" charset="-122"/>
              </a:rPr>
              <a:t>1.本文中作者从哪三个方面来表现自己求学的勤且艰？你觉得宋濂有哪些品质值得学习？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1767205" y="375288"/>
            <a:ext cx="708025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解疑释难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】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2390140" y="2756538"/>
            <a:ext cx="7919720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幼年得书的艰难；成年求师的艰难；求学生活条件的艰难。学习刻苦，求学诚心；尊敬老师，坚守信用。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6" grpId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1195" y="1158243"/>
            <a:ext cx="836803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3720" indent="-553720" algn="just" eaLnBrk="1" hangingPunct="1">
              <a:lnSpc>
                <a:spcPct val="120000"/>
              </a:lnSpc>
            </a:pPr>
            <a:r>
              <a:rPr sz="2800" b="1" dirty="0">
                <a:latin typeface="宋体" panose="02010600030101010101" pitchFamily="2" charset="-122"/>
              </a:rPr>
              <a:t>2. </a:t>
            </a:r>
            <a:r>
              <a:rPr lang="zh-CN" altLang="en-US" sz="2800" b="1" dirty="0">
                <a:latin typeface="宋体" panose="02010600030101010101" pitchFamily="2" charset="-122"/>
              </a:rPr>
              <a:t>文中写“同舍生”的目的是什么？作者对“同舍生”的豪华生活毫不羡慕的原因是什么？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1911353" y="2526668"/>
            <a:ext cx="8368665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用同舍生的优越生活与自己生活的艰苦进行对比，反衬自己求学生活之艰苦，同时也突出自己求学信念之坚定。作者从读书中得到精神上的快乐，不在意生活的贫困。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39928" y="1814833"/>
            <a:ext cx="8447405" cy="4225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 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解释文中加点的词。</a:t>
            </a:r>
          </a:p>
          <a:p>
            <a:pPr algn="dist" eaLnBrk="1">
              <a:lnSpc>
                <a:spcPct val="12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余幼时即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嗜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）学。家贫，无从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致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）书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观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），每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假借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）于藏书之家，手自笔录，计日以还。天大寒，砚冰坚，手指不可屈伸，弗之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怠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）。录毕，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走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）送之，不敢稍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逾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）约。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以是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）人多以书假余，余因得遍观群书。既加冠，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益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）慕圣贤之道。又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患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      ）</a:t>
            </a:r>
          </a:p>
        </p:txBody>
      </p:sp>
      <p:sp>
        <p:nvSpPr>
          <p:cNvPr id="17410" name="矩形: 折角 1"/>
          <p:cNvSpPr/>
          <p:nvPr/>
        </p:nvSpPr>
        <p:spPr>
          <a:xfrm>
            <a:off x="3992880" y="322080"/>
            <a:ext cx="4206240" cy="795655"/>
          </a:xfrm>
          <a:prstGeom prst="ellipse">
            <a:avLst/>
          </a:prstGeom>
          <a:solidFill>
            <a:srgbClr val="EF6553"/>
          </a:solidFill>
          <a:ln w="9525">
            <a:noFill/>
          </a:ln>
        </p:spPr>
        <p:txBody>
          <a:bodyPr/>
          <a:lstStyle/>
          <a:p>
            <a:pPr algn="ctr"/>
            <a:r>
              <a:rPr lang="zh-CN" altLang="en-US" sz="3200" b="1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达标训练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5453383" y="2296163"/>
            <a:ext cx="97853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爱好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5496560" y="2819403"/>
            <a:ext cx="5956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来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767843" y="1199518"/>
            <a:ext cx="70123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基础过关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】——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sym typeface="+mn-ea"/>
              </a:rPr>
              <a:t>重点词汇</a:t>
            </a:r>
            <a:endParaRPr lang="zh-CN" altLang="en-US" sz="28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67308" y="2831468"/>
            <a:ext cx="108775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得到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7607935" y="2831468"/>
            <a:ext cx="5956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看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2567305" y="3343913"/>
            <a:ext cx="5956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借</a:t>
            </a:r>
          </a:p>
        </p:txBody>
      </p:sp>
      <p:sp>
        <p:nvSpPr>
          <p:cNvPr id="10" name="文本框 1"/>
          <p:cNvSpPr txBox="1"/>
          <p:nvPr/>
        </p:nvSpPr>
        <p:spPr>
          <a:xfrm>
            <a:off x="8472808" y="3844293"/>
            <a:ext cx="11322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懈怠</a:t>
            </a:r>
          </a:p>
        </p:txBody>
      </p:sp>
      <p:sp>
        <p:nvSpPr>
          <p:cNvPr id="12" name="文本框 1"/>
          <p:cNvSpPr txBox="1"/>
          <p:nvPr/>
        </p:nvSpPr>
        <p:spPr>
          <a:xfrm>
            <a:off x="3933825" y="4356738"/>
            <a:ext cx="5956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跑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7875908" y="4356738"/>
            <a:ext cx="11322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超过</a:t>
            </a:r>
          </a:p>
        </p:txBody>
      </p:sp>
      <p:sp>
        <p:nvSpPr>
          <p:cNvPr id="15" name="文本框 1"/>
          <p:cNvSpPr txBox="1"/>
          <p:nvPr/>
        </p:nvSpPr>
        <p:spPr>
          <a:xfrm>
            <a:off x="2825753" y="4881248"/>
            <a:ext cx="11322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因此</a:t>
            </a:r>
          </a:p>
        </p:txBody>
      </p:sp>
      <p:sp>
        <p:nvSpPr>
          <p:cNvPr id="16" name="文本框 1"/>
          <p:cNvSpPr txBox="1"/>
          <p:nvPr/>
        </p:nvSpPr>
        <p:spPr>
          <a:xfrm>
            <a:off x="3545208" y="5408933"/>
            <a:ext cx="11322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更加</a:t>
            </a:r>
          </a:p>
        </p:txBody>
      </p:sp>
      <p:sp>
        <p:nvSpPr>
          <p:cNvPr id="17" name="文本框 1"/>
          <p:cNvSpPr txBox="1"/>
          <p:nvPr/>
        </p:nvSpPr>
        <p:spPr>
          <a:xfrm>
            <a:off x="8058785" y="5384803"/>
            <a:ext cx="20701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忧虑，担心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17410" grpId="1" animBg="1"/>
      <p:bldP spid="7" grpId="0"/>
      <p:bldP spid="8" grpId="0"/>
      <p:bldP spid="13" grpId="0"/>
      <p:bldP spid="2" grpId="0"/>
      <p:bldP spid="5" grpId="0"/>
      <p:bldP spid="6" grpId="0"/>
      <p:bldP spid="10" grpId="0"/>
      <p:bldP spid="12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872618" y="597535"/>
            <a:ext cx="8447405" cy="5775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无硕师名人与游，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尝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）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趋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）百里外，从乡之先达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执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）经叩问。先达德隆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望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）尊，门人弟子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填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）其室，未尝稍降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辞色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 ）。余立侍左右，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援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）疑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质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）理，俯身倾耳以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）；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或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）遇其叱咄，色愈恭，礼愈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至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），不敢出一言以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复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                    ）；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俟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）其欣悦，则又请焉。故余虽愚，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卒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 ）获有所闻。</a:t>
            </a:r>
          </a:p>
          <a:p>
            <a:pPr algn="just" eaLnBrk="1">
              <a:lnSpc>
                <a:spcPct val="12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当余之从师也，负箧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曳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）屣行深山巨谷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5779773" y="573408"/>
            <a:ext cx="9886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曾经</a:t>
            </a:r>
          </a:p>
        </p:txBody>
      </p:sp>
      <p:sp>
        <p:nvSpPr>
          <p:cNvPr id="8" name="文本框 1"/>
          <p:cNvSpPr txBox="1"/>
          <p:nvPr/>
        </p:nvSpPr>
        <p:spPr>
          <a:xfrm>
            <a:off x="8279768" y="597538"/>
            <a:ext cx="130111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快步走</a:t>
            </a:r>
          </a:p>
        </p:txBody>
      </p:sp>
      <p:sp>
        <p:nvSpPr>
          <p:cNvPr id="9" name="文本框 1"/>
          <p:cNvSpPr txBox="1"/>
          <p:nvPr/>
        </p:nvSpPr>
        <p:spPr>
          <a:xfrm>
            <a:off x="6006468" y="1098553"/>
            <a:ext cx="10521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拿着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06065" y="1571628"/>
            <a:ext cx="95377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声望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386547" y="1607644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挤满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476750" y="2118998"/>
            <a:ext cx="21590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言辞和脸色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34593" y="2624458"/>
            <a:ext cx="16236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引、提出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789522" y="2648409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询问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336392" y="3148789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请教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848452" y="3137359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有时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610837" y="3650439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周到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540638" y="4170683"/>
            <a:ext cx="59201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回答，答复。这里是辩解的意思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556102" y="4688029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等待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385060" y="5201288"/>
            <a:ext cx="207899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最终，终于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693762" y="5700219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拖着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0"/>
      <p:bldP spid="8" grpId="0"/>
      <p:bldP spid="9" grpId="0"/>
      <p:bldP spid="2" grpId="0"/>
      <p:bldP spid="3" grpId="0"/>
      <p:bldP spid="5" grpId="0"/>
      <p:bldP spid="6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884683" y="608965"/>
            <a:ext cx="8425815" cy="5259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>
              <a:lnSpc>
                <a:spcPct val="12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中。穷冬烈风，大雪深数尺，足肤皲裂而不知。至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舍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    ），四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支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）僵劲不能动，媵人持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汤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）沃灌，以衾拥覆，久而乃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）。寓逆旅，主人日再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食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      ），无鲜肥滋味之享。同舍生皆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被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）绮绣，戴朱缨宝饰之帽，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腰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         ）白玉之环，左佩刀，右备容臭，烨然若神人；余则缊袍敝衣处其间，略无慕艳意，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以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）中有足乐者，不知口体之奉不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若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）人也。 盖余之勤且艰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若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）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2734945" y="1085853"/>
            <a:ext cx="207899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这里指客舍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6958333" y="1109983"/>
            <a:ext cx="16490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同“肢”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4573270" y="1618618"/>
            <a:ext cx="102743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热水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2964183" y="2141223"/>
            <a:ext cx="94043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暖和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15873" y="2639063"/>
            <a:ext cx="280733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供养，给……吃</a:t>
            </a:r>
          </a:p>
        </p:txBody>
      </p:sp>
      <p:sp>
        <p:nvSpPr>
          <p:cNvPr id="11" name="文本框 1"/>
          <p:cNvSpPr txBox="1"/>
          <p:nvPr/>
        </p:nvSpPr>
        <p:spPr>
          <a:xfrm>
            <a:off x="3249298" y="3149603"/>
            <a:ext cx="16490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同“披”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37743" y="3672843"/>
            <a:ext cx="381952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用作动词，在腰间佩戴</a:t>
            </a:r>
          </a:p>
        </p:txBody>
      </p:sp>
      <p:sp>
        <p:nvSpPr>
          <p:cNvPr id="13" name="文本框 1"/>
          <p:cNvSpPr txBox="1"/>
          <p:nvPr/>
        </p:nvSpPr>
        <p:spPr>
          <a:xfrm>
            <a:off x="3620773" y="4679953"/>
            <a:ext cx="94043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因为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2716530" y="5200018"/>
            <a:ext cx="15621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比得上</a:t>
            </a:r>
          </a:p>
        </p:txBody>
      </p:sp>
      <p:sp>
        <p:nvSpPr>
          <p:cNvPr id="15" name="文本框 1"/>
          <p:cNvSpPr txBox="1"/>
          <p:nvPr/>
        </p:nvSpPr>
        <p:spPr>
          <a:xfrm>
            <a:off x="9084313" y="5212083"/>
            <a:ext cx="77025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7" grpId="0"/>
      <p:bldP spid="3" grpId="0"/>
      <p:bldP spid="6" grpId="0"/>
      <p:bldP spid="2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884683" y="657225"/>
            <a:ext cx="8425815" cy="577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1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此。今虽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耄老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），未有所成，犹幸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）君子之列，而承天子之宠光，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缀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）公卿之后，日侍坐备顾问，四海亦谬称其氏名，况才之过于余者乎？</a:t>
            </a:r>
          </a:p>
          <a:p>
            <a:pPr algn="just" eaLnBrk="1">
              <a:lnSpc>
                <a:spcPct val="11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今诸生学于太学，县官日有廪稍之供，父母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岁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）有裘葛之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遗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），无冻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馁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）之患矣；坐大厦之下而诵诗书，无奔走之劳矣；有司业、博士为之师，未有问而不告、求而不得者也；凡所宜有之书，皆集于此，不必若余之手录，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假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）诸人而后见也。其业有不精、德有不成者，非天质之卑，则心不若余之专耳，岂他人之过哉？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5048885" y="596903"/>
            <a:ext cx="123698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年老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2646377" y="1069585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参与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2403475" y="1534163"/>
            <a:ext cx="10160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跟随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2355850" y="2954658"/>
            <a:ext cx="107569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每年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163945" y="2954658"/>
            <a:ext cx="207391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给予，赠送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398395" y="3432178"/>
            <a:ext cx="95377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饥饿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79803" y="4834893"/>
            <a:ext cx="69786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7" grpId="0"/>
      <p:bldP spid="3" grpId="0"/>
      <p:bldP spid="6" grpId="0"/>
      <p:bldP spid="2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884683" y="898528"/>
            <a:ext cx="8425815" cy="370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　东阳马生君则，在太学已二年，流辈甚称其贤。余朝京师，生以乡人子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谒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）余，撰长书以为贽，辞甚畅达。与之论辩，言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）而色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夷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）。自谓少时用心于学甚劳，是可谓善学者矣。其将归见其亲也，余故道为学之难以告之。谓余勉乡人以学者，余之志也；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诋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    ）我夸际遇之盛而骄乡人者，岂知予者哉？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6548755" y="1388748"/>
            <a:ext cx="123698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拜见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7992442" y="1912230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谦和</a:t>
            </a:r>
          </a:p>
        </p:txBody>
      </p:sp>
      <p:sp>
        <p:nvSpPr>
          <p:cNvPr id="10" name="文本框 1"/>
          <p:cNvSpPr txBox="1"/>
          <p:nvPr/>
        </p:nvSpPr>
        <p:spPr>
          <a:xfrm>
            <a:off x="2782267" y="2413880"/>
            <a:ext cx="954083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平易</a:t>
            </a:r>
          </a:p>
        </p:txBody>
      </p:sp>
      <p:sp>
        <p:nvSpPr>
          <p:cNvPr id="11" name="文本框 1"/>
          <p:cNvSpPr txBox="1"/>
          <p:nvPr/>
        </p:nvSpPr>
        <p:spPr>
          <a:xfrm>
            <a:off x="7491733" y="3450593"/>
            <a:ext cx="205168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诋毁，毁谤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/>
      <p:bldP spid="7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1939925" y="735333"/>
            <a:ext cx="8370570" cy="370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1660" indent="-581660" algn="just" eaLnBrk="1" hangingPunct="1">
              <a:lnSpc>
                <a:spcPct val="120000"/>
              </a:lnSpc>
            </a:pPr>
            <a:r>
              <a:rPr 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 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文言词汇选择题。</a:t>
            </a:r>
          </a:p>
          <a:p>
            <a:pPr marL="1254760" indent="-1254760" algn="just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（1）下列各组句子中，加点词语意思相同的一项是（　　）</a:t>
            </a:r>
          </a:p>
          <a:p>
            <a:pPr marL="1149985" indent="-254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A.不敢出一言以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复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/不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复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出焉  </a:t>
            </a:r>
          </a:p>
          <a:p>
            <a:pPr marL="1149985" indent="-254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B.天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大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寒，砚冰坚/此则岳阳楼之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大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观也 </a:t>
            </a:r>
          </a:p>
          <a:p>
            <a:pPr marL="1149985" indent="-254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C.以中有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足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乐者/千里之行，始于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足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下  </a:t>
            </a:r>
          </a:p>
          <a:p>
            <a:pPr marL="1149985" indent="-254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D.俟其欣悦，则又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请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焉/俯身倾耳以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43683" y="1740538"/>
            <a:ext cx="6076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939925" y="4636138"/>
            <a:ext cx="854710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350" indent="-133350" algn="just"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】A项，辩解/再；B项，非常/雄伟，壮观；C项，值得/脚；D项，请教。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/>
          <p:nvPr/>
        </p:nvSpPr>
        <p:spPr>
          <a:xfrm>
            <a:off x="1939925" y="892178"/>
            <a:ext cx="8370570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5195" indent="-92519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）下列各组句子中，加点词语意思相同的一项是</a:t>
            </a:r>
          </a:p>
          <a:p>
            <a:pPr marL="925195" indent="-925195" algn="r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　 　）</a:t>
            </a:r>
          </a:p>
          <a:p>
            <a:pPr marL="581660" indent="16065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A. 岂他人之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过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哉/及鲁肃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过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寻阳  </a:t>
            </a:r>
          </a:p>
          <a:p>
            <a:pPr marL="581660" indent="16065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B. 色愈恭，礼愈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至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/去后乃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至</a:t>
            </a:r>
            <a:endParaRPr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81660" indent="16065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C. 未尝稍降辞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色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/征于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色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，发于声，而后喻  </a:t>
            </a:r>
          </a:p>
          <a:p>
            <a:pPr marL="581660" indent="16065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D. 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故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余虽愚/温</a:t>
            </a: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故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而知新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139558" y="1396368"/>
            <a:ext cx="60769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22450" y="4444368"/>
            <a:ext cx="854710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350" indent="-133350" algn="just"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】A项，过错/经过；B项，周到/到达；C项，脸色；D项，所以/旧的知识。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39928" y="1513208"/>
            <a:ext cx="8447405" cy="2675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1. 每假借于藏书之家，手自笔录，计日以还。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                             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                                      </a:t>
            </a:r>
          </a:p>
          <a:p>
            <a:pPr marL="543560" indent="-543560" algn="just" eaLnBrk="1">
              <a:lnSpc>
                <a:spcPct val="120000"/>
              </a:lnSpc>
            </a:pPr>
            <a:endParaRPr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2. 录毕，走送之，不敢稍逾约。</a:t>
            </a:r>
          </a:p>
        </p:txBody>
      </p:sp>
      <p:sp>
        <p:nvSpPr>
          <p:cNvPr id="9" name="文本框 1"/>
          <p:cNvSpPr txBox="1"/>
          <p:nvPr/>
        </p:nvSpPr>
        <p:spPr>
          <a:xfrm>
            <a:off x="1939928" y="2205993"/>
            <a:ext cx="844740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常常向藏有书籍的人家借书，自己亲手用笔抄写，计算着约定的日子来（按期）归还。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792608" y="649608"/>
            <a:ext cx="70123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基础过关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】——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sym typeface="+mn-ea"/>
              </a:rPr>
              <a:t>句子翻译</a:t>
            </a:r>
            <a:endParaRPr lang="zh-CN" altLang="en-US" sz="28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1939928" y="4188463"/>
            <a:ext cx="870648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pc="-100">
                <a:solidFill>
                  <a:srgbClr val="FF0000"/>
                </a:solidFill>
                <a:latin typeface="宋体" panose="02010600030101010101" pitchFamily="2" charset="-122"/>
              </a:rPr>
              <a:t>抄录完毕，跑着去把书送还，不敢稍微超过约定期限。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9" grpId="0"/>
      <p:bldP spid="1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: 折角 1"/>
          <p:cNvSpPr/>
          <p:nvPr/>
        </p:nvSpPr>
        <p:spPr>
          <a:xfrm>
            <a:off x="3992880" y="564612"/>
            <a:ext cx="4206240" cy="795655"/>
          </a:xfrm>
          <a:prstGeom prst="ellipse">
            <a:avLst/>
          </a:prstGeom>
          <a:solidFill>
            <a:srgbClr val="EF6553"/>
          </a:solidFill>
          <a:ln w="9525">
            <a:noFill/>
          </a:ln>
        </p:spPr>
        <p:txBody>
          <a:bodyPr/>
          <a:lstStyle/>
          <a:p>
            <a:pPr algn="ctr"/>
            <a:r>
              <a:rPr lang="zh-CN" altLang="en-US" sz="3200" b="1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学习导航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24330" y="1729108"/>
          <a:ext cx="8943340" cy="36188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8850"/>
                <a:gridCol w="7984490"/>
              </a:tblGrid>
              <a:tr h="3618865">
                <a:tc>
                  <a:txBody>
                    <a:bodyPr/>
                    <a:lstStyle/>
                    <a:p>
                      <a:pPr indent="0" algn="ctr" fontAlgn="auto">
                        <a:lnSpc>
                          <a:spcPct val="120000"/>
                        </a:lnSpc>
                        <a:buNone/>
                      </a:pPr>
                      <a:r>
                        <a:rPr lang="en-US" sz="2800" b="1" dirty="0" err="1">
                          <a:solidFill>
                            <a:srgbClr val="0000FF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pitchFamily="34" charset="0"/>
                        </a:rPr>
                        <a:t>学习目标</a:t>
                      </a:r>
                      <a:endParaRPr lang="en-US" altLang="en-US" sz="2800" b="1" dirty="0">
                        <a:solidFill>
                          <a:srgbClr val="0000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pitchFamily="34" charset="0"/>
                      </a:endParaRPr>
                    </a:p>
                  </a:txBody>
                  <a:tcPr marL="14604" marR="14604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0" indent="-64135" fontAlgn="auto">
                        <a:lnSpc>
                          <a:spcPct val="120000"/>
                        </a:lnSpc>
                        <a:buNone/>
                      </a:pPr>
                      <a:r>
                        <a:rPr 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　 1. </a:t>
                      </a:r>
                      <a:r>
                        <a:rPr lang="en-US" sz="2800" b="1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了解作者；识记常见的文言实词、虚词；疏通文意，把握文章“劝学”的主题</a:t>
                      </a:r>
                      <a:r>
                        <a:rPr 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。</a:t>
                      </a:r>
                    </a:p>
                    <a:p>
                      <a:pPr marL="95250" indent="-64135" fontAlgn="auto">
                        <a:lnSpc>
                          <a:spcPct val="120000"/>
                        </a:lnSpc>
                        <a:buNone/>
                      </a:pPr>
                      <a:r>
                        <a:rPr 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　2. </a:t>
                      </a:r>
                      <a:r>
                        <a:rPr lang="en-US" sz="2800" b="1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反复诵读，注意多种表达方式的运用，体会寓理于事的写作方法和对比的表现手法</a:t>
                      </a:r>
                      <a:r>
                        <a:rPr 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。</a:t>
                      </a:r>
                    </a:p>
                    <a:p>
                      <a:pPr marL="95250" indent="-64135" fontAlgn="auto">
                        <a:lnSpc>
                          <a:spcPct val="120000"/>
                        </a:lnSpc>
                        <a:buNone/>
                      </a:pPr>
                      <a:r>
                        <a:rPr 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　　3. </a:t>
                      </a:r>
                      <a:r>
                        <a:rPr lang="en-US" sz="2800" b="1" dirty="0" err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学习作者勤勉治学、不怕吃苦的精神，培养正确的苦乐观，珍惜当下，努力学习</a:t>
                      </a:r>
                      <a:r>
                        <a:rPr 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。</a:t>
                      </a:r>
                    </a:p>
                  </a:txBody>
                  <a:tcPr marL="14604" marR="14604" marT="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672179" y="5734975"/>
            <a:ext cx="24857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5F5F5"/>
                </a:solidFill>
              </a:rPr>
              <a:t>https://www.ypppt.com/</a:t>
            </a:r>
            <a:endParaRPr lang="zh-CN" altLang="en-US" sz="1400" dirty="0">
              <a:solidFill>
                <a:srgbClr val="F5F5F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39928" y="922023"/>
            <a:ext cx="8447405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3. 或遇其叱咄，色愈恭，礼愈至，不敢出一言以复。</a:t>
            </a:r>
          </a:p>
          <a:p>
            <a:pPr marL="543560" indent="-543560" algn="just" eaLnBrk="1">
              <a:lnSpc>
                <a:spcPct val="120000"/>
              </a:lnSpc>
            </a:pPr>
            <a:endParaRPr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                             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                             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4. 故余虽愚，卒获有所闻。</a:t>
            </a:r>
          </a:p>
        </p:txBody>
      </p:sp>
      <p:sp>
        <p:nvSpPr>
          <p:cNvPr id="9" name="文本框 1"/>
          <p:cNvSpPr txBox="1"/>
          <p:nvPr/>
        </p:nvSpPr>
        <p:spPr>
          <a:xfrm>
            <a:off x="1939928" y="2037083"/>
            <a:ext cx="844740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有时遇到老师训斥，（我的）态度更加恭顺，礼节更加周到，不敢说出一句话来辩解。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1872618" y="4149093"/>
            <a:ext cx="84474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所以我虽然愚笨，（但）最终能够有所收获。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9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39928" y="1042673"/>
            <a:ext cx="8447405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5. 以中有足乐者，不知口体之奉不若人也。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   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   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6. 诋我夸际遇之盛而骄乡人者，岂知予者哉？</a:t>
            </a:r>
          </a:p>
        </p:txBody>
      </p:sp>
      <p:sp>
        <p:nvSpPr>
          <p:cNvPr id="9" name="文本框 1"/>
          <p:cNvSpPr txBox="1"/>
          <p:nvPr/>
        </p:nvSpPr>
        <p:spPr>
          <a:xfrm>
            <a:off x="1939928" y="1687198"/>
            <a:ext cx="84474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因为内心有值得快乐的事，不觉得吃的穿的不如人。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1872618" y="3327403"/>
            <a:ext cx="844740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（如果）诋毁我夸耀自己的际遇好而在同乡面前表示骄傲，难道是了解我吗？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9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79905" y="1428753"/>
            <a:ext cx="8619490" cy="319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3560" indent="-543560" algn="just" eaLnBrk="1">
              <a:lnSpc>
                <a:spcPct val="120000"/>
              </a:lnSpc>
            </a:pPr>
            <a:r>
              <a:rPr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 理解型默写。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（1）揭示精神追求战胜物质贫困的句子是：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sz="2800" b="1" u="sng">
                <a:latin typeface="宋体" panose="02010600030101010101" pitchFamily="2" charset="-122"/>
                <a:cs typeface="宋体" panose="02010600030101010101" pitchFamily="2" charset="-122"/>
              </a:rPr>
              <a:t>           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800" b="1" u="sng">
                <a:latin typeface="宋体" panose="02010600030101010101" pitchFamily="2" charset="-122"/>
                <a:cs typeface="宋体" panose="02010600030101010101" pitchFamily="2" charset="-122"/>
              </a:rPr>
              <a:t>                      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。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（2）表明了后天教育的重要性的句子是：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sz="2800" b="1" u="sng">
                <a:latin typeface="宋体" panose="02010600030101010101" pitchFamily="2" charset="-122"/>
                <a:cs typeface="宋体" panose="02010600030101010101" pitchFamily="2" charset="-122"/>
              </a:rPr>
              <a:t>                       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800" b="1" u="sng">
                <a:latin typeface="宋体" panose="02010600030101010101" pitchFamily="2" charset="-122"/>
                <a:cs typeface="宋体" panose="02010600030101010101" pitchFamily="2" charset="-122"/>
              </a:rPr>
              <a:t>   　     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，           </a:t>
            </a:r>
          </a:p>
          <a:p>
            <a:pPr marL="543560" indent="-543560" algn="just" eaLnBrk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sz="2800" b="1" u="sng">
                <a:latin typeface="宋体" panose="02010600030101010101" pitchFamily="2" charset="-122"/>
                <a:cs typeface="宋体" panose="02010600030101010101" pitchFamily="2" charset="-122"/>
              </a:rPr>
              <a:t>                     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sz="2800" b="1" u="sng">
                <a:latin typeface="宋体" panose="02010600030101010101" pitchFamily="2" charset="-122"/>
                <a:cs typeface="宋体" panose="02010600030101010101" pitchFamily="2" charset="-122"/>
              </a:rPr>
              <a:t>            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？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04038" y="572138"/>
            <a:ext cx="70123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能力提升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】——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  <a:sym typeface="+mn-ea"/>
              </a:rPr>
              <a:t>文意理解</a:t>
            </a:r>
            <a:endParaRPr lang="zh-CN" altLang="en-US" sz="2800" b="1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2769870" y="2426973"/>
            <a:ext cx="647065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以中有足乐者   不知口体之奉不若人也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769873" y="3447418"/>
            <a:ext cx="6951345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其业有不精、德有不成者     非天质之卑   </a:t>
            </a:r>
          </a:p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 则心不若余之专耳        岂他人之过哉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13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2314578" y="864873"/>
            <a:ext cx="8251825" cy="5128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just" eaLnBrk="1">
              <a:lnSpc>
                <a:spcPct val="130000"/>
              </a:lnSpc>
              <a:tabLst>
                <a:tab pos="716280" algn="l"/>
              </a:tabLst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A.本文在写法上用对比的手法，夹叙夹议，引出结论，情真意切，语重心长。</a:t>
            </a:r>
          </a:p>
          <a:p>
            <a:pPr marL="764540" indent="-764540" algn="just" eaLnBrk="1">
              <a:lnSpc>
                <a:spcPct val="130000"/>
              </a:lnSpc>
              <a:tabLst>
                <a:tab pos="716280" algn="l"/>
              </a:tabLst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B.</a:t>
            </a:r>
            <a:r>
              <a:rPr lang="zh-CN" altLang="en-US" sz="2800" b="1" spc="-100">
                <a:latin typeface="宋体" panose="02010600030101010101" pitchFamily="2" charset="-122"/>
                <a:cs typeface="宋体" panose="02010600030101010101" pitchFamily="2" charset="-122"/>
              </a:rPr>
              <a:t>作者记述自己的求学经历，却极写老师的严厉，目的是用衬托的手法，以突出自己求师的诚恳，生动地表现了求知的虔诚和恭敬的态度。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732155" indent="-732155" algn="just" eaLnBrk="1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C.文章以叙事为主，适当穿插形象的描写和简要的议论，言辞简洁朴实，语气恳切委婉。</a:t>
            </a:r>
          </a:p>
          <a:p>
            <a:pPr marL="721995" indent="-721995" algn="just" eaLnBrk="1">
              <a:lnSpc>
                <a:spcPct val="130000"/>
              </a:lnSpc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D.作者认为有些太学生“业有不精、德有不成”的根本原因是他们天资愚笨，不会努力。</a:t>
            </a:r>
          </a:p>
        </p:txBody>
      </p:sp>
      <p:sp>
        <p:nvSpPr>
          <p:cNvPr id="7" name="文本框 1"/>
          <p:cNvSpPr txBox="1"/>
          <p:nvPr/>
        </p:nvSpPr>
        <p:spPr>
          <a:xfrm>
            <a:off x="2036445" y="5932173"/>
            <a:ext cx="83693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】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与天资无关，根本原因是用心不专。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595870" y="410848"/>
            <a:ext cx="49911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D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02130" y="496570"/>
            <a:ext cx="70739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）下列说法不正确的一项是（    ）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0"/>
      <p:bldP spid="2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11353" y="1207770"/>
            <a:ext cx="8368665" cy="4831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7700" indent="-647700" algn="just" eaLnBrk="1">
              <a:tabLst>
                <a:tab pos="626745" algn="l"/>
              </a:tabLst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A.选文是一篇赠序，作者叙述自己青少年时代求学的艰难和学习的勤勉，目的是勉励马生勤奋学习，成为德才兼备的人。</a:t>
            </a:r>
          </a:p>
          <a:p>
            <a:pPr marL="754380" indent="-754380" algn="just" eaLnBrk="1"/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B.虽然作者幼时“无从致书以观”，但“不敢稍逾约”的守信和“弗之怠”的坚持，使他得以“遍观群书”。</a:t>
            </a:r>
          </a:p>
          <a:p>
            <a:pPr marL="690245" indent="-690245" algn="just" eaLnBrk="1"/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C.“立侍左右”“俯身倾耳”“色愈恭，礼愈至”极为传神地写出作者对老师的恭敬和求知的恳切。</a:t>
            </a:r>
          </a:p>
          <a:p>
            <a:pPr marL="690245" indent="-690245" algn="just" eaLnBrk="1"/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  D.以同舍生的华衣美食和自己的生活寒酸作对比，突出作者的勤俭节约、宁静专一。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402445" y="600078"/>
            <a:ext cx="49911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D</a:t>
            </a:r>
          </a:p>
        </p:txBody>
      </p:sp>
      <p:sp>
        <p:nvSpPr>
          <p:cNvPr id="3" name="文本框 1"/>
          <p:cNvSpPr txBox="1"/>
          <p:nvPr/>
        </p:nvSpPr>
        <p:spPr>
          <a:xfrm>
            <a:off x="2095500" y="6038853"/>
            <a:ext cx="836930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】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突出作者的勤奋好学。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90678" y="685800"/>
            <a:ext cx="8874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6780" indent="-906780" algn="just" eaLnBrk="1"/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）下列对文章内容的分析，不正确的一项是（   ）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2" grpId="0"/>
      <p:bldP spid="3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11353" y="834393"/>
            <a:ext cx="836993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</a:rPr>
              <a:t>. 简答题。</a:t>
            </a:r>
          </a:p>
          <a:p>
            <a:pPr marL="909955" indent="-909955" algn="just" eaLnBrk="1">
              <a:lnSpc>
                <a:spcPct val="120000"/>
              </a:lnSpc>
            </a:pPr>
            <a:r>
              <a:rPr lang="zh-CN" altLang="en-US" sz="2800" b="1">
                <a:latin typeface="宋体" panose="02010600030101010101" pitchFamily="2" charset="-122"/>
              </a:rPr>
              <a:t>（1）“故余虽愚，卒获有所闻”，作者真的是愚笨吗？他为何这么说？此处与哪句话相照应？                                    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10718" y="2614298"/>
            <a:ext cx="8369935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不是。这是作者自谦的说法，旨在说明即使愚笨，只要努力学习也能有所成就。与下文“其业有不精、德有不成者，非天质之卑，则心不若余之专耳，岂他人之过哉”相照应。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27835" y="1531623"/>
            <a:ext cx="8691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75" indent="-90487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（2）“太学生”优越的条件表现在哪几个方面？请加以概述。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34515" y="3002283"/>
            <a:ext cx="847852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pc="-20">
                <a:solidFill>
                  <a:srgbClr val="FF0000"/>
                </a:solidFill>
                <a:latin typeface="宋体" panose="02010600030101010101" pitchFamily="2" charset="-122"/>
              </a:rPr>
              <a:t>衣食无忧；无须奔走；有疑能解；书目齐全。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27835" y="1205868"/>
            <a:ext cx="8691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75" indent="-90487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）如何理解“其业有不精、德有不成者，非天质之卑，则心不若余之专耳，岂他人之过哉”？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34515" y="2760983"/>
            <a:ext cx="847852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pc="-20">
                <a:solidFill>
                  <a:srgbClr val="FF0000"/>
                </a:solidFill>
                <a:latin typeface="宋体" panose="02010600030101010101" pitchFamily="2" charset="-122"/>
              </a:rPr>
              <a:t>学习的好坏与天资无关，只是用不用心的问题，更不能去埋怨别人，表明了后天教育的重要性。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27835" y="1205868"/>
            <a:ext cx="8691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75" indent="-90487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）本文是写给马生的赠序，为什么用大量的文字写作者自己求学的事？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34515" y="2760983"/>
            <a:ext cx="847852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pc="-20">
                <a:solidFill>
                  <a:srgbClr val="FF0000"/>
                </a:solidFill>
                <a:latin typeface="宋体" panose="02010600030101010101" pitchFamily="2" charset="-122"/>
              </a:rPr>
              <a:t>作者现身说法，以自己的切身体会勉励马生勤奋学习，增强感染力和说服力。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27835" y="1326518"/>
            <a:ext cx="86918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75" indent="-90487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）结合全文， 说说作者最终能够学业有成的三条理由。（各用四个字概括）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89480" y="2893698"/>
            <a:ext cx="847852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spc="-20">
                <a:solidFill>
                  <a:srgbClr val="FF0000"/>
                </a:solidFill>
                <a:latin typeface="宋体" panose="02010600030101010101" pitchFamily="2" charset="-122"/>
              </a:rPr>
              <a:t>①刻苦学习；②博览群书；③虚心求教。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11350" y="1585598"/>
            <a:ext cx="8369300" cy="4225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理解文言实词的含义：</a:t>
            </a: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学习文言文，首先要理解其中实词的含义，只有准确地理解文中关键词语的含义，才能疏通文意。理解文言实词的含义是文言文学习的重点、难点，也是中考文言文考查的热点。</a:t>
            </a: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常见的考查方式：</a:t>
            </a: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）解释下面加点的词语。</a:t>
            </a: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）选择加点词语解释正确（或有误）的一项。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1742149" y="819468"/>
            <a:ext cx="708025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高频考点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】——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rPr>
              <a:t>考点透视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7843" y="460378"/>
            <a:ext cx="70123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能力提升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】——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</a:rPr>
              <a:t>类文阅读</a:t>
            </a:r>
          </a:p>
        </p:txBody>
      </p:sp>
      <p:sp>
        <p:nvSpPr>
          <p:cNvPr id="4" name="文本框 1"/>
          <p:cNvSpPr txBox="1"/>
          <p:nvPr/>
        </p:nvSpPr>
        <p:spPr>
          <a:xfrm>
            <a:off x="1941195" y="1443993"/>
            <a:ext cx="8369300" cy="370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/>
              <a:t>　　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蓉少时，读书养晦堂</a:t>
            </a:r>
            <a:r>
              <a:rPr lang="zh-CN" altLang="en-US" sz="2800" b="1" baseline="30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①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之西偏一室。</a:t>
            </a:r>
            <a:r>
              <a:rPr lang="zh-CN" altLang="en-US" sz="2800" b="1" u="sng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俯而读仰而思思有弗得辄起绕室以旋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。室有洼，径尺，浸淫</a:t>
            </a:r>
            <a:r>
              <a:rPr lang="zh-CN" altLang="en-US" sz="2800" b="1" baseline="30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②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日广。每履之，足苦踬</a:t>
            </a:r>
            <a:r>
              <a:rPr lang="zh-CN" altLang="en-US" sz="2800" b="1" baseline="30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③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焉。既久而遂安之。一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，先君子来室中坐，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之，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顾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而笑曰：“一室之不治，何以天下家国为？”命童子取土平之。后蓉复履其地，蹶然以惊，如土忽隆起者；俯视，地坦然，则既平矣。已而复然，又久而后安之。</a:t>
            </a:r>
            <a:endParaRPr lang="zh-CN" altLang="en-US" sz="2800" b="1">
              <a:latin typeface="仿宋" panose="02010609060101010101" charset="-122"/>
              <a:ea typeface="仿宋" panose="02010609060101010101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892935" y="1335408"/>
            <a:ext cx="8417560" cy="3709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　　噫！习之中人</a:t>
            </a:r>
            <a:r>
              <a:rPr lang="zh-CN" altLang="en-US" sz="2800" b="1" baseline="300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④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甚矣哉！足之履平地，而不与洼适也；及其久，则洼者若平；至使久而即乎其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，则反窒焉而不宁。故君子之学，贵乎慎始。</a:t>
            </a:r>
          </a:p>
          <a:p>
            <a:pPr algn="r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（选自刘蓉《习惯说》）</a:t>
            </a:r>
          </a:p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【注释】</a:t>
            </a:r>
            <a:r>
              <a:rPr lang="zh-CN" altLang="en-US" sz="2800" b="1">
                <a:latin typeface="仿宋" panose="02010609060101010101" charset="-122"/>
                <a:ea typeface="仿宋" panose="02010609060101010101" charset="-122"/>
                <a:cs typeface="宋体" panose="02010600030101010101" pitchFamily="2" charset="-122"/>
              </a:rPr>
              <a:t>①养晦堂：刘蓉居室名。②浸淫：渐渐扩展。③踬：被东西绊倒。④习之中人：习惯在人的身上一旦养成。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24660" y="1225553"/>
            <a:ext cx="8742680" cy="2675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4500" indent="-444500" algn="just" eaLnBrk="1" hangingPunct="1">
              <a:lnSpc>
                <a:spcPct val="120000"/>
              </a:lnSpc>
            </a:pPr>
            <a:r>
              <a:rPr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1.下列各组句子中，加点词语意思相同的一项是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  ）</a:t>
            </a:r>
            <a:endParaRPr sz="2800" b="1">
              <a:solidFill>
                <a:srgbClr val="0000FF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44500" indent="-444500" algn="just" eaLnBrk="1" hangingPunct="1">
              <a:lnSpc>
                <a:spcPct val="120000"/>
              </a:lnSpc>
            </a:pPr>
            <a:r>
              <a:rPr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A. 一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/吾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日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三省吾身　　　 </a:t>
            </a:r>
          </a:p>
          <a:p>
            <a:pPr marL="444500" indent="-44450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B. 先君子来室中坐，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之/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语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重心长</a:t>
            </a:r>
          </a:p>
          <a:p>
            <a:pPr marL="444500" indent="-44450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C.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顾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而笑曰/元方入门不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顾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　　</a:t>
            </a:r>
          </a:p>
          <a:p>
            <a:pPr marL="444500" indent="-44450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D. 至使久而即乎其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故</a:t>
            </a: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弄玄虚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679940" y="1225553"/>
            <a:ext cx="49276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C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50060" y="4328798"/>
            <a:ext cx="871728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【解析】A.天/每天；B.动词，对……说/话语；C.回头看；D.原来的/故意。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91970" y="1729108"/>
            <a:ext cx="8054340" cy="2158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04875" indent="-904875" algn="just" eaLnBrk="1" hangingPunct="1">
              <a:lnSpc>
                <a:spcPct val="120000"/>
              </a:lnSpc>
            </a:pPr>
            <a:r>
              <a:rPr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2.请用三条“/”给文中画线的句子断句。</a:t>
            </a:r>
          </a:p>
          <a:p>
            <a:pPr marL="342265" indent="-34226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</a:t>
            </a:r>
          </a:p>
          <a:p>
            <a:pPr marL="342265" indent="-342265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俯 而 读 仰 而 思 思 有 弗 得 辄 起 绕 室 以 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04260" y="2762888"/>
            <a:ext cx="56769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44105" y="2762888"/>
            <a:ext cx="56769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40095" y="2762888"/>
            <a:ext cx="56769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794510" y="1217298"/>
            <a:ext cx="860044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3540" indent="-383540" algn="just" eaLnBrk="1" hangingPunct="1">
              <a:lnSpc>
                <a:spcPct val="120000"/>
              </a:lnSpc>
            </a:pPr>
            <a:r>
              <a:rPr sz="2800" b="1">
                <a:latin typeface="宋体" panose="02010600030101010101" pitchFamily="2" charset="-122"/>
                <a:cs typeface="宋体" panose="02010600030101010101" pitchFamily="2" charset="-122"/>
              </a:rPr>
              <a:t>3.选文通过一件小事说明了什么深刻的道理？（用原文回答）请谈谈你的理解。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94513" y="2730503"/>
            <a:ext cx="860107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sz="2800" b="1">
                <a:solidFill>
                  <a:srgbClr val="FF0000"/>
                </a:solidFill>
                <a:latin typeface="宋体" panose="02010600030101010101" pitchFamily="2" charset="-122"/>
              </a:rPr>
              <a:t>“故君子之学，贵乎慎始。”一个人在学习时，初始阶段的习惯也非常重要，君子求学，贵在慎重地对待开始阶段的习惯养成。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88160" y="787400"/>
            <a:ext cx="8582660" cy="578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3350" indent="-133350" algn="just" eaLnBrk="1" hangingPunct="1">
              <a:lnSpc>
                <a:spcPct val="120000"/>
              </a:lnSpc>
            </a:pPr>
            <a:r>
              <a:rPr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【参考译文】</a:t>
            </a: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年少时在养晦堂西侧一间屋子里读书。（我）低下头就读书，遇到不懂的地方就仰头思索，想不出答案便在屋内踱来踱去。这屋有处洼坑，直径一尺，逐渐侵蚀，每日扩展。每次经过它，我总要被绊一下。（起初，我感到很别扭，）时间一长也就习惯了（，再走那里就同走平地一样安稳）。一天，父亲来到屋子里坐，告诉我这屋地面有洼坑，回过头笑着对我说：“你连一间屋子都不能治理，凭借什么治理国家呢？”随后叫仆童拿土来将洼坑填平。父亲走后，我（读书思索问题）又走到原来洼坑处，心里猛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12290" y="968378"/>
            <a:ext cx="8582660" cy="474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160" indent="-10160" algn="just" eaLnBrk="1" hangingPunct="1">
              <a:lnSpc>
                <a:spcPct val="120000"/>
              </a:lnSpc>
            </a:pP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然一惊，感觉好像地面突然凸起一块；低头看，地面却是平平整整的样子，洼坑已经被填平了。不久又这样子（心里吃惊），（我）又别扭地走了许多天才渐渐习惯起来。</a:t>
            </a:r>
          </a:p>
          <a:p>
            <a:pPr marL="10160" indent="-10160" algn="just" eaLnBrk="1" hangingPunct="1">
              <a:lnSpc>
                <a:spcPct val="120000"/>
              </a:lnSpc>
            </a:pPr>
            <a:r>
              <a:rPr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唉！习惯对人的影响，是非常厉害的啊！脚踏在平地上，便不能适应洼坑；等到时间久了，洼坑就仿佛平了；以至把长久以来的坑填平，恢复到原来的状态，却认为是阻碍而不能适应。因此君子求学，贵在慎重地对待开始阶段的习惯养成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"/>
          <p:cNvSpPr txBox="1"/>
          <p:nvPr/>
        </p:nvSpPr>
        <p:spPr>
          <a:xfrm>
            <a:off x="3418018" y="1848803"/>
            <a:ext cx="6056556" cy="221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38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谢谢！</a:t>
            </a:r>
          </a:p>
        </p:txBody>
      </p:sp>
      <p:pic>
        <p:nvPicPr>
          <p:cNvPr id="1843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4338300" y="118618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577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41195" y="1419228"/>
            <a:ext cx="8369300" cy="474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要准确理解文言实词的含义，首先，要注意识记和积累，掌握常见文言实词的含义；其次，要掌握推断实词含义的方法。只有把二者结合在一起，才能提高文言文阅读的能力。</a:t>
            </a: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具体解题时，可运用以下方法：</a:t>
            </a: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）通过分析字形结构来理解词的本义。</a:t>
            </a: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如“抟扶摇而上者九万里”中的“抟”，可以从形旁判断出与“动作”有关，结合语境，我们可以判断出其意思应是“盘旋飞翔”。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1766914" y="525146"/>
            <a:ext cx="708025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高频考点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】——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</a:rPr>
              <a:t>答题秘诀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41195" y="673100"/>
            <a:ext cx="8369300" cy="5259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）通过文言实词的本义来理解语境义。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如“循其本”中的“循”，其本义为“沿袭”，延伸为“追溯”。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）通过音近、形近的通假关系来理解词义。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如“北冥有鱼”中，“冥”同“溟”，海，所以“北冥”为“北海”。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</a:t>
            </a: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）借助句子之间的修辞或结构关系理解词义。</a:t>
            </a: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文言句子有时是整句，结构整齐，对仗工整，常运用对偶、排比等修辞手法，我们在理解词义时可以利用这个特点。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: 折角 1"/>
          <p:cNvSpPr/>
          <p:nvPr/>
        </p:nvSpPr>
        <p:spPr>
          <a:xfrm>
            <a:off x="3992880" y="447959"/>
            <a:ext cx="4206240" cy="795655"/>
          </a:xfrm>
          <a:prstGeom prst="ellipse">
            <a:avLst/>
          </a:prstGeom>
          <a:solidFill>
            <a:srgbClr val="EF6553"/>
          </a:solidFill>
          <a:ln w="9525">
            <a:noFill/>
          </a:ln>
        </p:spPr>
        <p:txBody>
          <a:bodyPr/>
          <a:lstStyle/>
          <a:p>
            <a:pPr algn="ctr"/>
            <a:r>
              <a:rPr lang="zh-CN" altLang="en-US" sz="3200" b="1" dirty="0">
                <a:latin typeface="方正仿宋_GBK" panose="03000509000000000000" pitchFamily="65" charset="-122"/>
                <a:ea typeface="方正仿宋_GBK" panose="03000509000000000000" pitchFamily="65" charset="-122"/>
              </a:rPr>
              <a:t>课文梳理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767843" y="1480188"/>
            <a:ext cx="7012305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整体感知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】——</a:t>
            </a:r>
            <a:r>
              <a:rPr lang="zh-CN" altLang="en-US" sz="2800" b="1">
                <a:solidFill>
                  <a:srgbClr val="0070C0"/>
                </a:solidFill>
                <a:latin typeface="宋体" panose="02010600030101010101" pitchFamily="2" charset="-122"/>
              </a:rPr>
              <a:t>结构图解</a:t>
            </a:r>
          </a:p>
        </p:txBody>
      </p:sp>
      <p:pic>
        <p:nvPicPr>
          <p:cNvPr id="3" name="图片 2" descr="EI_}W@)(GH`~X_L7LXT%LA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50" y="2482853"/>
            <a:ext cx="8572500" cy="23272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1" animBg="1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1941195" y="1734823"/>
            <a:ext cx="8369300" cy="2675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39775" algn="just" eaLnBrk="1" hangingPunct="1">
              <a:lnSpc>
                <a:spcPct val="120000"/>
              </a:lnSpc>
            </a:pP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这篇赠言作者通过自叙青年时代求学的困难和刻苦学习的经历，与今天太学生求学之易进行对比，得出业有不精、德有不成，主要因为用心不专，不知勤苦求学之理的结论，勉励青年人珍惜良好的读书环境，专心治学。</a:t>
            </a:r>
          </a:p>
        </p:txBody>
      </p:sp>
      <p:sp>
        <p:nvSpPr>
          <p:cNvPr id="6" name="文本框 1"/>
          <p:cNvSpPr txBox="1"/>
          <p:nvPr/>
        </p:nvSpPr>
        <p:spPr>
          <a:xfrm>
            <a:off x="1766914" y="995678"/>
            <a:ext cx="708025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整体感知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】——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rPr>
              <a:t>文章主旨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"/>
          <p:cNvSpPr txBox="1"/>
          <p:nvPr/>
        </p:nvSpPr>
        <p:spPr>
          <a:xfrm>
            <a:off x="1767205" y="732158"/>
            <a:ext cx="708025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整体感知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】——</a:t>
            </a:r>
            <a:r>
              <a:rPr lang="zh-CN" altLang="en-US" sz="2800" b="1" dirty="0">
                <a:solidFill>
                  <a:srgbClr val="0070C0"/>
                </a:solidFill>
                <a:latin typeface="宋体" panose="02010600030101010101" pitchFamily="2" charset="-122"/>
              </a:rPr>
              <a:t>写作特色</a:t>
            </a:r>
          </a:p>
        </p:txBody>
      </p:sp>
      <p:sp>
        <p:nvSpPr>
          <p:cNvPr id="5" name="文本框 1"/>
          <p:cNvSpPr txBox="1"/>
          <p:nvPr/>
        </p:nvSpPr>
        <p:spPr>
          <a:xfrm>
            <a:off x="1940563" y="1330963"/>
            <a:ext cx="8369935" cy="474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 （1）运用对比，突出中心。</a:t>
            </a:r>
            <a:r>
              <a:rPr lang="zh-CN" altLang="en-US" sz="2800" b="1" dirty="0">
                <a:latin typeface="宋体" panose="02010600030101010101" pitchFamily="2" charset="-122"/>
                <a:cs typeface="宋体" panose="02010600030101010101" pitchFamily="2" charset="-122"/>
              </a:rPr>
              <a:t>本文主要运用了对比的手法，具体表现在以下几个方面：作者把自己艰苦的求学经历与同舍生优越的学习条件进行对比，得出学习的进步、道德上的成长取决于自己主观的努力这个结论。在叙述艰苦求学的生活时，用主观上的勤奋和客观上的艰苦做对比。从师时，师严和自己礼恭形成对比；求学时，生活的艰难和求学意志的坚定形成对比。总之，作者以鲜明的对比，突出了中心，增强了文章的说服力感染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1910717" y="1371603"/>
            <a:ext cx="83699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（2）多种表现手法的运用。</a:t>
            </a:r>
            <a:r>
              <a:rPr lang="zh-CN" altLang="en-US" sz="2400" b="1" dirty="0">
                <a:latin typeface="宋体" panose="02010600030101010101" pitchFamily="2" charset="-122"/>
                <a:cs typeface="宋体" panose="02010600030101010101" pitchFamily="2" charset="-122"/>
              </a:rPr>
              <a:t>作者在记叙的同时，又适当加以渲染和描绘，使文章增添了文采，显得更加具体生动。比如，写求师的情景，“门人弟子填其室”；写自己求教时“先达”的表现，“未尝稍降辞色”“遇其叱咄”“俟其欣悦”；写自己求教时的谦卑、恭谨，这些描写都鲜明生动，读之如在眼前。文中的议论集中在第三段，都是在叙事的基础上自然生发出来的，颇能引人深思。如“其业有不精、德有不成者，非天质之卑，则心不若余之专有，岂他人之过哉”，道出在学习中专心的重要性。本文的抒情语句虽然不多，但也很有特点，或蕴含在叙述之中，如“况才之过于余者乎”；或潜藏在议论之中，如“岂知余者哉”，有一唱三叹、低回婉转之致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7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自定义设计方案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52C196D1-CAD0-49E9-BE35-A563109621C9}" vid="{6E71E02D-E58E-4BD9-AC37-F81A78107C35}"/>
    </a:ext>
  </a:extLst>
</a:theme>
</file>

<file path=ppt/theme/theme3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2661</Words>
  <Application>Microsoft Office PowerPoint</Application>
  <PresentationFormat>宽屏</PresentationFormat>
  <Paragraphs>196</Paragraphs>
  <Slides>38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38</vt:i4>
      </vt:variant>
    </vt:vector>
  </HeadingPairs>
  <TitlesOfParts>
    <vt:vector size="53" baseType="lpstr">
      <vt:lpstr>Meiryo</vt:lpstr>
      <vt:lpstr>方正仿宋_GBK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自定义设计方案</vt:lpstr>
      <vt:lpstr>主题2</vt:lpstr>
      <vt:lpstr>1_自定义设计方案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2021-02-10T22:14:47Z</cp:lastPrinted>
  <dcterms:created xsi:type="dcterms:W3CDTF">2021-02-10T22:14:47Z</dcterms:created>
  <dcterms:modified xsi:type="dcterms:W3CDTF">2022-02-11T10:33:10Z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