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22"/>
  </p:notesMasterIdLst>
  <p:sldIdLst>
    <p:sldId id="271" r:id="rId4"/>
    <p:sldId id="258" r:id="rId5"/>
    <p:sldId id="272" r:id="rId6"/>
    <p:sldId id="273" r:id="rId7"/>
    <p:sldId id="270" r:id="rId8"/>
    <p:sldId id="284" r:id="rId9"/>
    <p:sldId id="259" r:id="rId10"/>
    <p:sldId id="260" r:id="rId11"/>
    <p:sldId id="285" r:id="rId12"/>
    <p:sldId id="267" r:id="rId13"/>
    <p:sldId id="268" r:id="rId14"/>
    <p:sldId id="286" r:id="rId15"/>
    <p:sldId id="283" r:id="rId16"/>
    <p:sldId id="269" r:id="rId17"/>
    <p:sldId id="262" r:id="rId18"/>
    <p:sldId id="263" r:id="rId19"/>
    <p:sldId id="264" r:id="rId20"/>
    <p:sldId id="287" r:id="rId21"/>
  </p:sldIdLst>
  <p:sldSz cx="9144000" cy="5143500" type="screen16x9"/>
  <p:notesSz cx="6858000" cy="9144000"/>
  <p:custDataLst>
    <p:tags r:id="rId2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98">
          <p15:clr>
            <a:srgbClr val="A4A3A4"/>
          </p15:clr>
        </p15:guide>
        <p15:guide id="3" pos="3840">
          <p15:clr>
            <a:srgbClr val="A4A3A4"/>
          </p15:clr>
        </p15:guide>
        <p15:guide id="4" pos="7197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orient="horz" pos="2924">
          <p15:clr>
            <a:srgbClr val="A4A3A4"/>
          </p15:clr>
        </p15:guide>
        <p15:guide id="7" pos="2880">
          <p15:clr>
            <a:srgbClr val="A4A3A4"/>
          </p15:clr>
        </p15:guide>
        <p15:guide id="8" pos="539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6" y="120"/>
      </p:cViewPr>
      <p:guideLst>
        <p:guide orient="horz" pos="2160"/>
        <p:guide orient="horz" pos="3898"/>
        <p:guide pos="3840"/>
        <p:guide pos="7197"/>
        <p:guide orient="horz" pos="1620"/>
        <p:guide orient="horz" pos="2924"/>
        <p:guide pos="2880"/>
        <p:guide pos="539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49D05-6128-4D0D-A32A-06A5E73B386C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2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F4B98-9A0E-4087-8316-5A0636E225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45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410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9821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  <p:transition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AFD073D-E907-4D93-B835-00AFAFF53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E9BDFF1-6A47-4278-9C10-9E98423AF4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590F71B-FDAC-4A0B-86CF-4720BD46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778F2A6-9F26-44F7-A559-82D633EDF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C063313-F6F2-4D52-B08F-41F9DCEA4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75895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7B93A24-FC88-47D2-9C59-E22C17EF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679AB90-F3C3-4EA2-AA2E-6C9CD3C2F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29DE5C1-EB79-424E-A47C-E02E48418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C0BBA74-0D7B-4566-9450-8D4EDC4AE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E30D863-CA99-43C1-838D-51E0B064D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09188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EB21C6C-2165-4CE3-9DC0-A974A1B48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A315C44-0717-4641-9A3D-46F794895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6A86063-D843-4FA7-BB69-CADA0BC3F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079C562-62E4-452D-B587-A9A892CDC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3E764E4-1554-44B9-B5F7-F91FF8629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27483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487AEAE-59F1-4B2E-88CC-86CFC2DCB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97835F4-E108-4C5B-A658-7E9FB3AFC9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01D7422-7DFE-41A4-9EE1-D8C601189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09D5CAF-3618-4F7D-84A7-7E9844DE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FEE317A-25D7-44A9-ADFC-8D34B87B2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66A552A-D660-4123-92C0-B359078D1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03906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39EC55F-7F0F-483C-AFF1-955E133D2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52E788E-F971-43BF-8787-EFE6052F3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8505E7E-2B46-4BE6-8E7F-5DCD2D085B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25EA49A-8809-4564-8BC1-C865CA231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B1C5244-B62D-40E8-9F90-A7465C1934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916DD6C-AE56-40B7-A2A8-FD4D7BBE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B86646E-C3F7-4316-8B66-C2A77E17B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7D3D27D-3350-4829-9E7E-FD8198CC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59836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39E69D9-37B4-4C20-9092-F2A4EE12A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D031CFD-1712-44F2-A37B-E22A6D579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E3FC562-832C-4DC8-AB8B-58B5B7523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BD056D1-D4CE-4A26-B680-C719253D6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5591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39EA1A0-57A6-41F4-BF4D-643997439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6CF77ED-E586-4FBF-A96E-B616F58A1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5E15934-A20E-4BD7-83AE-C11EADC82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0817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F3A3054-5DD8-44B9-BDBF-7B3BF3B5D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890296C-1DDF-46DB-BC91-CF1A7F891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7293EA0-F849-4AC5-8CDD-7666E5169E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A731CF6-50FA-462D-A016-CD16940B0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93C01A2-4E19-4461-B15D-76E021912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F607190-60D5-4589-A673-2D17F6E16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0306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492A22B-2E91-4DDD-BC27-BC230B018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80F26D9-EDFC-4127-B764-8FC628585E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B10D0A4-5CEC-4F9C-8AE2-6697F7D92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8FBA4C3-F2BE-4D88-AC85-F4CBE0300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0667413-13F4-40CA-B6B0-CC1F20E32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0FC80CD-D66C-4466-9784-1FBCA0FB3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79127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47F4140-8F53-431A-9652-5896C7F32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F0DFD27-BED7-479B-919D-87647D741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49B733A-24BA-444B-84C2-65CDC2BE4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C800049-45A9-40A3-99DC-5D56CAF89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B1905FC-A2BE-40AD-BF5F-30693CB37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2106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57D982E-6C70-4F59-8B67-1DF552D07C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E97DED8-9D4D-4AB3-BE63-8FC8E294E0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9E27504-0078-4457-98B4-A33E8805F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DFED0E2-170D-4FAA-B601-67F4243DE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773E2CA-F58A-4843-BF2D-EAE42DD6F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29929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5540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75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053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766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31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30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74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1897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5331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2183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0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15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fade/>
  </p:transition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84E272C-937E-4A00-AC6A-12AA39D10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FCB332C-8A8B-4863-A78D-DE4F93C3F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8F10B32-B3FE-4D3A-81FF-AA6CE8CA85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B5C69-BC01-4A4B-9C0E-F877FF06645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B345131-3FE2-4CDF-8DF0-6A479607E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E121C54-325C-4C3E-AA89-13CA988AD8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00BA-3CE4-49B8-8F8C-1FBDE43F00B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51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5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0.xml"/><Relationship Id="rId4" Type="http://schemas.openxmlformats.org/officeDocument/2006/relationships/slide" Target="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1.xml"/><Relationship Id="rId4" Type="http://schemas.openxmlformats.org/officeDocument/2006/relationships/slide" Target="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pic>
        <p:nvPicPr>
          <p:cNvPr id="26" name="图片 25" descr="f81029c4ad44b53fb1fcc1efa9e00bdad6副本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2847B28-E09C-49C2-89FA-908CFDBED1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1081" y="714445"/>
            <a:ext cx="4173720" cy="392205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77542" y="2289589"/>
            <a:ext cx="2055495" cy="7617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11500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altLang="zh-CN" sz="4500" dirty="0">
                <a:solidFill>
                  <a:schemeClr val="tx1"/>
                </a:solidFill>
                <a:effectLst/>
              </a:rPr>
              <a:t>《</a:t>
            </a:r>
            <a:r>
              <a:rPr lang="zh-CN" altLang="en-US" sz="4500" dirty="0">
                <a:solidFill>
                  <a:schemeClr val="tx1"/>
                </a:solidFill>
                <a:effectLst/>
              </a:rPr>
              <a:t>孟子</a:t>
            </a:r>
            <a:r>
              <a:rPr lang="en-US" altLang="zh-CN" sz="4500" dirty="0">
                <a:solidFill>
                  <a:schemeClr val="tx1"/>
                </a:solidFill>
                <a:effectLst/>
              </a:rPr>
              <a:t>》</a:t>
            </a:r>
            <a:endParaRPr lang="zh-CN" altLang="en-US" sz="45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4136" y="316258"/>
            <a:ext cx="4011875" cy="398187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defTabSz="514350">
              <a:lnSpc>
                <a:spcPct val="150000"/>
              </a:lnSpc>
            </a:pPr>
            <a:r>
              <a:rPr lang="zh-CN" altLang="en-US" sz="1500" b="1" dirty="0">
                <a:solidFill>
                  <a:prstClr val="black"/>
                </a:solidFill>
                <a:latin typeface="KaiTi"/>
                <a:ea typeface="KaiTi"/>
              </a:rPr>
              <a:t>部编语文九年级下册第三单元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1107491"/>
            <a:ext cx="9144000" cy="1177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spc="38" dirty="0">
                <a:ln w="11430"/>
                <a:solidFill>
                  <a:srgbClr val="C00000"/>
                </a:solidFill>
                <a:latin typeface="华文隶书" pitchFamily="2" charset="-122"/>
                <a:ea typeface="华文隶书" pitchFamily="2" charset="-122"/>
              </a:rPr>
              <a:t>鱼我所欲也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1F106E2-8C95-4218-BE8A-EF68C4DFA3B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696114"/>
            <a:ext cx="4170244" cy="345278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2" y="4537650"/>
            <a:ext cx="9144002" cy="3842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5148E-06 1.11111E-06 L 0.21375 1.11111E-06" pathEditMode="relative" rAng="0" ptsTypes="AA">
                                      <p:cBhvr>
                                        <p:cTn id="11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34416" y="1405814"/>
            <a:ext cx="6675169" cy="15927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sz="3300" b="1">
                <a:latin typeface="KaiTi"/>
                <a:ea typeface="KaiTi"/>
                <a:cs typeface="黑体" panose="02010600030101010101" charset="-122"/>
              </a:rPr>
              <a:t>1.</a:t>
            </a:r>
            <a:r>
              <a:rPr lang="zh-CN" altLang="en-US" sz="3300" b="1">
                <a:latin typeface="KaiTi"/>
                <a:ea typeface="KaiTi"/>
                <a:cs typeface="黑体" panose="02010600030101010101" charset="-122"/>
              </a:rPr>
              <a:t>借助注释，自读自译 ，圈出疑难。</a:t>
            </a:r>
          </a:p>
          <a:p>
            <a:pPr algn="just" fontAlgn="auto">
              <a:lnSpc>
                <a:spcPct val="150000"/>
              </a:lnSpc>
            </a:pPr>
            <a:r>
              <a:rPr lang="en-US" altLang="zh-CN" sz="3300" b="1">
                <a:latin typeface="KaiTi"/>
                <a:ea typeface="KaiTi"/>
                <a:cs typeface="黑体" panose="02010600030101010101" charset="-122"/>
              </a:rPr>
              <a:t>2.</a:t>
            </a:r>
            <a:r>
              <a:rPr lang="zh-CN" altLang="en-US" sz="3300" b="1">
                <a:latin typeface="KaiTi"/>
                <a:ea typeface="KaiTi"/>
                <a:cs typeface="黑体" panose="02010600030101010101" charset="-122"/>
              </a:rPr>
              <a:t>小组讨论，标划疑难,代表发言。</a:t>
            </a:r>
          </a:p>
        </p:txBody>
      </p:sp>
      <p:sp>
        <p:nvSpPr>
          <p:cNvPr id="8" name="文本框 4"/>
          <p:cNvSpPr txBox="1"/>
          <p:nvPr/>
        </p:nvSpPr>
        <p:spPr>
          <a:xfrm>
            <a:off x="-1" y="9771"/>
            <a:ext cx="2743202" cy="770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</a:lstStyle>
          <a:p>
            <a:r>
              <a:rPr lang="zh-CN" altLang="en-US" sz="3600" dirty="0"/>
              <a:t>译读</a:t>
            </a:r>
            <a:r>
              <a:rPr lang="en-US" altLang="zh-CN" sz="3600" dirty="0"/>
              <a:t>—</a:t>
            </a:r>
            <a:r>
              <a:rPr lang="zh-CN" altLang="en-US" sz="3600" dirty="0"/>
              <a:t>读懂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6373" y="2894375"/>
            <a:ext cx="2237627" cy="224478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3732" y="751124"/>
            <a:ext cx="8094829" cy="3947234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1</a:t>
            </a:r>
            <a:r>
              <a:rPr lang="en-US" altLang="zh-CN" sz="2100" b="1" dirty="0">
                <a:latin typeface="KaiTi"/>
                <a:ea typeface="KaiTi"/>
                <a:cs typeface="黑体" panose="02010600030101010101" charset="-122"/>
              </a:rPr>
              <a:t>.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解释红色字：   故</a:t>
            </a:r>
            <a:r>
              <a:rPr lang="zh-CN" altLang="en-US" sz="21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患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有所不</a:t>
            </a:r>
            <a:r>
              <a:rPr lang="zh-CN" altLang="en-US" sz="21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辟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也        所欲有甚于</a:t>
            </a:r>
            <a:r>
              <a:rPr lang="zh-CN" altLang="en-US" sz="21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生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者</a:t>
            </a:r>
            <a:endParaRPr lang="en-US" altLang="zh-CN" sz="2100" b="1" dirty="0">
              <a:latin typeface="KaiTi"/>
              <a:ea typeface="KaiTi"/>
              <a:cs typeface="黑体" panose="0201060003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  蹴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尔而</a:t>
            </a:r>
            <a:r>
              <a:rPr lang="zh-CN" altLang="en-US" sz="21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与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之     所识穷乏者</a:t>
            </a:r>
            <a:r>
              <a:rPr lang="zh-CN" altLang="en-US" sz="21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得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我</a:t>
            </a:r>
            <a:r>
              <a:rPr lang="zh-CN" altLang="en-US" sz="21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与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      </a:t>
            </a:r>
            <a:r>
              <a:rPr lang="zh-CN" altLang="en-US" sz="21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乡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为身死而不受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2</a:t>
            </a:r>
            <a:r>
              <a:rPr lang="en-US" altLang="zh-CN" sz="2100" b="1" dirty="0">
                <a:latin typeface="KaiTi"/>
                <a:ea typeface="KaiTi"/>
                <a:cs typeface="黑体" panose="02010600030101010101" charset="-122"/>
              </a:rPr>
              <a:t>.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翻译句子：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 （1）生，亦我所欲也；义，亦我所欲也。二者不可得兼，舍生而取义者也。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 （2）非独贤者有是心也，人皆有之，贤者能勿丧耳。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 （3）万钟则不辩礼义而受之，万钟于我何加焉！</a:t>
            </a:r>
          </a:p>
          <a:p>
            <a:pPr fontAlgn="auto">
              <a:lnSpc>
                <a:spcPct val="150000"/>
              </a:lnSpc>
            </a:pP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 （4）是亦不可以已乎？此之谓失其本心。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743201" y="-193647"/>
            <a:ext cx="1617259" cy="1177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/>
              <a:t>检测</a:t>
            </a:r>
          </a:p>
        </p:txBody>
      </p:sp>
      <p:sp>
        <p:nvSpPr>
          <p:cNvPr id="9" name="文本框 4"/>
          <p:cNvSpPr txBox="1"/>
          <p:nvPr/>
        </p:nvSpPr>
        <p:spPr>
          <a:xfrm>
            <a:off x="-1" y="9772"/>
            <a:ext cx="2743202" cy="770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3600"/>
              <a:t>译读</a:t>
            </a:r>
            <a:r>
              <a:rPr lang="en-US" altLang="zh-CN" sz="3600"/>
              <a:t>—</a:t>
            </a:r>
            <a:r>
              <a:rPr lang="zh-CN" altLang="en-US" sz="3600"/>
              <a:t>读懂</a:t>
            </a:r>
          </a:p>
        </p:txBody>
      </p:sp>
    </p:spTree>
    <p:custDataLst>
      <p:tags r:id="rId1"/>
    </p:custData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ct val="0"/>
              </a:spcAft>
            </a:pPr>
            <a:endParaRPr lang="zh-CN" altLang="en-US">
              <a:ea typeface="KaiTi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3" y="801793"/>
            <a:ext cx="1333334" cy="35904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74477" y="1726992"/>
            <a:ext cx="3962400" cy="1177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38">
                <a:ln w="11430"/>
                <a:solidFill>
                  <a:srgbClr val="C00000"/>
                </a:solidFill>
                <a:latin typeface="KaiTi"/>
                <a:ea typeface="KaiTi"/>
              </a:rPr>
              <a:t>品读感悟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3563" y="1155699"/>
            <a:ext cx="2291886" cy="323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029676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583731" y="1351845"/>
            <a:ext cx="1151879" cy="1182460"/>
            <a:chOff x="4222609" y="1349340"/>
            <a:chExt cx="1808036" cy="185603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222609" y="1349340"/>
              <a:ext cx="1808036" cy="1856038"/>
            </a:xfrm>
            <a:prstGeom prst="rect">
              <a:avLst/>
            </a:prstGeom>
          </p:spPr>
        </p:pic>
        <p:sp>
          <p:nvSpPr>
            <p:cNvPr id="5" name="文本框 6"/>
            <p:cNvSpPr txBox="1"/>
            <p:nvPr/>
          </p:nvSpPr>
          <p:spPr>
            <a:xfrm>
              <a:off x="4504965" y="1578889"/>
              <a:ext cx="1243325" cy="12077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5000">
                  <a:solidFill>
                    <a:prstClr val="white"/>
                  </a:solidFill>
                  <a:latin typeface="楷体" pitchFamily="49" charset="-122"/>
                  <a:ea typeface="楷体" pitchFamily="49" charset="-122"/>
                  <a:cs typeface="+mn-ea"/>
                  <a:sym typeface="Arial" panose="020B0604020202020204" pitchFamily="34" charset="0"/>
                </a:rPr>
                <a:t>贰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88953" y="1351845"/>
            <a:ext cx="1151879" cy="1182460"/>
            <a:chOff x="4222609" y="1349340"/>
            <a:chExt cx="1808036" cy="185603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222609" y="1349340"/>
              <a:ext cx="1808036" cy="1856038"/>
            </a:xfrm>
            <a:prstGeom prst="rect">
              <a:avLst/>
            </a:prstGeom>
          </p:spPr>
        </p:pic>
        <p:sp>
          <p:nvSpPr>
            <p:cNvPr id="9" name="文本框 6"/>
            <p:cNvSpPr txBox="1"/>
            <p:nvPr/>
          </p:nvSpPr>
          <p:spPr>
            <a:xfrm>
              <a:off x="4504965" y="1578889"/>
              <a:ext cx="1243325" cy="12077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5000">
                  <a:solidFill>
                    <a:prstClr val="white"/>
                  </a:solidFill>
                  <a:latin typeface="楷体" pitchFamily="49" charset="-122"/>
                  <a:ea typeface="楷体" pitchFamily="49" charset="-122"/>
                  <a:cs typeface="+mn-ea"/>
                  <a:sym typeface="Arial" panose="020B0604020202020204" pitchFamily="34" charset="0"/>
                </a:rPr>
                <a:t>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88953" y="2498683"/>
            <a:ext cx="1151879" cy="1182460"/>
            <a:chOff x="4222609" y="1349340"/>
            <a:chExt cx="1808036" cy="185603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222609" y="1349340"/>
              <a:ext cx="1808036" cy="1856038"/>
            </a:xfrm>
            <a:prstGeom prst="rect">
              <a:avLst/>
            </a:prstGeom>
          </p:spPr>
        </p:pic>
        <p:sp>
          <p:nvSpPr>
            <p:cNvPr id="12" name="文本框 6"/>
            <p:cNvSpPr txBox="1"/>
            <p:nvPr/>
          </p:nvSpPr>
          <p:spPr>
            <a:xfrm>
              <a:off x="4504965" y="1578889"/>
              <a:ext cx="1243325" cy="12077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5000">
                  <a:solidFill>
                    <a:prstClr val="white"/>
                  </a:solidFill>
                  <a:latin typeface="楷体" pitchFamily="49" charset="-122"/>
                  <a:ea typeface="楷体" pitchFamily="49" charset="-122"/>
                  <a:cs typeface="+mn-ea"/>
                  <a:sym typeface="Arial" panose="020B0604020202020204" pitchFamily="34" charset="0"/>
                </a:rPr>
                <a:t>叁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83731" y="2498683"/>
            <a:ext cx="1151879" cy="1182460"/>
            <a:chOff x="4222609" y="1349340"/>
            <a:chExt cx="1808036" cy="185603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222609" y="1349340"/>
              <a:ext cx="1808036" cy="1856038"/>
            </a:xfrm>
            <a:prstGeom prst="rect">
              <a:avLst/>
            </a:prstGeom>
          </p:spPr>
        </p:pic>
        <p:sp>
          <p:nvSpPr>
            <p:cNvPr id="15" name="文本框 6"/>
            <p:cNvSpPr txBox="1"/>
            <p:nvPr/>
          </p:nvSpPr>
          <p:spPr>
            <a:xfrm>
              <a:off x="4504965" y="1578889"/>
              <a:ext cx="1243325" cy="120774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5000">
                  <a:solidFill>
                    <a:prstClr val="white"/>
                  </a:solidFill>
                  <a:latin typeface="楷体" pitchFamily="49" charset="-122"/>
                  <a:ea typeface="楷体" pitchFamily="49" charset="-122"/>
                  <a:cs typeface="+mn-ea"/>
                  <a:sym typeface="Arial" panose="020B0604020202020204" pitchFamily="34" charset="0"/>
                </a:rPr>
                <a:t>肆</a:t>
              </a:r>
            </a:p>
          </p:txBody>
        </p:sp>
      </p:grpSp>
      <p:sp>
        <p:nvSpPr>
          <p:cNvPr id="17" name="文本框 4"/>
          <p:cNvSpPr txBox="1"/>
          <p:nvPr/>
        </p:nvSpPr>
        <p:spPr>
          <a:xfrm>
            <a:off x="-1" y="-29180"/>
            <a:ext cx="2743202" cy="848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4000" dirty="0"/>
              <a:t>品读感悟</a:t>
            </a:r>
          </a:p>
        </p:txBody>
      </p:sp>
      <p:sp>
        <p:nvSpPr>
          <p:cNvPr id="18" name="文本框 1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A69A17B-6CF9-4F81-9F26-9DBA41E8A21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31075" y="766610"/>
            <a:ext cx="3057878" cy="1809000"/>
          </a:xfrm>
          <a:prstGeom prst="rect">
            <a:avLst/>
          </a:prstGeom>
          <a:noFill/>
          <a:ln>
            <a:noFill/>
          </a:ln>
        </p:spPr>
        <p:txBody>
          <a:bodyPr lIns="135000" tIns="34290" rIns="68580" bIns="34290" anchor="t"/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Verdana" pitchFamily="34" charset="0"/>
              </a:rPr>
              <a:t>文章铺陈排比，论证了什么观点呢？是怎样论证的？</a:t>
            </a:r>
          </a:p>
        </p:txBody>
      </p:sp>
      <p:sp>
        <p:nvSpPr>
          <p:cNvPr id="19" name="文本框 1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A69A17B-6CF9-4F81-9F26-9DBA41E8A21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829298" y="766610"/>
            <a:ext cx="2881385" cy="1809000"/>
          </a:xfrm>
          <a:prstGeom prst="rect">
            <a:avLst/>
          </a:prstGeom>
          <a:noFill/>
          <a:ln>
            <a:noFill/>
          </a:ln>
        </p:spPr>
        <p:txBody>
          <a:bodyPr lIns="135000" tIns="34290" rIns="68580" bIns="34290" anchor="t"/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Verdana" pitchFamily="34" charset="0"/>
              </a:rPr>
              <a:t>文章的论证语言给你最深的感受是什么？请举例试背。</a:t>
            </a:r>
          </a:p>
        </p:txBody>
      </p:sp>
      <p:sp>
        <p:nvSpPr>
          <p:cNvPr id="20" name="文本框 1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A69A17B-6CF9-4F81-9F26-9DBA41E8A21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31075" y="3133484"/>
            <a:ext cx="3057878" cy="1809000"/>
          </a:xfrm>
          <a:prstGeom prst="rect">
            <a:avLst/>
          </a:prstGeom>
          <a:noFill/>
          <a:ln>
            <a:noFill/>
          </a:ln>
        </p:spPr>
        <p:txBody>
          <a:bodyPr lIns="135000" tIns="34290" rIns="68580" bIns="34290" anchor="ctr"/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Verdana" pitchFamily="34" charset="0"/>
              </a:rPr>
              <a:t>结合文章，举例谈一谈你怎样理解“义”。</a:t>
            </a:r>
          </a:p>
        </p:txBody>
      </p:sp>
      <p:sp>
        <p:nvSpPr>
          <p:cNvPr id="21" name="文本框 1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A69A17B-6CF9-4F81-9F26-9DBA41E8A21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468824" y="3133484"/>
            <a:ext cx="3482048" cy="1809000"/>
          </a:xfrm>
          <a:prstGeom prst="rect">
            <a:avLst/>
          </a:prstGeom>
          <a:noFill/>
          <a:ln>
            <a:noFill/>
          </a:ln>
        </p:spPr>
        <p:txBody>
          <a:bodyPr lIns="135000" tIns="34290" rIns="68580" bIns="34290" anchor="ctr"/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Verdana" pitchFamily="34" charset="0"/>
              </a:rPr>
              <a:t>结合实际，举例谈一谈你又是怎样理解“义”。</a:t>
            </a:r>
          </a:p>
        </p:txBody>
      </p:sp>
      <p:sp>
        <p:nvSpPr>
          <p:cNvPr id="22" name="左箭头 21">
            <a:hlinkClick r:id="rId4" action="ppaction://hlinksldjump"/>
          </p:cNvPr>
          <p:cNvSpPr/>
          <p:nvPr/>
        </p:nvSpPr>
        <p:spPr>
          <a:xfrm flipH="1">
            <a:off x="331076" y="2423332"/>
            <a:ext cx="324000" cy="270000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23" name="左箭头 22">
            <a:hlinkClick r:id="rId5" action="ppaction://hlinksldjump"/>
          </p:cNvPr>
          <p:cNvSpPr/>
          <p:nvPr/>
        </p:nvSpPr>
        <p:spPr>
          <a:xfrm flipH="1">
            <a:off x="5829299" y="2423332"/>
            <a:ext cx="324000" cy="270000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24" name="左箭头 23">
            <a:hlinkClick r:id="rId6" action="ppaction://hlinksldjump"/>
          </p:cNvPr>
          <p:cNvSpPr/>
          <p:nvPr/>
        </p:nvSpPr>
        <p:spPr>
          <a:xfrm flipH="1">
            <a:off x="331076" y="4518765"/>
            <a:ext cx="324000" cy="270000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</p:spTree>
    <p:extLst>
      <p:ext uri="{BB962C8B-B14F-4D97-AF65-F5344CB8AC3E}">
        <p14:creationId xmlns:p14="http://schemas.microsoft.com/office/powerpoint/2010/main" val="337494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18927" y="852994"/>
            <a:ext cx="8307287" cy="33932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观点：</a:t>
            </a:r>
            <a:r>
              <a:rPr lang="zh-CN" altLang="en-US" sz="2400" b="1" dirty="0">
                <a:latin typeface="KaiTi"/>
                <a:ea typeface="KaiTi"/>
                <a:cs typeface="黑体" panose="02010600030101010101" charset="-122"/>
              </a:rPr>
              <a:t>舍生而取义</a:t>
            </a:r>
            <a:endParaRPr lang="en-US" altLang="zh-CN" sz="2400" b="1" dirty="0">
              <a:latin typeface="KaiTi"/>
              <a:ea typeface="KaiTi"/>
              <a:cs typeface="黑体" panose="02010600030101010101" charset="-122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  <a:sym typeface="+mn-ea"/>
              </a:rPr>
              <a:t>论证过程：</a:t>
            </a:r>
            <a:r>
              <a:rPr lang="zh-CN" altLang="en-US" sz="2400" b="1" dirty="0">
                <a:latin typeface="KaiTi"/>
                <a:ea typeface="KaiTi"/>
                <a:cs typeface="黑体" panose="02010600030101010101" charset="-122"/>
                <a:sym typeface="+mn-ea"/>
              </a:rPr>
              <a:t>用“舍鱼而取熊掌”这个比喻论证，由此及彼，引出“舍生而取义”的观点；然后通过生和义、死和不义、用假设的方式和事实作对比；最后举出“不食嗟来之食”这个事例，并与“不辩礼义而受万钟”作对比，赞扬了舍生取义的精神。</a:t>
            </a:r>
            <a:endParaRPr lang="zh-CN" altLang="en-US" sz="2400" b="1" dirty="0">
              <a:latin typeface="KaiTi"/>
              <a:ea typeface="KaiTi"/>
              <a:cs typeface="黑体" panose="02010600030101010101" charset="-122"/>
            </a:endParaRPr>
          </a:p>
        </p:txBody>
      </p:sp>
      <p:sp>
        <p:nvSpPr>
          <p:cNvPr id="7" name="左箭头 6">
            <a:hlinkClick r:id="rId4" action="ppaction://hlinksldjump"/>
          </p:cNvPr>
          <p:cNvSpPr/>
          <p:nvPr/>
        </p:nvSpPr>
        <p:spPr>
          <a:xfrm>
            <a:off x="8417174" y="4494232"/>
            <a:ext cx="540000" cy="270000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10" name="文本框 4"/>
          <p:cNvSpPr txBox="1"/>
          <p:nvPr/>
        </p:nvSpPr>
        <p:spPr>
          <a:xfrm>
            <a:off x="-1" y="-29180"/>
            <a:ext cx="2743202" cy="848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4000" dirty="0"/>
              <a:t>品读感悟</a:t>
            </a:r>
          </a:p>
        </p:txBody>
      </p:sp>
    </p:spTree>
    <p:custDataLst>
      <p:tags r:id="rId1"/>
    </p:custDataLst>
  </p:cSld>
  <p:clrMapOvr>
    <a:masterClrMapping/>
  </p:clrMapOvr>
  <p:transition advClick="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17273" y="2134525"/>
            <a:ext cx="7948809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.</a:t>
            </a:r>
            <a:r>
              <a:rPr lang="zh-CN" altLang="en-US" sz="2400" b="1" dirty="0">
                <a:latin typeface="KaiTi"/>
                <a:ea typeface="KaiTi"/>
                <a:cs typeface="黑体" panose="02010600030101010101" charset="-122"/>
              </a:rPr>
              <a:t>运用大量排偶句，使文章节奏感强，富于文采和气势。</a:t>
            </a:r>
          </a:p>
        </p:txBody>
      </p:sp>
      <p:sp>
        <p:nvSpPr>
          <p:cNvPr id="6" name="左箭头 5">
            <a:hlinkClick r:id="rId4" action="ppaction://hlinksldjump"/>
          </p:cNvPr>
          <p:cNvSpPr/>
          <p:nvPr/>
        </p:nvSpPr>
        <p:spPr>
          <a:xfrm>
            <a:off x="8430608" y="4494232"/>
            <a:ext cx="540000" cy="270000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7274" y="930809"/>
            <a:ext cx="7948808" cy="1177245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  <a:sym typeface="+mn-ea"/>
              </a:rPr>
              <a:t>1</a:t>
            </a:r>
            <a:r>
              <a:rPr lang="en-US" altLang="zh-CN" sz="24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  <a:sym typeface="+mn-ea"/>
              </a:rPr>
              <a:t>.</a:t>
            </a:r>
            <a:r>
              <a:rPr lang="zh-CN" altLang="en-US" sz="2400" b="1" dirty="0">
                <a:latin typeface="KaiTi"/>
                <a:ea typeface="KaiTi"/>
                <a:cs typeface="黑体" panose="02010600030101010101" charset="-122"/>
                <a:sym typeface="+mn-ea"/>
              </a:rPr>
              <a:t>明白晓畅，通俗易懂，用词浅显，但是表达的道理却很深刻。</a:t>
            </a:r>
            <a:endParaRPr lang="zh-CN" altLang="en-US" sz="2400" b="1" dirty="0">
              <a:ea typeface="KaiTi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7272" y="2784244"/>
            <a:ext cx="7948810" cy="1177245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  <a:sym typeface="+mn-ea"/>
              </a:rPr>
              <a:t>3</a:t>
            </a:r>
            <a:r>
              <a:rPr lang="en-US" altLang="zh-CN" sz="2400" b="1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  <a:sym typeface="+mn-ea"/>
              </a:rPr>
              <a:t>.</a:t>
            </a:r>
            <a:r>
              <a:rPr lang="zh-CN" altLang="en-US" sz="2400" b="1">
                <a:latin typeface="KaiTi"/>
                <a:ea typeface="KaiTi"/>
                <a:cs typeface="黑体" panose="02010600030101010101" charset="-122"/>
                <a:sym typeface="+mn-ea"/>
              </a:rPr>
              <a:t>善用比喻的论证方式，使说理形象生动，容易被人接受，富有文学性。</a:t>
            </a:r>
            <a:endParaRPr lang="zh-CN" altLang="en-US" sz="2400" b="1">
              <a:ea typeface="KaiTi"/>
            </a:endParaRPr>
          </a:p>
        </p:txBody>
      </p:sp>
      <p:sp>
        <p:nvSpPr>
          <p:cNvPr id="10" name="文本框 4"/>
          <p:cNvSpPr txBox="1"/>
          <p:nvPr/>
        </p:nvSpPr>
        <p:spPr>
          <a:xfrm>
            <a:off x="-1" y="-29180"/>
            <a:ext cx="2743202" cy="848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4000"/>
              <a:t>品读感悟</a:t>
            </a:r>
          </a:p>
        </p:txBody>
      </p:sp>
    </p:spTree>
    <p:custDataLst>
      <p:tags r:id="rId1"/>
    </p:custDataLst>
  </p:cSld>
  <p:clrMapOvr>
    <a:masterClrMapping/>
  </p:clrMapOvr>
  <p:transition advClick="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2020" y="686753"/>
            <a:ext cx="8341434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示例一：</a:t>
            </a:r>
            <a:r>
              <a:rPr lang="zh-CN" altLang="en-US" sz="1800" b="1" dirty="0">
                <a:latin typeface="KaiTi"/>
                <a:ea typeface="KaiTi"/>
                <a:cs typeface="黑体" panose="02010600030101010101" charset="-122"/>
              </a:rPr>
              <a:t>南宋末年，文天祥组织力量坚决抵抗元朝入侵，失败被俘后，面对元朝的威逼利诱毫不动摇，视死如归，最终被杀。他这种高尚的民族气节和舍生取义的精神是永远值得后人学习的。</a:t>
            </a:r>
          </a:p>
          <a:p>
            <a:pPr algn="just"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示例二：</a:t>
            </a:r>
            <a:r>
              <a:rPr lang="zh-CN" altLang="en-US" sz="1800" b="1" dirty="0">
                <a:latin typeface="KaiTi"/>
                <a:ea typeface="KaiTi"/>
                <a:cs typeface="黑体" panose="02010600030101010101" charset="-122"/>
              </a:rPr>
              <a:t>苏轼屡屡遭贬，但满心所系仍是民生疾苦，不仅修建“苏堤”，而且多次为民请命。</a:t>
            </a:r>
          </a:p>
          <a:p>
            <a:pPr algn="just"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示例三：</a:t>
            </a:r>
            <a:r>
              <a:rPr lang="zh-CN" altLang="en-US" sz="1800" b="1" dirty="0">
                <a:latin typeface="KaiTi"/>
                <a:ea typeface="KaiTi"/>
                <a:cs typeface="黑体" panose="02010600030101010101" charset="-122"/>
              </a:rPr>
              <a:t>陶渊明宁可辞官退隐山林，也不为五斗米折腰 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8613" y="3251331"/>
            <a:ext cx="7648248" cy="1523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小结：</a:t>
            </a:r>
            <a:r>
              <a:rPr lang="zh-CN" altLang="en-US" sz="2100" b="1" dirty="0">
                <a:latin typeface="KaiTi"/>
                <a:ea typeface="KaiTi"/>
                <a:cs typeface="黑体" panose="02010600030101010101" charset="-122"/>
              </a:rPr>
              <a:t>所有合乎道德、符合道义、具有不怕牺牲精神的行为都是“义”，而“舍生”可以说是达到了“义”的最高境界！如：郭明义、杨善洲等。</a:t>
            </a:r>
          </a:p>
        </p:txBody>
      </p:sp>
      <p:sp>
        <p:nvSpPr>
          <p:cNvPr id="7" name="左箭头 6">
            <a:hlinkClick r:id="rId4" action="ppaction://hlinksldjump"/>
          </p:cNvPr>
          <p:cNvSpPr/>
          <p:nvPr/>
        </p:nvSpPr>
        <p:spPr>
          <a:xfrm>
            <a:off x="8435485" y="4500791"/>
            <a:ext cx="540000" cy="270000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10" name="文本框 4"/>
          <p:cNvSpPr txBox="1"/>
          <p:nvPr/>
        </p:nvSpPr>
        <p:spPr>
          <a:xfrm>
            <a:off x="-1" y="-29180"/>
            <a:ext cx="2743202" cy="848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4000" dirty="0"/>
              <a:t>品读感悟</a:t>
            </a:r>
          </a:p>
        </p:txBody>
      </p:sp>
    </p:spTree>
    <p:custDataLst>
      <p:tags r:id="rId1"/>
    </p:custData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9" name="文本框 4"/>
          <p:cNvSpPr txBox="1"/>
          <p:nvPr/>
        </p:nvSpPr>
        <p:spPr>
          <a:xfrm>
            <a:off x="-1" y="18116"/>
            <a:ext cx="2743202" cy="848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4000" dirty="0"/>
              <a:t>推荐阅读</a:t>
            </a:r>
          </a:p>
        </p:txBody>
      </p:sp>
      <p:sp>
        <p:nvSpPr>
          <p:cNvPr id="7" name="矩形 6"/>
          <p:cNvSpPr/>
          <p:nvPr/>
        </p:nvSpPr>
        <p:spPr>
          <a:xfrm>
            <a:off x="902572" y="1478020"/>
            <a:ext cx="4572000" cy="196207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100" b="1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4100" b="1">
                <a:latin typeface="楷体" pitchFamily="49" charset="-122"/>
                <a:ea typeface="楷体" pitchFamily="49" charset="-122"/>
              </a:rPr>
              <a:t>富贵不能淫</a:t>
            </a:r>
            <a:r>
              <a:rPr lang="en-US" altLang="zh-CN" sz="4100" b="1">
                <a:latin typeface="楷体" pitchFamily="49" charset="-122"/>
                <a:ea typeface="楷体" pitchFamily="49" charset="-122"/>
              </a:rPr>
              <a:t>》</a:t>
            </a:r>
          </a:p>
          <a:p>
            <a:pPr algn="ctr">
              <a:lnSpc>
                <a:spcPct val="150000"/>
              </a:lnSpc>
            </a:pPr>
            <a:r>
              <a:rPr lang="en-US" altLang="zh-CN" sz="4100" b="1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4100" b="1">
                <a:latin typeface="楷体" pitchFamily="49" charset="-122"/>
                <a:ea typeface="楷体" pitchFamily="49" charset="-122"/>
              </a:rPr>
              <a:t>孟子</a:t>
            </a:r>
            <a:r>
              <a:rPr lang="en-US" altLang="zh-CN" sz="4100" b="1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4100" b="1">
                <a:latin typeface="楷体" pitchFamily="49" charset="-122"/>
                <a:ea typeface="楷体" pitchFamily="49" charset="-122"/>
              </a:rPr>
              <a:t>公孙丑</a:t>
            </a:r>
            <a:r>
              <a:rPr lang="en-US" altLang="zh-CN" sz="4100" b="1">
                <a:latin typeface="楷体" pitchFamily="49" charset="-122"/>
                <a:ea typeface="楷体" pitchFamily="49" charset="-122"/>
              </a:rPr>
              <a:t>》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C2873CA-D82E-44E2-B852-8D7673BC9E1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97537">
            <a:off x="6146584" y="780004"/>
            <a:ext cx="2045423" cy="3188975"/>
          </a:xfrm>
          <a:prstGeom prst="rect">
            <a:avLst/>
          </a:prstGeom>
        </p:spPr>
      </p:pic>
      <p:pic>
        <p:nvPicPr>
          <p:cNvPr id="1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8991600" y="9324975"/>
            <a:ext cx="257175" cy="190500"/>
          </a:xfrm>
          <a:prstGeom prst="cube">
            <a:avLst/>
          </a:prstGeom>
        </p:spPr>
      </p:pic>
    </p:spTree>
    <p:custDataLst>
      <p:tags r:id="rId1"/>
    </p:custData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615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347686" y="2286001"/>
            <a:ext cx="23241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32415" y="1498611"/>
            <a:ext cx="646331" cy="2565000"/>
          </a:xfrm>
          <a:prstGeom prst="rect">
            <a:avLst/>
          </a:prstGeom>
          <a:noFill/>
        </p:spPr>
        <p:txBody>
          <a:bodyPr vert="eaVert"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1" spc="50">
                <a:ln w="11430"/>
                <a:solidFill>
                  <a:srgbClr val="FF0000"/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300" dirty="0"/>
              <a:t>通读—读通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779093" y="1498611"/>
            <a:ext cx="646331" cy="2565000"/>
          </a:xfrm>
          <a:prstGeom prst="rect">
            <a:avLst/>
          </a:prstGeom>
          <a:noFill/>
        </p:spPr>
        <p:txBody>
          <a:bodyPr vert="eaVert"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1" spc="50">
                <a:ln w="11430"/>
                <a:solidFill>
                  <a:srgbClr val="FF0000"/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300" dirty="0">
                <a:sym typeface="+mn-ea"/>
              </a:rPr>
              <a:t>激趣导入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885737" y="1498611"/>
            <a:ext cx="646331" cy="2565000"/>
          </a:xfrm>
          <a:prstGeom prst="rect">
            <a:avLst/>
          </a:prstGeom>
          <a:noFill/>
        </p:spPr>
        <p:txBody>
          <a:bodyPr vert="eaVert"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>
              <a:lnSpc>
                <a:spcPct val="150000"/>
              </a:lnSpc>
              <a:defRPr sz="4000" b="1" spc="50">
                <a:ln w="11430"/>
                <a:solidFill>
                  <a:srgbClr val="FF0000"/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300" dirty="0"/>
              <a:t>译读—读懂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439059" y="1498611"/>
            <a:ext cx="646331" cy="2565000"/>
          </a:xfrm>
          <a:prstGeom prst="rect">
            <a:avLst/>
          </a:prstGeom>
          <a:noFill/>
        </p:spPr>
        <p:txBody>
          <a:bodyPr vert="eaVert"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3300" b="1" spc="38" dirty="0">
                <a:ln w="11430"/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品读—感悟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6923318-E737-4B0D-90A9-44D275DC530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82448" y="988593"/>
            <a:ext cx="7700962" cy="26902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9403FFF-1207-4F8A-AE4F-4BF05A5AADD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20838" y="988502"/>
            <a:ext cx="282774" cy="28277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F76EBD3-F357-46AA-8AF8-1BE5380CA9E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62029" y="988502"/>
            <a:ext cx="282774" cy="28277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B513AAB-DC00-4E9E-8893-BFE65F6B1DC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03220" y="988502"/>
            <a:ext cx="282774" cy="28277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B3F313E-D4A3-4057-8501-39A313C9EC1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44412" y="988502"/>
            <a:ext cx="282774" cy="282774"/>
          </a:xfrm>
          <a:prstGeom prst="rect">
            <a:avLst/>
          </a:prstGeom>
        </p:spPr>
      </p:pic>
      <p:pic>
        <p:nvPicPr>
          <p:cNvPr id="26" name="图片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3040" y="808564"/>
            <a:ext cx="579658" cy="133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D:\png\12-06_0009_3.png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28E9DEC-B799-4294-946A-364F1CE68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7340651" y="2457201"/>
            <a:ext cx="1124434" cy="94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03813" y="1695726"/>
            <a:ext cx="5695950" cy="76174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>
                <a:latin typeface="KaiTi"/>
                <a:ea typeface="KaiTi"/>
                <a:cs typeface="Times New Roman" pitchFamily="18" charset="0"/>
              </a:rPr>
              <a:t>读文章，知文意，积累文言词汇。</a:t>
            </a:r>
            <a:endParaRPr lang="zh-CN" altLang="en-US" sz="3000" b="1" dirty="0">
              <a:latin typeface="KaiTi"/>
              <a:ea typeface="KaiTi"/>
              <a:cs typeface="宋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03813" y="2711185"/>
            <a:ext cx="5155499" cy="76174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3000" b="1">
                <a:latin typeface="KaiTi"/>
                <a:ea typeface="KaiTi"/>
                <a:cs typeface="Times New Roman" pitchFamily="18" charset="0"/>
              </a:rPr>
              <a:t>品语言，悟主旨，熟读成诵。</a:t>
            </a:r>
            <a:endParaRPr lang="zh-CN" altLang="en-US" sz="3000" b="1">
              <a:latin typeface="KaiTi"/>
              <a:ea typeface="KaiTi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7714" y="998243"/>
            <a:ext cx="1246495" cy="31470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9600" b="1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5000">
                <a:effectLst/>
              </a:rPr>
              <a:t>学习目标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082209" y="1776519"/>
            <a:ext cx="586257" cy="600164"/>
            <a:chOff x="3025956" y="2120265"/>
            <a:chExt cx="781676" cy="80021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5956" y="2137587"/>
              <a:ext cx="781676" cy="76557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093601" y="2120265"/>
              <a:ext cx="646387" cy="8002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3300" b="1">
                  <a:latin typeface="楷体" pitchFamily="49" charset="-122"/>
                  <a:ea typeface="楷体" pitchFamily="49" charset="-122"/>
                </a:rPr>
                <a:t>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082209" y="2791978"/>
            <a:ext cx="586257" cy="600164"/>
            <a:chOff x="3025956" y="2120265"/>
            <a:chExt cx="781676" cy="80021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5956" y="2137587"/>
              <a:ext cx="781676" cy="76557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093601" y="2120265"/>
              <a:ext cx="646387" cy="8002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3300" b="1">
                  <a:latin typeface="楷体" pitchFamily="49" charset="-122"/>
                  <a:ea typeface="楷体" pitchFamily="49" charset="-122"/>
                </a:rPr>
                <a:t>贰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182546" y="680794"/>
            <a:ext cx="1675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3F2F0"/>
                </a:solidFill>
              </a:rPr>
              <a:t>https://www.ypppt.com/</a:t>
            </a:r>
            <a:endParaRPr lang="zh-CN" altLang="en-US" sz="1100" dirty="0">
              <a:solidFill>
                <a:srgbClr val="F3F2F0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ct val="0"/>
              </a:spcAft>
            </a:pPr>
            <a:endParaRPr lang="zh-CN" altLang="en-US">
              <a:ea typeface="KaiTi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3" y="801793"/>
            <a:ext cx="1333334" cy="35904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74477" y="1726992"/>
            <a:ext cx="3962400" cy="1177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38">
                <a:ln w="11430"/>
                <a:solidFill>
                  <a:srgbClr val="C00000"/>
                </a:solidFill>
                <a:latin typeface="KaiTi"/>
                <a:ea typeface="KaiTi"/>
              </a:rPr>
              <a:t>激趣导入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3563" y="1155699"/>
            <a:ext cx="2291886" cy="3236570"/>
          </a:xfrm>
          <a:prstGeom prst="rect">
            <a:avLst/>
          </a:prstGeom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-1" y="56577"/>
            <a:ext cx="2397919" cy="692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96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dirty="0"/>
              <a:t>激趣导入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58680" y="296408"/>
            <a:ext cx="1207301" cy="139653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68580" tIns="34290" rIns="68580" bIns="34290" rtlCol="0" anchor="ctr">
            <a:spAutoFit/>
          </a:bodyPr>
          <a:lstStyle/>
          <a:p>
            <a:pPr algn="ctr"/>
            <a:r>
              <a:rPr lang="zh-CN" altLang="en-US" sz="8600">
                <a:ea typeface="KaiTi"/>
              </a:rPr>
              <a:t>義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55735" y="1696286"/>
            <a:ext cx="8013194" cy="29777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同学们认识这个字吗？这个字就是“义”，你看这个字的写法，上面是一个“羊”字，下面是一个“我”字，甲骨文中的“羊”表示祭牲，“我”是兵器，又表示仪仗。合而会意，“义”的本义就是指杀牲祭祀的礼仪或仪式，引申指公正合宜的道理或举动。如：正义；义不容辞。那怎样才算是公正合宜的举动呢？怎样的表现才算是“义”呢？下面我们就走进《鱼我所欲也》，一起来寻找答案。</a:t>
            </a:r>
          </a:p>
        </p:txBody>
      </p:sp>
    </p:spTree>
    <p:custDataLst>
      <p:tags r:id="rId1"/>
    </p:custData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ct val="0"/>
              </a:spcAft>
            </a:pPr>
            <a:endParaRPr lang="zh-CN" altLang="en-US">
              <a:ea typeface="KaiTi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3" y="801793"/>
            <a:ext cx="1333334" cy="35904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74477" y="1726992"/>
            <a:ext cx="3962400" cy="1177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38">
                <a:ln w="11430"/>
                <a:solidFill>
                  <a:srgbClr val="C00000"/>
                </a:solidFill>
                <a:latin typeface="KaiTi"/>
                <a:ea typeface="KaiTi"/>
              </a:rPr>
              <a:t>通读读通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3563" y="1155699"/>
            <a:ext cx="2291886" cy="323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775772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-1" y="64919"/>
            <a:ext cx="3026980" cy="770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3600"/>
              <a:t>通读—读通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75964" y="1230583"/>
            <a:ext cx="4392071" cy="1015663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100" b="1">
                <a:ea typeface="KaiTi"/>
              </a:rPr>
              <a:t>读 准 字 音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75964" y="2234259"/>
            <a:ext cx="4392071" cy="1015663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100" b="1">
                <a:ea typeface="KaiTi"/>
              </a:rPr>
              <a:t>读 好 停 顿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302" y="2474868"/>
            <a:ext cx="2237627" cy="224478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743201" y="-124527"/>
            <a:ext cx="1659255" cy="1177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/>
              <a:t>正音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4592" y="1399458"/>
            <a:ext cx="8883869" cy="31854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>
              <a:lnSpc>
                <a:spcPct val="250000"/>
              </a:lnSpc>
            </a:pPr>
            <a:r>
              <a:rPr lang="zh-CN" altLang="en-US" sz="2700" b="1" dirty="0">
                <a:latin typeface="KaiTi"/>
                <a:ea typeface="KaiTi"/>
                <a:cs typeface="黑体" panose="02010600030101010101" charset="-122"/>
              </a:rPr>
              <a:t>死亦我所</a:t>
            </a:r>
            <a:r>
              <a:rPr lang="zh-CN" altLang="en-US" sz="27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恶</a:t>
            </a:r>
            <a:r>
              <a:rPr lang="zh-CN" altLang="en-US" sz="2700" b="1" dirty="0">
                <a:latin typeface="KaiTi"/>
                <a:ea typeface="KaiTi"/>
                <a:cs typeface="黑体" panose="02010600030101010101" charset="-122"/>
              </a:rPr>
              <a:t>    故患有所不</a:t>
            </a:r>
            <a:r>
              <a:rPr lang="zh-CN" altLang="en-US" sz="27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辟</a:t>
            </a:r>
            <a:r>
              <a:rPr lang="zh-CN" altLang="en-US" sz="2700" b="1" dirty="0">
                <a:latin typeface="KaiTi"/>
                <a:ea typeface="KaiTi"/>
                <a:cs typeface="黑体" panose="02010600030101010101" charset="-122"/>
              </a:rPr>
              <a:t>也    一</a:t>
            </a:r>
            <a:r>
              <a:rPr lang="zh-CN" altLang="en-US" sz="27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箪</a:t>
            </a:r>
            <a:r>
              <a:rPr lang="zh-CN" altLang="en-US" sz="2700" b="1" dirty="0">
                <a:latin typeface="KaiTi"/>
                <a:ea typeface="KaiTi"/>
                <a:cs typeface="黑体" panose="02010600030101010101" charset="-122"/>
              </a:rPr>
              <a:t>食    一豆</a:t>
            </a:r>
            <a:r>
              <a:rPr lang="zh-CN" altLang="en-US" sz="27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羹</a:t>
            </a:r>
            <a:endParaRPr lang="en-US" altLang="zh-CN" sz="2700" b="1" dirty="0">
              <a:latin typeface="KaiTi"/>
              <a:ea typeface="KaiTi"/>
              <a:cs typeface="黑体" panose="02010600030101010101" charset="-122"/>
            </a:endParaRPr>
          </a:p>
          <a:p>
            <a:pPr algn="ctr" fontAlgn="auto">
              <a:lnSpc>
                <a:spcPct val="25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蹴</a:t>
            </a:r>
            <a:r>
              <a:rPr lang="zh-CN" altLang="en-US" sz="2700" b="1" dirty="0">
                <a:latin typeface="KaiTi"/>
                <a:ea typeface="KaiTi"/>
                <a:cs typeface="黑体" panose="02010600030101010101" charset="-122"/>
              </a:rPr>
              <a:t>尔而与之    所识穷乏者得我</a:t>
            </a:r>
            <a:r>
              <a:rPr lang="zh-CN" altLang="en-US" sz="27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与</a:t>
            </a:r>
            <a:endParaRPr lang="en-US" altLang="zh-CN" sz="2700" b="1" dirty="0">
              <a:latin typeface="KaiTi"/>
              <a:ea typeface="KaiTi"/>
              <a:cs typeface="黑体" panose="02010600030101010101" charset="-122"/>
            </a:endParaRPr>
          </a:p>
          <a:p>
            <a:pPr algn="ctr" fontAlgn="auto">
              <a:lnSpc>
                <a:spcPct val="25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乡</a:t>
            </a:r>
            <a:r>
              <a:rPr lang="zh-CN" altLang="en-US" sz="2700" b="1" dirty="0">
                <a:latin typeface="KaiTi"/>
                <a:ea typeface="KaiTi"/>
                <a:cs typeface="黑体" panose="02010600030101010101" charset="-122"/>
              </a:rPr>
              <a:t>为身死而不受</a:t>
            </a:r>
            <a:r>
              <a:rPr lang="en-US" altLang="zh-CN" sz="2700" b="1" dirty="0">
                <a:latin typeface="KaiTi"/>
                <a:ea typeface="KaiTi"/>
                <a:cs typeface="黑体" panose="02010600030101010101" charset="-122"/>
              </a:rPr>
              <a:t>    </a:t>
            </a:r>
            <a:r>
              <a:rPr lang="zh-CN" altLang="en-US" sz="27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为</a:t>
            </a:r>
            <a:r>
              <a:rPr lang="zh-CN" altLang="en-US" sz="2700" b="1" dirty="0">
                <a:latin typeface="KaiTi"/>
                <a:ea typeface="KaiTi"/>
                <a:cs typeface="黑体" panose="02010600030101010101" charset="-122"/>
              </a:rPr>
              <a:t>宫室之美</a:t>
            </a:r>
            <a:r>
              <a:rPr lang="zh-CN" altLang="en-US" sz="2700" b="1" dirty="0">
                <a:solidFill>
                  <a:srgbClr val="FF0000"/>
                </a:solidFill>
                <a:latin typeface="KaiTi"/>
                <a:ea typeface="KaiTi"/>
                <a:cs typeface="黑体" panose="02010600030101010101" charset="-122"/>
              </a:rPr>
              <a:t>为</a:t>
            </a:r>
            <a:r>
              <a:rPr lang="zh-CN" altLang="en-US" sz="2700" b="1" dirty="0">
                <a:latin typeface="KaiTi"/>
                <a:ea typeface="KaiTi"/>
                <a:cs typeface="黑体" panose="02010600030101010101" charset="-122"/>
              </a:rPr>
              <a:t>之 </a:t>
            </a:r>
            <a:r>
              <a:rPr lang="zh-CN" altLang="en-US" sz="2700" b="1" dirty="0">
                <a:ea typeface="KaiTi"/>
              </a:rPr>
              <a:t>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57283" y="1316214"/>
            <a:ext cx="945000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dirty="0" err="1">
                <a:latin typeface="方正姚体" pitchFamily="2" charset="-122"/>
                <a:ea typeface="方正姚体" pitchFamily="2" charset="-122"/>
              </a:rPr>
              <a:t>w</a:t>
            </a:r>
            <a:r>
              <a:rPr lang="en-US" altLang="zh-CN" sz="2400" dirty="0" err="1">
                <a:latin typeface="方正姚体" pitchFamily="2" charset="-122"/>
                <a:ea typeface="方正姚体" pitchFamily="2" charset="-122"/>
                <a:cs typeface="Arial" panose="020B0604020202020204" pitchFamily="34" charset="0"/>
              </a:rPr>
              <a:t>ù</a:t>
            </a:r>
            <a:endParaRPr lang="en-US" altLang="zh-CN" sz="2400" dirty="0">
              <a:latin typeface="方正姚体" pitchFamily="2" charset="-122"/>
              <a:ea typeface="方正姚体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76748" y="1316214"/>
            <a:ext cx="945000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b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  <a:cs typeface="Arial" panose="020B0604020202020204" pitchFamily="34" charset="0"/>
              </a:rPr>
              <a:t>ì</a:t>
            </a:r>
            <a:endParaRPr lang="en-US" altLang="zh-CN" sz="2400">
              <a:latin typeface="方正姚体" pitchFamily="2" charset="-122"/>
              <a:ea typeface="方正姚体" pitchFamily="2" charset="-122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58021" y="1316214"/>
            <a:ext cx="945000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d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  <a:cs typeface="Arial" panose="020B0604020202020204" pitchFamily="34" charset="0"/>
              </a:rPr>
              <a:t>ā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n</a:t>
            </a:r>
            <a:endParaRPr lang="en-US" altLang="zh-CN" sz="240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49755" y="1316214"/>
            <a:ext cx="945000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g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  <a:cs typeface="Arial" panose="020B0604020202020204" pitchFamily="34" charset="0"/>
              </a:rPr>
              <a:t>ē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ng</a:t>
            </a:r>
            <a:endParaRPr lang="en-US" altLang="zh-CN" sz="240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54729" y="2390905"/>
            <a:ext cx="945000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c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  <a:cs typeface="Arial" panose="020B0604020202020204" pitchFamily="34" charset="0"/>
              </a:rPr>
              <a:t>ù</a:t>
            </a:r>
            <a:endParaRPr lang="en-US" altLang="zh-CN" sz="2400">
              <a:latin typeface="方正姚体" pitchFamily="2" charset="-122"/>
              <a:ea typeface="方正姚体" pitchFamily="2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60119" y="2390905"/>
            <a:ext cx="945000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y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  <a:cs typeface="Arial" panose="020B0604020202020204" pitchFamily="34" charset="0"/>
              </a:rPr>
              <a:t>ú</a:t>
            </a:r>
            <a:endParaRPr lang="en-US" altLang="zh-CN" sz="2400">
              <a:latin typeface="方正姚体" pitchFamily="2" charset="-122"/>
              <a:ea typeface="方正姚体" pitchFamily="2" charset="-122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98271" y="3429243"/>
            <a:ext cx="945000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xi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  <a:cs typeface="Arial" panose="020B0604020202020204" pitchFamily="34" charset="0"/>
              </a:rPr>
              <a:t>à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ng</a:t>
            </a:r>
            <a:endParaRPr lang="en-US" altLang="zh-CN" sz="240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99523" y="3429243"/>
            <a:ext cx="945000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w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  <a:cs typeface="Arial" panose="020B0604020202020204" pitchFamily="34" charset="0"/>
              </a:rPr>
              <a:t>è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i</a:t>
            </a:r>
            <a:endParaRPr lang="en-US" altLang="zh-CN" sz="240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05767" y="3429243"/>
            <a:ext cx="945000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w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  <a:cs typeface="Arial" panose="020B0604020202020204" pitchFamily="34" charset="0"/>
              </a:rPr>
              <a:t>é</a:t>
            </a:r>
            <a:r>
              <a:rPr lang="en-US" altLang="zh-CN" sz="2400" err="1">
                <a:latin typeface="方正姚体" pitchFamily="2" charset="-122"/>
                <a:ea typeface="方正姚体" pitchFamily="2" charset="-122"/>
              </a:rPr>
              <a:t>i</a:t>
            </a:r>
            <a:endParaRPr lang="en-US" altLang="zh-CN" sz="240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9" name="文本框 4"/>
          <p:cNvSpPr txBox="1"/>
          <p:nvPr/>
        </p:nvSpPr>
        <p:spPr>
          <a:xfrm>
            <a:off x="-1" y="80719"/>
            <a:ext cx="2743202" cy="770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4800" b="1" spc="50">
                <a:ln w="11430"/>
                <a:solidFill>
                  <a:srgbClr val="C00000"/>
                </a:solidFill>
                <a:latin typeface="KaiTi"/>
                <a:ea typeface="KaiTi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3600" dirty="0"/>
              <a:t>通读</a:t>
            </a:r>
            <a:r>
              <a:rPr lang="en-US" altLang="zh-CN" sz="3600" dirty="0"/>
              <a:t>—</a:t>
            </a:r>
            <a:r>
              <a:rPr lang="zh-CN" altLang="en-US" sz="3600" dirty="0"/>
              <a:t>读通</a:t>
            </a:r>
          </a:p>
        </p:txBody>
      </p:sp>
    </p:spTree>
    <p:custDataLst>
      <p:tags r:id="rId1"/>
    </p:custData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zh-CN" altLang="en-US">
              <a:ea typeface="KaiTi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ct val="0"/>
              </a:spcAft>
            </a:pPr>
            <a:endParaRPr lang="zh-CN" altLang="en-US">
              <a:ea typeface="KaiTi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00250" y="-2000250"/>
            <a:ext cx="5143500" cy="9144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3" y="801793"/>
            <a:ext cx="1333334" cy="35904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74477" y="1726992"/>
            <a:ext cx="3962400" cy="1177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 anchor="ctr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38">
                <a:ln w="11430"/>
                <a:solidFill>
                  <a:srgbClr val="C00000"/>
                </a:solidFill>
                <a:latin typeface="KaiTi"/>
                <a:ea typeface="KaiTi"/>
              </a:rPr>
              <a:t>译读读懂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23563" y="1155699"/>
            <a:ext cx="2291886" cy="323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88680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Arial"/>
        <a:cs typeface="Arial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Arial"/>
        <a:cs typeface="Arial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860</Words>
  <Application>Microsoft Office PowerPoint</Application>
  <PresentationFormat>全屏显示(16:9)</PresentationFormat>
  <Paragraphs>86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36" baseType="lpstr">
      <vt:lpstr>KaiTi</vt:lpstr>
      <vt:lpstr>Meiryo</vt:lpstr>
      <vt:lpstr>等线</vt:lpstr>
      <vt:lpstr>等线 Light</vt:lpstr>
      <vt:lpstr>方正姚体</vt:lpstr>
      <vt:lpstr>黑体</vt:lpstr>
      <vt:lpstr>华文隶书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Verdana</vt:lpstr>
      <vt:lpstr>第一PPT模板网-WWW.1PPT.COM​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2021-04-11T15:53:35Z</cp:lastPrinted>
  <dcterms:created xsi:type="dcterms:W3CDTF">2021-04-11T15:53:35Z</dcterms:created>
  <dcterms:modified xsi:type="dcterms:W3CDTF">2022-02-11T04:49:09Z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