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04" r:id="rId2"/>
    <p:sldMasterId id="2147483716" r:id="rId3"/>
  </p:sldMasterIdLst>
  <p:notesMasterIdLst>
    <p:notesMasterId r:id="rId25"/>
  </p:notesMasterIdLst>
  <p:sldIdLst>
    <p:sldId id="256" r:id="rId4"/>
    <p:sldId id="257" r:id="rId5"/>
    <p:sldId id="267" r:id="rId6"/>
    <p:sldId id="313" r:id="rId7"/>
    <p:sldId id="314" r:id="rId8"/>
    <p:sldId id="325" r:id="rId9"/>
    <p:sldId id="326" r:id="rId10"/>
    <p:sldId id="340" r:id="rId11"/>
    <p:sldId id="341" r:id="rId12"/>
    <p:sldId id="343" r:id="rId13"/>
    <p:sldId id="345" r:id="rId14"/>
    <p:sldId id="344" r:id="rId15"/>
    <p:sldId id="335" r:id="rId16"/>
    <p:sldId id="346" r:id="rId17"/>
    <p:sldId id="347" r:id="rId18"/>
    <p:sldId id="348" r:id="rId19"/>
    <p:sldId id="351" r:id="rId20"/>
    <p:sldId id="352" r:id="rId21"/>
    <p:sldId id="353" r:id="rId22"/>
    <p:sldId id="354" r:id="rId23"/>
    <p:sldId id="355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1" userDrawn="1">
          <p15:clr>
            <a:srgbClr val="A4A3A4"/>
          </p15:clr>
        </p15:guide>
        <p15:guide id="2" pos="38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01"/>
        <p:guide pos="38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BC1C9-53B8-42B8-BBE3-CB7FE0A40B02}" type="datetimeFigureOut">
              <a:rPr lang="zh-CN" altLang="en-US" smtClean="0"/>
              <a:t>2022/2/10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5378D-456F-4539-B144-5F87FAEAA7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423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5378D-456F-4539-B144-5F87FAEAA77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456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5378D-456F-4539-B144-5F87FAEAA77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664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437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0658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534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815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102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564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260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10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43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376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771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948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58464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997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47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72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4177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016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457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84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197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586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24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042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850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419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53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98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2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52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53546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33883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4130"/>
          <p:cNvSpPr txBox="1">
            <a:spLocks noChangeArrowheads="1"/>
          </p:cNvSpPr>
          <p:nvPr/>
        </p:nvSpPr>
        <p:spPr bwMode="auto">
          <a:xfrm>
            <a:off x="2694372" y="1142908"/>
            <a:ext cx="7092950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zh-CN" sz="5400" b="1" noProof="1">
                <a:latin typeface="楷体" pitchFamily="49" charset="-122"/>
                <a:ea typeface="楷体" pitchFamily="49" charset="-122"/>
                <a:sym typeface="+mn-ea"/>
              </a:rPr>
              <a:t> </a:t>
            </a:r>
            <a:r>
              <a:rPr lang="zh-CN" altLang="en-US" sz="5400" b="1" noProof="1">
                <a:latin typeface="楷体" pitchFamily="49" charset="-122"/>
                <a:ea typeface="楷体" pitchFamily="49" charset="-122"/>
                <a:sym typeface="+mn-ea"/>
              </a:rPr>
              <a:t>岁月如歌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5400" b="1" noProof="1">
                <a:latin typeface="楷体" pitchFamily="49" charset="-122"/>
                <a:ea typeface="楷体" pitchFamily="49" charset="-122"/>
                <a:sym typeface="+mn-ea"/>
              </a:rPr>
              <a:t> </a:t>
            </a:r>
            <a:r>
              <a:rPr lang="zh-CN" altLang="zh-CN" sz="5400" b="1" noProof="1">
                <a:latin typeface="楷体" pitchFamily="49" charset="-122"/>
                <a:ea typeface="楷体" pitchFamily="49" charset="-122"/>
                <a:sym typeface="+mn-ea"/>
              </a:rPr>
              <a:t>——</a:t>
            </a:r>
            <a:r>
              <a:rPr lang="zh-CN" altLang="en-US" sz="5400" b="1" noProof="1">
                <a:latin typeface="楷体" pitchFamily="49" charset="-122"/>
                <a:ea typeface="楷体" pitchFamily="49" charset="-122"/>
                <a:sym typeface="+mn-ea"/>
              </a:rPr>
              <a:t>我们的初中生活</a:t>
            </a:r>
            <a:endParaRPr lang="zh-CN" altLang="en-US" sz="4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65024" y="524694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"/>
          <p:cNvPicPr>
            <a:picLocks noChangeAspect="1" noChangeArrowheads="1"/>
          </p:cNvPicPr>
          <p:nvPr/>
        </p:nvPicPr>
        <p:blipFill>
          <a:blip r:embed="rId3" cstate="email">
            <a:lum bright="18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828" y="947741"/>
            <a:ext cx="7210425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486903" y="3511553"/>
            <a:ext cx="561975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latin typeface="宋体" pitchFamily="2" charset="-122"/>
              </a:rPr>
              <a:t>集体的记忆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文本框 1"/>
          <p:cNvSpPr txBox="1">
            <a:spLocks noChangeArrowheads="1"/>
          </p:cNvSpPr>
          <p:nvPr/>
        </p:nvSpPr>
        <p:spPr bwMode="auto">
          <a:xfrm>
            <a:off x="2108200" y="1000125"/>
            <a:ext cx="79756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编写班史，全体同学都参加，分组合作。写入班史的人和事，要认真核实，培养严谨的作风。</a:t>
            </a:r>
          </a:p>
        </p:txBody>
      </p:sp>
      <p:pic>
        <p:nvPicPr>
          <p:cNvPr id="13317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3241" y="3127375"/>
            <a:ext cx="61055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文本框 1"/>
          <p:cNvSpPr txBox="1">
            <a:spLocks noChangeArrowheads="1"/>
          </p:cNvSpPr>
          <p:nvPr/>
        </p:nvSpPr>
        <p:spPr bwMode="auto">
          <a:xfrm>
            <a:off x="2014538" y="1106488"/>
            <a:ext cx="3397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Calibri" pitchFamily="34" charset="0"/>
                <a:ea typeface="华文新魏" pitchFamily="2" charset="-122"/>
                <a:sym typeface="宋体" pitchFamily="2" charset="-122"/>
              </a:rPr>
              <a:t>三、如歌的行板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89455" y="2397128"/>
            <a:ext cx="3296920" cy="2493645"/>
          </a:xfrm>
          <a:prstGeom prst="roundRect">
            <a:avLst/>
          </a:prstGeom>
        </p:spPr>
      </p:pic>
      <p:sp>
        <p:nvSpPr>
          <p:cNvPr id="14342" name="文本框 3"/>
          <p:cNvSpPr txBox="1">
            <a:spLocks noChangeArrowheads="1"/>
          </p:cNvSpPr>
          <p:nvPr/>
        </p:nvSpPr>
        <p:spPr bwMode="auto">
          <a:xfrm>
            <a:off x="5411788" y="1752600"/>
            <a:ext cx="4760912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en-US" sz="3200" b="1" dirty="0">
                <a:latin typeface="宋体" pitchFamily="2" charset="-122"/>
                <a:sym typeface="宋体" pitchFamily="2" charset="-122"/>
              </a:rPr>
              <a:t>学生每人准备一本毕业纪念册，请每位同学给自己赠言，自己也给每位同学赠言。赠言的形式可多种多样，或诗或文或名言警句。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矩形 39939"/>
          <p:cNvSpPr>
            <a:spLocks noChangeArrowheads="1"/>
          </p:cNvSpPr>
          <p:nvPr/>
        </p:nvSpPr>
        <p:spPr bwMode="auto">
          <a:xfrm>
            <a:off x="1973263" y="2351091"/>
            <a:ext cx="8083550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dirty="0">
                <a:solidFill>
                  <a:srgbClr val="99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老师，您是慈祥的母亲，在怀抱里哺育希望，在摇篮边培养文明，驱走了愚昧，唤来了智慧，精心雕塑一颗颗美好的心灵。</a:t>
            </a:r>
            <a:br>
              <a:rPr lang="zh-CN" altLang="en-US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</a:br>
            <a:r>
              <a:rPr lang="zh-CN" altLang="en-US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　　月亮的光辉是太阳赐予的，我心中的光明来自于您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──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老师！</a:t>
            </a:r>
          </a:p>
        </p:txBody>
      </p:sp>
      <p:grpSp>
        <p:nvGrpSpPr>
          <p:cNvPr id="16387" name="Group 6"/>
          <p:cNvGrpSpPr>
            <a:grpSpLocks/>
          </p:cNvGrpSpPr>
          <p:nvPr/>
        </p:nvGrpSpPr>
        <p:grpSpPr bwMode="auto">
          <a:xfrm>
            <a:off x="1652591" y="404816"/>
            <a:ext cx="2319337" cy="700087"/>
            <a:chOff x="138" y="461"/>
            <a:chExt cx="1461" cy="441"/>
          </a:xfrm>
        </p:grpSpPr>
        <p:pic>
          <p:nvPicPr>
            <p:cNvPr id="16389" name="Picture 7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范例鉴赏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73266" y="1531938"/>
            <a:ext cx="2428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3200" b="1" dirty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b="1" dirty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）赠老师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4113" y="1562100"/>
            <a:ext cx="3402012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236972" y="1049655"/>
            <a:ext cx="3434081" cy="44234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ct val="220000"/>
              </a:lnSpc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白笔银丝岁月流，</a:t>
            </a:r>
          </a:p>
          <a:p>
            <a:pPr>
              <a:lnSpc>
                <a:spcPct val="220000"/>
              </a:lnSpc>
              <a:defRPr/>
            </a:pPr>
            <a:r>
              <a:rPr lang="zh-CN" altLang="en-US" sz="3200" b="1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卅年讲坛书春秋。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/>
            </a:r>
            <a:b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</a:br>
            <a:r>
              <a:rPr lang="zh-CN" altLang="en-US" sz="3200" b="1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书山瑰宝几度觅，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/>
            </a:r>
            <a:b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</a:br>
            <a:r>
              <a:rPr lang="zh-CN" altLang="en-US" sz="3200" b="1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学海骊珠执着求。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7"/>
          <a:stretch>
            <a:fillRect/>
          </a:stretch>
        </p:blipFill>
        <p:spPr bwMode="auto">
          <a:xfrm>
            <a:off x="2971800" y="890591"/>
            <a:ext cx="6248400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文本框 1"/>
          <p:cNvSpPr txBox="1">
            <a:spLocks noChangeArrowheads="1"/>
          </p:cNvSpPr>
          <p:nvPr/>
        </p:nvSpPr>
        <p:spPr bwMode="auto">
          <a:xfrm>
            <a:off x="2112966" y="3925891"/>
            <a:ext cx="7983537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园丁的汗水，在绿叶上闪光；教师的汗水，在心灵中结果。教师的梦境，常常是甜甜的笑脸，朗朗的书声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……</a:t>
            </a:r>
            <a:br>
              <a:rPr lang="en-US" altLang="zh-CN" sz="3200" b="1">
                <a:latin typeface="楷体" pitchFamily="49" charset="-122"/>
                <a:ea typeface="楷体" pitchFamily="49" charset="-122"/>
              </a:rPr>
            </a:b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                         ——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居里夫人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矩形 41987"/>
          <p:cNvSpPr>
            <a:spLocks noChangeArrowheads="1"/>
          </p:cNvSpPr>
          <p:nvPr/>
        </p:nvSpPr>
        <p:spPr bwMode="auto">
          <a:xfrm>
            <a:off x="2078038" y="1292225"/>
            <a:ext cx="2519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3200" b="1" dirty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）赠同学</a:t>
            </a:r>
          </a:p>
        </p:txBody>
      </p:sp>
      <p:pic>
        <p:nvPicPr>
          <p:cNvPr id="18437" name="图片 3" descr="20130723125316-2369485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9516" y="3679828"/>
            <a:ext cx="3652837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文本框 1"/>
          <p:cNvSpPr txBox="1">
            <a:spLocks noChangeArrowheads="1"/>
          </p:cNvSpPr>
          <p:nvPr/>
        </p:nvSpPr>
        <p:spPr bwMode="auto">
          <a:xfrm>
            <a:off x="2078041" y="2052641"/>
            <a:ext cx="8008937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青春像一只银铃，系在我们的心坎上，只有不停地奔跑，它才会发出悦耳的声响。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184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76144" y="1412875"/>
            <a:ext cx="7839710" cy="378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b="1" noProof="1">
                <a:solidFill>
                  <a:schemeClr val="accent4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noProof="1">
                <a:solidFill>
                  <a:srgbClr val="00B05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你是一首小诗，抒情是你的本质。我相信，你的前程将开满鲜艳的花朵，散发着最迷人的青春气息。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3200" b="1" noProof="1">
                <a:solidFill>
                  <a:srgbClr val="0000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noProof="1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尽管绿色已随着秋天远去，但荒漠中仍存有你的友谊。</a:t>
            </a:r>
            <a:endParaRPr lang="zh-CN" altLang="en-US" sz="3200" b="1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20483" name="Picture 7" descr="http://p0.so.qhmsg.com/bdr/_240_/t01d2578332921ecba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0138" y="5427666"/>
            <a:ext cx="12954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图片 48131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8603" y="531813"/>
            <a:ext cx="6454775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文本框 1"/>
          <p:cNvSpPr txBox="1">
            <a:spLocks noChangeArrowheads="1"/>
          </p:cNvSpPr>
          <p:nvPr/>
        </p:nvSpPr>
        <p:spPr bwMode="auto">
          <a:xfrm>
            <a:off x="2768600" y="5780088"/>
            <a:ext cx="1468438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宋体" pitchFamily="2" charset="-122"/>
              </a:rPr>
              <a:t>友谊星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1"/>
          <p:cNvSpPr txBox="1">
            <a:spLocks noChangeArrowheads="1"/>
          </p:cNvSpPr>
          <p:nvPr/>
        </p:nvSpPr>
        <p:spPr bwMode="auto">
          <a:xfrm>
            <a:off x="2006600" y="1079503"/>
            <a:ext cx="33972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Calibri" pitchFamily="34" charset="0"/>
                <a:ea typeface="华文新魏" pitchFamily="2" charset="-122"/>
              </a:rPr>
              <a:t>四、明天会更好</a:t>
            </a:r>
          </a:p>
        </p:txBody>
      </p:sp>
      <p:pic>
        <p:nvPicPr>
          <p:cNvPr id="46084" name="图片 46083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825" y="1900241"/>
            <a:ext cx="4114800" cy="370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文本框 2"/>
          <p:cNvSpPr txBox="1">
            <a:spLocks noChangeArrowheads="1"/>
          </p:cNvSpPr>
          <p:nvPr/>
        </p:nvSpPr>
        <p:spPr bwMode="auto">
          <a:xfrm>
            <a:off x="6394453" y="2232028"/>
            <a:ext cx="36988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en-US" sz="3200" b="1" dirty="0">
                <a:latin typeface="宋体" pitchFamily="2" charset="-122"/>
              </a:rPr>
              <a:t>天空中没有留下翅膀的痕迹，但鸟儿已飞过。请大家相信明天会更好。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9"/>
          <p:cNvGrpSpPr>
            <a:grpSpLocks/>
          </p:cNvGrpSpPr>
          <p:nvPr/>
        </p:nvGrpSpPr>
        <p:grpSpPr bwMode="auto">
          <a:xfrm>
            <a:off x="1652591" y="404816"/>
            <a:ext cx="2319337" cy="700087"/>
            <a:chOff x="138" y="461"/>
            <a:chExt cx="1461" cy="441"/>
          </a:xfrm>
        </p:grpSpPr>
        <p:pic>
          <p:nvPicPr>
            <p:cNvPr id="5124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5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</p:grpSp>
      <p:sp>
        <p:nvSpPr>
          <p:cNvPr id="5123" name="文本框 1"/>
          <p:cNvSpPr txBox="1">
            <a:spLocks noChangeArrowheads="1"/>
          </p:cNvSpPr>
          <p:nvPr/>
        </p:nvSpPr>
        <p:spPr bwMode="auto">
          <a:xfrm>
            <a:off x="1906591" y="1466853"/>
            <a:ext cx="8193087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5000"/>
              </a:lnSpc>
            </a:pPr>
            <a:r>
              <a:rPr lang="zh-CN" altLang="en-US" sz="3200" b="1" dirty="0">
                <a:latin typeface="宋体" pitchFamily="2" charset="-122"/>
              </a:rPr>
              <a:t>１</a:t>
            </a:r>
            <a:r>
              <a:rPr lang="en-US" altLang="zh-CN" sz="3200" b="1" dirty="0">
                <a:latin typeface="宋体" pitchFamily="2" charset="-122"/>
              </a:rPr>
              <a:t>.</a:t>
            </a:r>
            <a:r>
              <a:rPr lang="zh-CN" altLang="en-US" sz="3200" b="1" dirty="0">
                <a:latin typeface="宋体" pitchFamily="2" charset="-122"/>
              </a:rPr>
              <a:t>通过对三年来的有关学习、生活等各种资料的搜集和整理，重温初中生活的欢乐与美好，培养热爱生活的情感。</a:t>
            </a:r>
          </a:p>
          <a:p>
            <a:pPr eaLnBrk="1" hangingPunct="1">
              <a:lnSpc>
                <a:spcPct val="145000"/>
              </a:lnSpc>
            </a:pPr>
            <a:r>
              <a:rPr lang="zh-CN" altLang="en-US" sz="3200" b="1" dirty="0">
                <a:latin typeface="宋体" pitchFamily="2" charset="-122"/>
              </a:rPr>
              <a:t>２</a:t>
            </a:r>
            <a:r>
              <a:rPr lang="en-US" altLang="zh-CN" sz="3200" b="1" dirty="0">
                <a:latin typeface="宋体" pitchFamily="2" charset="-122"/>
              </a:rPr>
              <a:t>.</a:t>
            </a:r>
            <a:r>
              <a:rPr lang="zh-CN" altLang="en-US" sz="3200" b="1" dirty="0">
                <a:latin typeface="宋体" pitchFamily="2" charset="-122"/>
              </a:rPr>
              <a:t>创设一个才艺展示的空间，让语文知识和语文能力的综合运用得到表现。</a:t>
            </a:r>
          </a:p>
          <a:p>
            <a:pPr eaLnBrk="1" hangingPunct="1">
              <a:lnSpc>
                <a:spcPct val="145000"/>
              </a:lnSpc>
            </a:pPr>
            <a:r>
              <a:rPr lang="en-US" altLang="zh-CN" sz="3200" b="1" dirty="0">
                <a:latin typeface="宋体" pitchFamily="2" charset="-122"/>
              </a:rPr>
              <a:t>3.锻炼写作、口语交际能力。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3" descr="201306020429228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766" y="858838"/>
            <a:ext cx="8116887" cy="514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28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007855" y="2636948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</a:p>
        </p:txBody>
      </p:sp>
      <p:grpSp>
        <p:nvGrpSpPr>
          <p:cNvPr id="6146" name="Group 9"/>
          <p:cNvGrpSpPr>
            <a:grpSpLocks/>
          </p:cNvGrpSpPr>
          <p:nvPr/>
        </p:nvGrpSpPr>
        <p:grpSpPr bwMode="auto">
          <a:xfrm>
            <a:off x="1652591" y="404816"/>
            <a:ext cx="2319337" cy="700087"/>
            <a:chOff x="138" y="461"/>
            <a:chExt cx="1461" cy="441"/>
          </a:xfrm>
        </p:grpSpPr>
        <p:pic>
          <p:nvPicPr>
            <p:cNvPr id="6148" name="Picture 10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新课导入</a:t>
              </a:r>
            </a:p>
          </p:txBody>
        </p:sp>
      </p:grpSp>
      <p:sp>
        <p:nvSpPr>
          <p:cNvPr id="5124" name="文本框 1"/>
          <p:cNvSpPr txBox="1">
            <a:spLocks noChangeArrowheads="1"/>
          </p:cNvSpPr>
          <p:nvPr/>
        </p:nvSpPr>
        <p:spPr bwMode="auto">
          <a:xfrm>
            <a:off x="1898653" y="1638300"/>
            <a:ext cx="8164513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 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六月的故事，激荡着别离。总想，以一种宁静，将一切幻化为简单；以一种摇曳，将一切沉淀化为美丽。青春真是一本仓促的书。纵有几多不舍、些许迷茫，可岁月的鼓点正催促着我们勇往直前。祝你们一路走好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375950" y="620805"/>
            <a:ext cx="1872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16100" y="862016"/>
            <a:ext cx="3951288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一、</a:t>
            </a:r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华文新魏" panose="02010800040101010101" pitchFamily="2" charset="-122"/>
                <a:sym typeface="+mn-ea"/>
              </a:rPr>
              <a:t>难忘的岁月</a:t>
            </a:r>
          </a:p>
        </p:txBody>
      </p:sp>
      <p:pic>
        <p:nvPicPr>
          <p:cNvPr id="3" name="图片 2" descr="162838iqlk9teqyqxk6bz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41" y="1741491"/>
            <a:ext cx="5927725" cy="4338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2"/>
          <p:cNvSpPr txBox="1">
            <a:spLocks noChangeArrowheads="1"/>
          </p:cNvSpPr>
          <p:nvPr/>
        </p:nvSpPr>
        <p:spPr bwMode="auto">
          <a:xfrm>
            <a:off x="2212975" y="798513"/>
            <a:ext cx="776605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宋体" pitchFamily="2" charset="-122"/>
                <a:sym typeface="宋体" pitchFamily="2" charset="-122"/>
              </a:rPr>
              <a:t>    “</a:t>
            </a:r>
            <a:r>
              <a:rPr lang="zh-CN" altLang="en-US" sz="3200" b="1" dirty="0">
                <a:latin typeface="宋体" pitchFamily="2" charset="-122"/>
                <a:sym typeface="宋体" pitchFamily="2" charset="-122"/>
              </a:rPr>
              <a:t>说说三年里碰到最高兴的或不愉快的事。”高兴的事好说，大家分享快乐。说到“不愉快的事”时，“过去的就让它过去”，以后过愉快的生活。当“不愉快的事”涉及到同学或老师时，要能体谅。提倡“化解矛盾”“消除隔阂”，在适当的场合握手言欢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4" name="图片 30733" descr="1"/>
          <p:cNvPicPr>
            <a:picLocks noChangeAspect="1" noChangeArrowheads="1"/>
          </p:cNvPicPr>
          <p:nvPr/>
        </p:nvPicPr>
        <p:blipFill>
          <a:blip r:embed="rId2" cstate="email">
            <a:lum bright="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378" y="1827213"/>
            <a:ext cx="3636963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文本框 1"/>
          <p:cNvSpPr txBox="1">
            <a:spLocks noChangeArrowheads="1"/>
          </p:cNvSpPr>
          <p:nvPr/>
        </p:nvSpPr>
        <p:spPr bwMode="auto">
          <a:xfrm>
            <a:off x="6026153" y="1176338"/>
            <a:ext cx="3902075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000" b="1" dirty="0">
                <a:sym typeface="宋体" pitchFamily="2" charset="-122"/>
              </a:rPr>
              <a:t>那五彩的日子</a:t>
            </a:r>
            <a:endParaRPr lang="zh-CN" altLang="en-US" sz="3000" b="1" dirty="0"/>
          </a:p>
          <a:p>
            <a:pPr eaLnBrk="1" hangingPunct="1">
              <a:spcBef>
                <a:spcPct val="20000"/>
              </a:spcBef>
            </a:pPr>
            <a:r>
              <a:rPr lang="zh-CN" altLang="en-US" sz="3000" b="1" dirty="0">
                <a:sym typeface="宋体" pitchFamily="2" charset="-122"/>
              </a:rPr>
              <a:t>我们一起走过</a:t>
            </a:r>
            <a:endParaRPr lang="zh-CN" altLang="en-US" sz="3000" b="1" dirty="0"/>
          </a:p>
          <a:p>
            <a:pPr eaLnBrk="1" hangingPunct="1">
              <a:spcBef>
                <a:spcPct val="20000"/>
              </a:spcBef>
            </a:pPr>
            <a:r>
              <a:rPr lang="zh-CN" altLang="en-US" sz="3000" b="1" dirty="0">
                <a:sym typeface="宋体" pitchFamily="2" charset="-122"/>
              </a:rPr>
              <a:t>相聚犹如在昨天</a:t>
            </a:r>
            <a:endParaRPr lang="zh-CN" altLang="en-US" sz="3000" b="1" dirty="0"/>
          </a:p>
          <a:p>
            <a:pPr eaLnBrk="1" hangingPunct="1">
              <a:spcBef>
                <a:spcPct val="20000"/>
              </a:spcBef>
            </a:pPr>
            <a:r>
              <a:rPr lang="zh-CN" altLang="en-US" sz="3000" b="1" dirty="0">
                <a:sym typeface="宋体" pitchFamily="2" charset="-122"/>
              </a:rPr>
              <a:t>分别即在眼前</a:t>
            </a:r>
            <a:endParaRPr lang="zh-CN" altLang="en-US" sz="3000" b="1" dirty="0"/>
          </a:p>
          <a:p>
            <a:pPr eaLnBrk="1" hangingPunct="1">
              <a:spcBef>
                <a:spcPct val="20000"/>
              </a:spcBef>
            </a:pPr>
            <a:r>
              <a:rPr lang="zh-CN" altLang="en-US" sz="3000" b="1" dirty="0">
                <a:sym typeface="宋体" pitchFamily="2" charset="-122"/>
              </a:rPr>
              <a:t>曾经</a:t>
            </a:r>
            <a:endParaRPr lang="zh-CN" altLang="en-US" sz="3000" b="1" dirty="0"/>
          </a:p>
          <a:p>
            <a:pPr eaLnBrk="1" hangingPunct="1">
              <a:spcBef>
                <a:spcPct val="20000"/>
              </a:spcBef>
            </a:pPr>
            <a:r>
              <a:rPr lang="zh-CN" altLang="en-US" sz="3000" b="1" dirty="0">
                <a:sym typeface="宋体" pitchFamily="2" charset="-122"/>
              </a:rPr>
              <a:t>一起在课堂各抒己见</a:t>
            </a:r>
            <a:endParaRPr lang="zh-CN" altLang="en-US" sz="3000" b="1" dirty="0"/>
          </a:p>
          <a:p>
            <a:pPr eaLnBrk="1" hangingPunct="1">
              <a:spcBef>
                <a:spcPct val="20000"/>
              </a:spcBef>
            </a:pPr>
            <a:r>
              <a:rPr lang="zh-CN" altLang="en-US" sz="3000" b="1" dirty="0">
                <a:sym typeface="宋体" pitchFamily="2" charset="-122"/>
              </a:rPr>
              <a:t>一起在操场展现英姿</a:t>
            </a:r>
            <a:endParaRPr lang="zh-CN" altLang="en-US" sz="3000" b="1" dirty="0"/>
          </a:p>
          <a:p>
            <a:pPr eaLnBrk="1" hangingPunct="1">
              <a:spcBef>
                <a:spcPct val="20000"/>
              </a:spcBef>
            </a:pPr>
            <a:r>
              <a:rPr lang="zh-CN" altLang="en-US" sz="3000" b="1" dirty="0">
                <a:sym typeface="宋体" pitchFamily="2" charset="-122"/>
              </a:rPr>
              <a:t>默默地我们分手</a:t>
            </a:r>
            <a:endParaRPr lang="zh-CN" altLang="en-US" sz="3000" b="1" dirty="0"/>
          </a:p>
          <a:p>
            <a:pPr eaLnBrk="1" hangingPunct="1">
              <a:spcBef>
                <a:spcPct val="20000"/>
              </a:spcBef>
            </a:pPr>
            <a:r>
              <a:rPr lang="zh-CN" altLang="en-US" sz="3000" b="1" dirty="0">
                <a:sym typeface="宋体" pitchFamily="2" charset="-122"/>
              </a:rPr>
              <a:t>正如当初默默地相识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14538" y="941388"/>
            <a:ext cx="4011612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欣赏诗歌</a:t>
            </a:r>
            <a:r>
              <a:rPr lang="en-US" altLang="zh-CN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《</a:t>
            </a:r>
            <a:r>
              <a:rPr lang="zh-CN" altLang="en-US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一起走过</a:t>
            </a:r>
            <a:r>
              <a:rPr lang="en-US" altLang="zh-CN" sz="3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》</a:t>
            </a:r>
            <a:endParaRPr lang="zh-CN" altLang="en-US" sz="3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7" name="图片 54276" descr="1"/>
          <p:cNvPicPr>
            <a:picLocks noChangeAspect="1" noChangeArrowheads="1"/>
          </p:cNvPicPr>
          <p:nvPr/>
        </p:nvPicPr>
        <p:blipFill>
          <a:blip r:embed="rId2" cstate="email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1550" y="1352550"/>
            <a:ext cx="3709988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文本框 1"/>
          <p:cNvSpPr txBox="1">
            <a:spLocks noChangeArrowheads="1"/>
          </p:cNvSpPr>
          <p:nvPr/>
        </p:nvSpPr>
        <p:spPr bwMode="auto">
          <a:xfrm>
            <a:off x="6427788" y="890591"/>
            <a:ext cx="3084512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ym typeface="宋体" pitchFamily="2" charset="-122"/>
              </a:rPr>
              <a:t>不要说永远</a:t>
            </a:r>
            <a:endParaRPr lang="zh-CN" altLang="en-US" sz="3000" b="1"/>
          </a:p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ym typeface="宋体" pitchFamily="2" charset="-122"/>
              </a:rPr>
              <a:t>不要说再见</a:t>
            </a:r>
            <a:endParaRPr lang="zh-CN" altLang="en-US" sz="3000" b="1"/>
          </a:p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ym typeface="宋体" pitchFamily="2" charset="-122"/>
              </a:rPr>
              <a:t>留下你的深情</a:t>
            </a:r>
            <a:endParaRPr lang="zh-CN" altLang="en-US" sz="3000" b="1"/>
          </a:p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ym typeface="宋体" pitchFamily="2" charset="-122"/>
              </a:rPr>
              <a:t>捎上我的祝福</a:t>
            </a:r>
            <a:endParaRPr lang="zh-CN" altLang="en-US" sz="3000" b="1"/>
          </a:p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ym typeface="宋体" pitchFamily="2" charset="-122"/>
              </a:rPr>
              <a:t>把梦留给夜晚</a:t>
            </a:r>
            <a:endParaRPr lang="zh-CN" altLang="en-US" sz="3000" b="1"/>
          </a:p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ym typeface="宋体" pitchFamily="2" charset="-122"/>
              </a:rPr>
              <a:t>把泪抛洒空中</a:t>
            </a:r>
            <a:endParaRPr lang="zh-CN" altLang="en-US" sz="3000" b="1"/>
          </a:p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ym typeface="宋体" pitchFamily="2" charset="-122"/>
              </a:rPr>
              <a:t>让那</a:t>
            </a:r>
            <a:endParaRPr lang="zh-CN" altLang="en-US" sz="3000" b="1"/>
          </a:p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ym typeface="宋体" pitchFamily="2" charset="-122"/>
              </a:rPr>
              <a:t>悠悠白云与明月</a:t>
            </a:r>
            <a:endParaRPr lang="zh-CN" altLang="en-US" sz="3000" b="1"/>
          </a:p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ym typeface="宋体" pitchFamily="2" charset="-122"/>
              </a:rPr>
              <a:t>时刻托她问候你</a:t>
            </a:r>
            <a:endParaRPr lang="zh-CN" altLang="en-US" sz="3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图片 52227" descr="1"/>
          <p:cNvPicPr>
            <a:picLocks noChangeAspect="1" noChangeArrowheads="1"/>
          </p:cNvPicPr>
          <p:nvPr/>
        </p:nvPicPr>
        <p:blipFill>
          <a:blip r:embed="rId2" cstate="email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5063" y="1277938"/>
            <a:ext cx="36131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图片 52229" descr="1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2541" y="1277938"/>
            <a:ext cx="3659187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文本框 1"/>
          <p:cNvSpPr txBox="1">
            <a:spLocks noChangeArrowheads="1"/>
          </p:cNvSpPr>
          <p:nvPr/>
        </p:nvSpPr>
        <p:spPr bwMode="auto">
          <a:xfrm>
            <a:off x="3427413" y="5597525"/>
            <a:ext cx="1376362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latin typeface="宋体" pitchFamily="2" charset="-122"/>
              </a:rPr>
              <a:t>做早操</a:t>
            </a:r>
          </a:p>
        </p:txBody>
      </p:sp>
      <p:sp>
        <p:nvSpPr>
          <p:cNvPr id="10247" name="文本框 3"/>
          <p:cNvSpPr txBox="1">
            <a:spLocks noChangeArrowheads="1"/>
          </p:cNvSpPr>
          <p:nvPr/>
        </p:nvSpPr>
        <p:spPr bwMode="auto">
          <a:xfrm>
            <a:off x="7667625" y="5597525"/>
            <a:ext cx="990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latin typeface="宋体" pitchFamily="2" charset="-122"/>
              </a:rPr>
              <a:t>同学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文本框 1"/>
          <p:cNvSpPr txBox="1">
            <a:spLocks noChangeArrowheads="1"/>
          </p:cNvSpPr>
          <p:nvPr/>
        </p:nvSpPr>
        <p:spPr bwMode="auto">
          <a:xfrm>
            <a:off x="1931988" y="1019178"/>
            <a:ext cx="33972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Calibri" pitchFamily="34" charset="0"/>
                <a:ea typeface="华文新魏" pitchFamily="2" charset="-122"/>
                <a:sym typeface="宋体" pitchFamily="2" charset="-122"/>
              </a:rPr>
              <a:t>二、集体的记忆</a:t>
            </a:r>
          </a:p>
        </p:txBody>
      </p:sp>
      <p:sp>
        <p:nvSpPr>
          <p:cNvPr id="11270" name="文本框 2"/>
          <p:cNvSpPr txBox="1">
            <a:spLocks noChangeArrowheads="1"/>
          </p:cNvSpPr>
          <p:nvPr/>
        </p:nvSpPr>
        <p:spPr bwMode="auto">
          <a:xfrm>
            <a:off x="2078041" y="1846263"/>
            <a:ext cx="803592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en-US" sz="3200" b="1" dirty="0">
                <a:latin typeface="宋体" pitchFamily="2" charset="-122"/>
                <a:sym typeface="宋体" pitchFamily="2" charset="-122"/>
              </a:rPr>
              <a:t>分手之际，你对集体定然恋恋不舍。那么，让我们留下珍贵的回忆。班上组织个编委会，编写班史。编写班史，全体同学都参加，内容多，可以分组合作。写入班史的人和事，要认真核实，培养严谨的作风。班史内容可以很丰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</p:bld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512EA484-4E70-4CBC-998B-601F53D88244}" vid="{2797D3FA-F5A3-4A2D-B4E6-027AECBFAF70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855</Words>
  <Application>Microsoft Office PowerPoint</Application>
  <PresentationFormat>宽屏</PresentationFormat>
  <Paragraphs>75</Paragraphs>
  <Slides>21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Meiryo</vt:lpstr>
      <vt:lpstr>黑体</vt:lpstr>
      <vt:lpstr>华文新魏</vt:lpstr>
      <vt:lpstr>楷体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2017-02-18T06:44:00Z</dcterms:created>
  <dcterms:modified xsi:type="dcterms:W3CDTF">2022-02-10T09:02:17Z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