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3"/>
  </p:notesMasterIdLst>
  <p:handoutMasterIdLst>
    <p:handoutMasterId r:id="rId34"/>
  </p:handoutMasterIdLst>
  <p:sldIdLst>
    <p:sldId id="326" r:id="rId3"/>
    <p:sldId id="257" r:id="rId4"/>
    <p:sldId id="302" r:id="rId5"/>
    <p:sldId id="570" r:id="rId6"/>
    <p:sldId id="639" r:id="rId7"/>
    <p:sldId id="640" r:id="rId8"/>
    <p:sldId id="686" r:id="rId9"/>
    <p:sldId id="714" r:id="rId10"/>
    <p:sldId id="715" r:id="rId11"/>
    <p:sldId id="713" r:id="rId12"/>
    <p:sldId id="656" r:id="rId13"/>
    <p:sldId id="657" r:id="rId14"/>
    <p:sldId id="655" r:id="rId15"/>
    <p:sldId id="658" r:id="rId16"/>
    <p:sldId id="717" r:id="rId17"/>
    <p:sldId id="573" r:id="rId18"/>
    <p:sldId id="575" r:id="rId19"/>
    <p:sldId id="355" r:id="rId20"/>
    <p:sldId id="356" r:id="rId21"/>
    <p:sldId id="580" r:id="rId22"/>
    <p:sldId id="749" r:id="rId23"/>
    <p:sldId id="718" r:id="rId24"/>
    <p:sldId id="739" r:id="rId25"/>
    <p:sldId id="359" r:id="rId26"/>
    <p:sldId id="583" r:id="rId27"/>
    <p:sldId id="665" r:id="rId28"/>
    <p:sldId id="381" r:id="rId29"/>
    <p:sldId id="584" r:id="rId30"/>
    <p:sldId id="585" r:id="rId31"/>
    <p:sldId id="750" r:id="rId32"/>
  </p:sldIdLst>
  <p:sldSz cx="9144000" cy="5143500" type="screen16x9"/>
  <p:notesSz cx="6858000" cy="9144000"/>
  <p:custDataLst>
    <p:tags r:id="rId3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39">
          <p15:clr>
            <a:srgbClr val="A4A3A4"/>
          </p15:clr>
        </p15:guide>
        <p15:guide id="2" pos="304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04236"/>
    <a:srgbClr val="F3DEDF"/>
    <a:srgbClr val="60CD74"/>
    <a:srgbClr val="F25D80"/>
    <a:srgbClr val="D59C9C"/>
    <a:srgbClr val="C4C3D5"/>
    <a:srgbClr val="AAAAC6"/>
    <a:srgbClr val="FF3399"/>
    <a:srgbClr val="FFD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95" autoAdjust="0"/>
  </p:normalViewPr>
  <p:slideViewPr>
    <p:cSldViewPr snapToGrid="0" showGuides="1">
      <p:cViewPr varScale="1">
        <p:scale>
          <a:sx n="140" d="100"/>
          <a:sy n="140" d="100"/>
        </p:scale>
        <p:origin x="774" y="102"/>
      </p:cViewPr>
      <p:guideLst>
        <p:guide orient="horz" pos="2239"/>
        <p:guide pos="3045"/>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856437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EAF039-AB69-4C4E-B352-C973400BBE8E}" type="datetimeFigureOut">
              <a:rPr lang="zh-CN" altLang="en-US" smtClean="0"/>
              <a:t>2022/2/10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4E5803-944E-4CCB-A36B-5BBC78F81D16}" type="slidenum">
              <a:rPr lang="zh-CN" altLang="en-US" smtClean="0"/>
              <a:t>‹#›</a:t>
            </a:fld>
            <a:endParaRPr lang="zh-CN" altLang="en-US"/>
          </a:p>
        </p:txBody>
      </p:sp>
    </p:spTree>
    <p:extLst>
      <p:ext uri="{BB962C8B-B14F-4D97-AF65-F5344CB8AC3E}">
        <p14:creationId xmlns:p14="http://schemas.microsoft.com/office/powerpoint/2010/main" val="205668537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64E5803-944E-4CCB-A36B-5BBC78F81D16}" type="slidenum">
              <a:rPr lang="zh-CN" altLang="en-US" smtClean="0"/>
              <a:t>15</a:t>
            </a:fld>
            <a:endParaRPr lang="zh-CN" altLang="en-US"/>
          </a:p>
        </p:txBody>
      </p:sp>
    </p:spTree>
    <p:extLst>
      <p:ext uri="{BB962C8B-B14F-4D97-AF65-F5344CB8AC3E}">
        <p14:creationId xmlns:p14="http://schemas.microsoft.com/office/powerpoint/2010/main" val="1616978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8944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7191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794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624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372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bg>
      <p:bgPr>
        <a:solidFill>
          <a:srgbClr val="FBFBFB"/>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5422" y="10830"/>
            <a:ext cx="9108530" cy="4927499"/>
            <a:chOff x="143400" y="141685"/>
            <a:chExt cx="11905201" cy="6569998"/>
          </a:xfrm>
        </p:grpSpPr>
        <p:grpSp>
          <p:nvGrpSpPr>
            <p:cNvPr id="3" name="组合 2"/>
            <p:cNvGrpSpPr/>
            <p:nvPr userDrawn="1"/>
          </p:nvGrpSpPr>
          <p:grpSpPr>
            <a:xfrm>
              <a:off x="396971" y="141685"/>
              <a:ext cx="11431025" cy="6569998"/>
              <a:chOff x="396971" y="124405"/>
              <a:chExt cx="11431025" cy="6569998"/>
            </a:xfrm>
          </p:grpSpPr>
          <p:cxnSp>
            <p:nvCxnSpPr>
              <p:cNvPr id="23" name="直接连接符 22"/>
              <p:cNvCxnSpPr/>
              <p:nvPr/>
            </p:nvCxnSpPr>
            <p:spPr>
              <a:xfrm flipH="1">
                <a:off x="82558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86130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89702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3274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96846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0419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03991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07563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11135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14707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1827996"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43263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46836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50408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3980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57552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61124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64697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68269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71841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5413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78985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7541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3969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1114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14686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8258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1830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5402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28975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32547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36119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39691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userDrawn="1"/>
          </p:nvGrpSpPr>
          <p:grpSpPr>
            <a:xfrm>
              <a:off x="143400" y="392638"/>
              <a:ext cx="11905201" cy="6072725"/>
              <a:chOff x="112931" y="411125"/>
              <a:chExt cx="11905201" cy="6072725"/>
            </a:xfrm>
          </p:grpSpPr>
          <p:cxnSp>
            <p:nvCxnSpPr>
              <p:cNvPr id="5" name="直接连接符 4"/>
              <p:cNvCxnSpPr/>
              <p:nvPr/>
            </p:nvCxnSpPr>
            <p:spPr>
              <a:xfrm rot="16200000" flipH="1">
                <a:off x="6065532" y="-19692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200000" flipH="1">
                <a:off x="6065531" y="-23265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200000" flipH="1">
                <a:off x="6065531" y="-26837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6200000" flipH="1">
                <a:off x="6065531" y="-30409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6200000" flipH="1">
                <a:off x="6065531" y="-33981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200000" flipH="1">
                <a:off x="6065531" y="-37553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200000" flipH="1">
                <a:off x="6065531" y="-41126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flipH="1">
                <a:off x="6065531" y="-44698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H="1">
                <a:off x="6065531" y="-48270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6200000" flipH="1">
                <a:off x="6065531" y="-51842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200000" flipH="1">
                <a:off x="6065531" y="-5541475"/>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200000" flipH="1">
                <a:off x="6065532" y="5312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200000" flipH="1">
                <a:off x="6065532" y="1740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200000" flipH="1">
                <a:off x="6065532" y="-1831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200000" flipH="1">
                <a:off x="6065532" y="-5404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H="1">
                <a:off x="6065532" y="-8976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6200000" flipH="1">
                <a:off x="6065532" y="-12548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200000" flipH="1">
                <a:off x="6065532" y="-16120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grpSp>
      </p:grpSp>
      <p:pic>
        <p:nvPicPr>
          <p:cNvPr id="56" name="图片 55"/>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35471" y="0"/>
            <a:ext cx="1632272" cy="450088"/>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57" name="图片 56"/>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5608510" y="335613"/>
            <a:ext cx="830298" cy="228949"/>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58" name="图片 57"/>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7236424" y="159359"/>
            <a:ext cx="1632272" cy="450088"/>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59" name="图片 5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138657" y="3970118"/>
            <a:ext cx="1452489" cy="1220826"/>
          </a:xfrm>
          <a:prstGeom prst="rect">
            <a:avLst/>
          </a:prstGeom>
        </p:spPr>
      </p:pic>
      <p:pic>
        <p:nvPicPr>
          <p:cNvPr id="60" name="图片 59"/>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07612" y="3996701"/>
            <a:ext cx="1543269" cy="1219146"/>
          </a:xfrm>
          <a:prstGeom prst="rect">
            <a:avLst/>
          </a:prstGeom>
        </p:spPr>
      </p:pic>
      <p:pic>
        <p:nvPicPr>
          <p:cNvPr id="61" name="图片 6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5744818" y="3858752"/>
            <a:ext cx="988332" cy="1384405"/>
          </a:xfrm>
          <a:prstGeom prst="rect">
            <a:avLst/>
          </a:prstGeom>
        </p:spPr>
      </p:pic>
      <p:pic>
        <p:nvPicPr>
          <p:cNvPr id="62" name="图片 61"/>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941318" y="3932524"/>
            <a:ext cx="1238653" cy="1293623"/>
          </a:xfrm>
          <a:prstGeom prst="rect">
            <a:avLst/>
          </a:prstGeom>
        </p:spPr>
      </p:pic>
      <p:pic>
        <p:nvPicPr>
          <p:cNvPr id="63" name="图片 62"/>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2766189" y="3715729"/>
            <a:ext cx="1703878" cy="1692755"/>
          </a:xfrm>
          <a:prstGeom prst="rect">
            <a:avLst/>
          </a:prstGeom>
        </p:spPr>
      </p:pic>
      <p:pic>
        <p:nvPicPr>
          <p:cNvPr id="64" name="图片 63"/>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flipH="1">
            <a:off x="538520" y="3806366"/>
            <a:ext cx="1745812" cy="1743530"/>
          </a:xfrm>
          <a:prstGeom prst="rect">
            <a:avLst/>
          </a:prstGeom>
        </p:spPr>
      </p:pic>
      <p:pic>
        <p:nvPicPr>
          <p:cNvPr id="65" name="图片 64"/>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rot="391591" flipH="1">
            <a:off x="-1004183" y="3442405"/>
            <a:ext cx="1926857" cy="1746215"/>
          </a:xfrm>
          <a:prstGeom prst="rect">
            <a:avLst/>
          </a:prstGeom>
        </p:spPr>
      </p:pic>
      <p:pic>
        <p:nvPicPr>
          <p:cNvPr id="66" name="图片 65"/>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rot="20712684">
            <a:off x="8107945" y="3465821"/>
            <a:ext cx="1699172" cy="1694718"/>
          </a:xfrm>
          <a:prstGeom prst="rect">
            <a:avLst/>
          </a:prstGeom>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3569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877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731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8410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9120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3933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613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438389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817630" y="2369381"/>
            <a:ext cx="5508739" cy="346249"/>
          </a:xfrm>
          <a:prstGeom prst="rect">
            <a:avLst/>
          </a:prstGeom>
        </p:spPr>
        <p:txBody>
          <a:bodyPr wrap="square" lIns="68580" tIns="34290" rIns="68580" bIns="34290">
            <a:spAutoFit/>
          </a:bodyPr>
          <a:lstStyle/>
          <a:p>
            <a:pPr algn="ctr"/>
            <a:r>
              <a:rPr lang="zh-CN" altLang="en-US" sz="1800" b="1" dirty="0">
                <a:solidFill>
                  <a:schemeClr val="tx1">
                    <a:lumMod val="95000"/>
                    <a:lumOff val="5000"/>
                  </a:schemeClr>
                </a:solidFill>
                <a:cs typeface="+mn-ea"/>
                <a:sym typeface="+mn-lt"/>
              </a:rPr>
              <a:t>第</a:t>
            </a:r>
            <a:r>
              <a:rPr lang="en-US" altLang="zh-CN" sz="1800" b="1" dirty="0">
                <a:solidFill>
                  <a:schemeClr val="tx1">
                    <a:lumMod val="95000"/>
                    <a:lumOff val="5000"/>
                  </a:schemeClr>
                </a:solidFill>
                <a:cs typeface="+mn-ea"/>
                <a:sym typeface="+mn-lt"/>
              </a:rPr>
              <a:t>2</a:t>
            </a:r>
            <a:r>
              <a:rPr lang="zh-CN" altLang="en-US" sz="1800" b="1" dirty="0">
                <a:solidFill>
                  <a:schemeClr val="tx1">
                    <a:lumMod val="95000"/>
                    <a:lumOff val="5000"/>
                  </a:schemeClr>
                </a:solidFill>
                <a:cs typeface="+mn-ea"/>
                <a:sym typeface="+mn-lt"/>
              </a:rPr>
              <a:t>课时</a:t>
            </a:r>
            <a:endParaRPr lang="en-US" altLang="zh-CN" sz="1800" b="1" dirty="0">
              <a:solidFill>
                <a:schemeClr val="tx1">
                  <a:lumMod val="95000"/>
                  <a:lumOff val="5000"/>
                </a:schemeClr>
              </a:solidFill>
              <a:cs typeface="+mn-ea"/>
              <a:sym typeface="+mn-lt"/>
            </a:endParaRPr>
          </a:p>
        </p:txBody>
      </p:sp>
      <p:sp>
        <p:nvSpPr>
          <p:cNvPr id="2" name="矩形 1"/>
          <p:cNvSpPr/>
          <p:nvPr/>
        </p:nvSpPr>
        <p:spPr>
          <a:xfrm>
            <a:off x="1506416" y="108105"/>
            <a:ext cx="3065584" cy="346249"/>
          </a:xfrm>
          <a:prstGeom prst="rect">
            <a:avLst/>
          </a:prstGeom>
        </p:spPr>
        <p:txBody>
          <a:bodyPr wrap="none" lIns="68580" tIns="34290" rIns="68580" bIns="34290">
            <a:spAutoFit/>
          </a:bodyPr>
          <a:lstStyle/>
          <a:p>
            <a:pPr algn="ctr"/>
            <a:r>
              <a:rPr lang="zh-CN" altLang="en-US" sz="1800" dirty="0">
                <a:cs typeface="+mn-ea"/>
                <a:sym typeface="+mn-lt"/>
              </a:rPr>
              <a:t>统编版 </a:t>
            </a:r>
            <a:r>
              <a:rPr lang="en-US" altLang="zh-CN" sz="1800" dirty="0">
                <a:cs typeface="+mn-ea"/>
                <a:sym typeface="+mn-lt"/>
              </a:rPr>
              <a:t>· </a:t>
            </a:r>
            <a:r>
              <a:rPr lang="zh-CN" altLang="en-US" sz="1800" dirty="0">
                <a:cs typeface="+mn-ea"/>
                <a:sym typeface="+mn-lt"/>
              </a:rPr>
              <a:t>语文 </a:t>
            </a:r>
            <a:r>
              <a:rPr lang="en-US" altLang="zh-CN" sz="1800" dirty="0">
                <a:cs typeface="+mn-ea"/>
                <a:sym typeface="+mn-lt"/>
              </a:rPr>
              <a:t>· </a:t>
            </a:r>
            <a:r>
              <a:rPr lang="zh-CN" altLang="en-US" sz="1800" dirty="0">
                <a:cs typeface="+mn-ea"/>
                <a:sym typeface="+mn-lt"/>
              </a:rPr>
              <a:t>九年级（下）</a:t>
            </a:r>
          </a:p>
        </p:txBody>
      </p:sp>
      <p:sp>
        <p:nvSpPr>
          <p:cNvPr id="3" name="圆角矩形 2"/>
          <p:cNvSpPr/>
          <p:nvPr/>
        </p:nvSpPr>
        <p:spPr>
          <a:xfrm>
            <a:off x="1638691" y="1261024"/>
            <a:ext cx="5866619" cy="722527"/>
          </a:xfrm>
          <a:prstGeom prst="roundRect">
            <a:avLst>
              <a:gd name="adj" fmla="val 50000"/>
            </a:avLst>
          </a:prstGeom>
          <a:solidFill>
            <a:srgbClr val="BDD7EE"/>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buClrTx/>
              <a:buSzTx/>
              <a:buFontTx/>
            </a:pPr>
            <a:r>
              <a:rPr lang="en-US" altLang="zh-CN" sz="3600" b="1" dirty="0">
                <a:solidFill>
                  <a:schemeClr val="tx1"/>
                </a:solidFill>
                <a:cs typeface="+mn-ea"/>
                <a:sym typeface="+mn-lt"/>
              </a:rPr>
              <a:t>8.</a:t>
            </a:r>
            <a:r>
              <a:rPr lang="zh-CN" altLang="en-US" sz="3600" b="1" dirty="0">
                <a:solidFill>
                  <a:schemeClr val="tx1"/>
                </a:solidFill>
                <a:cs typeface="+mn-ea"/>
                <a:sym typeface="+mn-lt"/>
              </a:rPr>
              <a:t>*蒲柳人家（节选）</a:t>
            </a:r>
          </a:p>
        </p:txBody>
      </p:sp>
      <p:sp>
        <p:nvSpPr>
          <p:cNvPr id="5" name="矩形 4"/>
          <p:cNvSpPr/>
          <p:nvPr/>
        </p:nvSpPr>
        <p:spPr>
          <a:xfrm>
            <a:off x="4074107" y="3470117"/>
            <a:ext cx="1061509" cy="375809"/>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cs typeface="+mn-ea"/>
                <a:sym typeface="+mn-lt"/>
              </a:rPr>
              <a:t>优品</a:t>
            </a:r>
            <a:r>
              <a:rPr lang="en-US" altLang="zh-CN" sz="1800" kern="0" dirty="0" smtClean="0">
                <a:solidFill>
                  <a:srgbClr val="000000"/>
                </a:solidFill>
                <a:cs typeface="+mn-ea"/>
                <a:sym typeface="+mn-lt"/>
              </a:rPr>
              <a:t>PPT</a:t>
            </a:r>
            <a:endParaRPr lang="en-US" altLang="zh-CN" sz="1800" kern="0" dirty="0">
              <a:solidFill>
                <a:srgbClr val="000000"/>
              </a:solidFill>
              <a:cs typeface="+mn-ea"/>
              <a:sym typeface="+mn-lt"/>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284797" y="1734503"/>
            <a:ext cx="8615363" cy="1087248"/>
          </a:xfrm>
          <a:prstGeom prst="roundRect">
            <a:avLst/>
          </a:prstGeom>
          <a:solidFill>
            <a:schemeClr val="accent4">
              <a:lumMod val="20000"/>
              <a:lumOff val="80000"/>
            </a:schemeClr>
          </a:solidFill>
          <a:ln>
            <a:solidFill>
              <a:schemeClr val="accent2">
                <a:lumMod val="75000"/>
              </a:schemeClr>
            </a:solidFill>
          </a:ln>
        </p:spPr>
        <p:txBody>
          <a:bodyPr wrap="square" lIns="68580" tIns="34290" rIns="68580" bIns="34290">
            <a:spAutoFit/>
          </a:bodyPr>
          <a:lstStyle/>
          <a:p>
            <a:pPr>
              <a:lnSpc>
                <a:spcPct val="130000"/>
              </a:lnSpc>
              <a:spcBef>
                <a:spcPct val="0"/>
              </a:spcBef>
              <a:spcAft>
                <a:spcPct val="0"/>
              </a:spcAft>
            </a:pPr>
            <a:r>
              <a:rPr lang="en-US" sz="2400" b="1" dirty="0">
                <a:cs typeface="+mn-ea"/>
                <a:sym typeface="+mn-lt"/>
              </a:rPr>
              <a:t>1.作者采用了</a:t>
            </a:r>
            <a:r>
              <a:rPr lang="en-US" sz="2400" b="1" dirty="0">
                <a:solidFill>
                  <a:srgbClr val="FF0000"/>
                </a:solidFill>
                <a:cs typeface="+mn-ea"/>
                <a:sym typeface="+mn-lt"/>
              </a:rPr>
              <a:t>活灵活现的民间口语与俗语，并加以提炼</a:t>
            </a:r>
            <a:r>
              <a:rPr lang="en-US" sz="2400" b="1" dirty="0">
                <a:cs typeface="+mn-ea"/>
                <a:sym typeface="+mn-lt"/>
              </a:rPr>
              <a:t>，形成一种活泼伶俐、凝练而富有动感、充满乡土气息的语言</a:t>
            </a:r>
            <a:r>
              <a:rPr lang="zh-CN" altLang="en-US" sz="2400" b="1" dirty="0">
                <a:cs typeface="+mn-ea"/>
                <a:sym typeface="+mn-lt"/>
              </a:rPr>
              <a:t>。</a:t>
            </a:r>
            <a:endParaRPr lang="zh-CN" altLang="en-US" sz="2400" b="1" dirty="0">
              <a:solidFill>
                <a:srgbClr val="FF0000"/>
              </a:solidFill>
              <a:cs typeface="+mn-ea"/>
              <a:sym typeface="+mn-lt"/>
            </a:endParaRPr>
          </a:p>
        </p:txBody>
      </p:sp>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
        <p:nvSpPr>
          <p:cNvPr id="35842" name="矩形 2192"/>
          <p:cNvSpPr/>
          <p:nvPr/>
        </p:nvSpPr>
        <p:spPr>
          <a:xfrm>
            <a:off x="2583419" y="625316"/>
            <a:ext cx="4018359" cy="481013"/>
          </a:xfrm>
          <a:prstGeom prst="rect">
            <a:avLst/>
          </a:prstGeom>
          <a:noFill/>
          <a:ln w="9525">
            <a:noFill/>
          </a:ln>
        </p:spPr>
        <p:txBody>
          <a:bodyPr lIns="68580" tIns="34290" rIns="68580" bIns="34290" anchor="t"/>
          <a:lstStyle/>
          <a:p>
            <a:pPr>
              <a:buClrTx/>
              <a:buSzTx/>
            </a:pPr>
            <a:r>
              <a:rPr lang="zh-CN" altLang="en-US" sz="2700" dirty="0">
                <a:cs typeface="+mn-ea"/>
                <a:sym typeface="+mn-lt"/>
              </a:rPr>
              <a:t>本文的语言有什么特点？ </a:t>
            </a:r>
          </a:p>
        </p:txBody>
      </p:sp>
      <p:sp>
        <p:nvSpPr>
          <p:cNvPr id="3" name="圆角矩形 2"/>
          <p:cNvSpPr/>
          <p:nvPr/>
        </p:nvSpPr>
        <p:spPr>
          <a:xfrm>
            <a:off x="284798" y="3198496"/>
            <a:ext cx="8615839" cy="1087248"/>
          </a:xfrm>
          <a:prstGeom prst="roundRect">
            <a:avLst/>
          </a:prstGeom>
          <a:solidFill>
            <a:schemeClr val="accent4">
              <a:lumMod val="20000"/>
              <a:lumOff val="80000"/>
            </a:schemeClr>
          </a:solidFill>
          <a:ln>
            <a:solidFill>
              <a:schemeClr val="accent2">
                <a:lumMod val="75000"/>
              </a:schemeClr>
            </a:solidFill>
          </a:ln>
        </p:spPr>
        <p:txBody>
          <a:bodyPr wrap="square" lIns="68580" tIns="34290" rIns="68580" bIns="34290">
            <a:spAutoFit/>
          </a:bodyPr>
          <a:lstStyle/>
          <a:p>
            <a:pPr>
              <a:lnSpc>
                <a:spcPct val="130000"/>
              </a:lnSpc>
              <a:spcBef>
                <a:spcPct val="0"/>
              </a:spcBef>
              <a:spcAft>
                <a:spcPct val="0"/>
              </a:spcAft>
            </a:pPr>
            <a:r>
              <a:rPr lang="en-US" sz="2400" b="1" dirty="0">
                <a:cs typeface="+mn-ea"/>
                <a:sym typeface="+mn-lt"/>
              </a:rPr>
              <a:t>2.</a:t>
            </a:r>
            <a:r>
              <a:rPr lang="zh-CN" altLang="en-US" sz="2400" b="1" dirty="0">
                <a:cs typeface="+mn-ea"/>
                <a:sym typeface="+mn-lt"/>
              </a:rPr>
              <a:t>作者又</a:t>
            </a:r>
            <a:r>
              <a:rPr lang="zh-CN" altLang="en-US" sz="2400" b="1" dirty="0">
                <a:solidFill>
                  <a:srgbClr val="FF0000"/>
                </a:solidFill>
                <a:cs typeface="+mn-ea"/>
                <a:sym typeface="+mn-lt"/>
              </a:rPr>
              <a:t>继承了说唱艺术的特点，讲究压韵和对偶，用词造句文白相间</a:t>
            </a:r>
            <a:r>
              <a:rPr lang="zh-CN" altLang="en-US" sz="2400" b="1" dirty="0">
                <a:cs typeface="+mn-ea"/>
                <a:sym typeface="+mn-lt"/>
              </a:rPr>
              <a:t>，读来抑扬顿挫，很有节奏感。</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500"/>
                                        <p:tgtEl>
                                          <p:spTgt spid="35842"/>
                                        </p:tgtEl>
                                      </p:cBhvr>
                                    </p:animEffect>
                                  </p:childTnLst>
                                </p:cTn>
                              </p:par>
                            </p:childTnLst>
                          </p:cTn>
                        </p:par>
                      </p:childTnLst>
                    </p:cTn>
                  </p:par>
                  <p:par>
                    <p:cTn id="8" fill="hold" nodeType="clickPar">
                      <p:stCondLst>
                        <p:cond delay="indefinite"/>
                        <p:cond evt="onBegin" delay="0">
                          <p:tn val="7"/>
                        </p:cond>
                      </p:stCondLst>
                      <p:childTnLst>
                        <p:par>
                          <p:cTn id="9" fill="hold" nodeType="withGroup">
                            <p:stCondLst>
                              <p:cond delay="indefinite"/>
                            </p:stCondLst>
                          </p:cTn>
                        </p:par>
                        <p:par>
                          <p:cTn id="10" fill="hold" nodeType="afterGroup">
                            <p:stCondLst>
                              <p:cond delay="0"/>
                            </p:stCondLst>
                            <p:childTnLst>
                              <p:par>
                                <p:cTn id="11" presetID="29" presetClass="entr" presetSubtype="0" fill="hold" grpId="0" nodeType="clickEffect">
                                  <p:stCondLst>
                                    <p:cond delay="0"/>
                                  </p:stCondLst>
                                  <p:childTnLst>
                                    <p:set>
                                      <p:cBhvr>
                                        <p:cTn id="12" dur="500"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2"/>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15" dur="500"/>
                                        <p:tgtEl>
                                          <p:spTgt spid="22"/>
                                        </p:tgtEl>
                                      </p:cBhvr>
                                    </p:animEffect>
                                  </p:childTnLst>
                                </p:cTn>
                              </p:par>
                            </p:childTnLst>
                          </p:cTn>
                        </p:par>
                      </p:childTnLst>
                    </p:cTn>
                  </p:par>
                  <p:par>
                    <p:cTn id="16" fill="hold" nodeType="clickPar">
                      <p:stCondLst>
                        <p:cond delay="indefinite"/>
                        <p:cond evt="onBegin" delay="0">
                          <p:tn val="15"/>
                        </p:cond>
                      </p:stCondLst>
                      <p:childTnLst>
                        <p:par>
                          <p:cTn id="17" fill="hold" nodeType="withGroup">
                            <p:stCondLst>
                              <p:cond delay="indefinite"/>
                            </p:stCondLst>
                          </p:cTn>
                        </p:par>
                        <p:par>
                          <p:cTn id="18" fill="hold" nodeType="afterGroup">
                            <p:stCondLst>
                              <p:cond delay="0"/>
                            </p:stCondLst>
                            <p:childTnLst>
                              <p:par>
                                <p:cTn id="19" presetID="29" presetClass="entr" presetSubtype="0" fill="hold" grpId="2" nodeType="clickEffect">
                                  <p:stCondLst>
                                    <p:cond delay="0"/>
                                  </p:stCondLst>
                                  <p:childTnLst>
                                    <p:set>
                                      <p:cBhvr>
                                        <p:cTn id="20" dur="500"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ppt_x</p:attrName>
                                        </p:attrNameLst>
                                      </p:cBhvr>
                                      <p:tavLst>
                                        <p:tav tm="0">
                                          <p:val>
                                            <p:strVal val="#ppt_x-.2"/>
                                          </p:val>
                                        </p:tav>
                                        <p:tav tm="100000">
                                          <p:val>
                                            <p:strVal val="#ppt_x"/>
                                          </p:val>
                                        </p:tav>
                                      </p:tavLst>
                                    </p:anim>
                                    <p:anim calcmode="lin" valueType="num">
                                      <p:cBhvr>
                                        <p:cTn id="22"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5842" grpId="1"/>
      <p:bldP spid="3"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
        <p:nvSpPr>
          <p:cNvPr id="2186" name="矩形 2185"/>
          <p:cNvSpPr/>
          <p:nvPr/>
        </p:nvSpPr>
        <p:spPr bwMode="auto">
          <a:xfrm>
            <a:off x="2156460" y="695183"/>
            <a:ext cx="4831080" cy="557973"/>
          </a:xfrm>
          <a:prstGeom prst="rect">
            <a:avLst/>
          </a:prstGeom>
          <a:noFill/>
          <a:ln w="19050">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a:ea typeface="宋体" pitchFamily="2" charset="-122"/>
              </a:defRPr>
            </a:lvl1pPr>
            <a:lvl2pPr marL="742950" indent="-285750" eaLnBrk="0" hangingPunct="0">
              <a:defRPr>
                <a:solidFill>
                  <a:schemeClr val="tx1"/>
                </a:solidFill>
                <a:latin typeface="Calibri"/>
                <a:ea typeface="宋体" pitchFamily="2" charset="-122"/>
              </a:defRPr>
            </a:lvl2pPr>
            <a:lvl3pPr marL="1143000" indent="-228600" eaLnBrk="0" hangingPunct="0">
              <a:defRPr>
                <a:solidFill>
                  <a:schemeClr val="tx1"/>
                </a:solidFill>
                <a:latin typeface="Calibri"/>
                <a:ea typeface="宋体" pitchFamily="2" charset="-122"/>
              </a:defRPr>
            </a:lvl3pPr>
            <a:lvl4pPr marL="1600200" indent="-228600" eaLnBrk="0" hangingPunct="0">
              <a:defRPr>
                <a:solidFill>
                  <a:schemeClr val="tx1"/>
                </a:solidFill>
                <a:latin typeface="Calibri"/>
                <a:ea typeface="宋体" pitchFamily="2" charset="-122"/>
              </a:defRPr>
            </a:lvl4pPr>
            <a:lvl5pPr marL="2057400" indent="-228600" eaLnBrk="0" hangingPunct="0">
              <a:defRPr>
                <a:solidFill>
                  <a:schemeClr val="tx1"/>
                </a:solidFill>
                <a:latin typeface="Calibri"/>
                <a:ea typeface="宋体" pitchFamily="2" charset="-122"/>
              </a:defRPr>
            </a:lvl5pPr>
            <a:lvl6pPr marL="2514600" indent="-228600" defTabSz="457200" eaLnBrk="0" fontAlgn="base" hangingPunct="0">
              <a:spcBef>
                <a:spcPct val="0"/>
              </a:spcBef>
              <a:spcAft>
                <a:spcPct val="0"/>
              </a:spcAft>
              <a:defRPr>
                <a:solidFill>
                  <a:schemeClr val="tx1"/>
                </a:solidFill>
                <a:latin typeface="Calibri"/>
                <a:ea typeface="宋体" pitchFamily="2" charset="-122"/>
              </a:defRPr>
            </a:lvl6pPr>
            <a:lvl7pPr marL="2971800" indent="-228600" defTabSz="457200" eaLnBrk="0" fontAlgn="base" hangingPunct="0">
              <a:spcBef>
                <a:spcPct val="0"/>
              </a:spcBef>
              <a:spcAft>
                <a:spcPct val="0"/>
              </a:spcAft>
              <a:defRPr>
                <a:solidFill>
                  <a:schemeClr val="tx1"/>
                </a:solidFill>
                <a:latin typeface="Calibri"/>
                <a:ea typeface="宋体" pitchFamily="2" charset="-122"/>
              </a:defRPr>
            </a:lvl7pPr>
            <a:lvl8pPr marL="3429000" indent="-228600" defTabSz="457200" eaLnBrk="0" fontAlgn="base" hangingPunct="0">
              <a:spcBef>
                <a:spcPct val="0"/>
              </a:spcBef>
              <a:spcAft>
                <a:spcPct val="0"/>
              </a:spcAft>
              <a:defRPr>
                <a:solidFill>
                  <a:schemeClr val="tx1"/>
                </a:solidFill>
                <a:latin typeface="Calibri"/>
                <a:ea typeface="宋体" pitchFamily="2" charset="-122"/>
              </a:defRPr>
            </a:lvl8pPr>
            <a:lvl9pPr marL="3886200" indent="-228600" defTabSz="457200" eaLnBrk="0" fontAlgn="base" hangingPunct="0">
              <a:spcBef>
                <a:spcPct val="0"/>
              </a:spcBef>
              <a:spcAft>
                <a:spcPct val="0"/>
              </a:spcAft>
              <a:defRPr>
                <a:solidFill>
                  <a:schemeClr val="tx1"/>
                </a:solidFill>
                <a:latin typeface="Calibri"/>
                <a:ea typeface="宋体" pitchFamily="2" charset="-122"/>
              </a:defRPr>
            </a:lvl9pPr>
          </a:lstStyle>
          <a:p>
            <a:pPr marL="0">
              <a:lnSpc>
                <a:spcPct val="150000"/>
              </a:lnSpc>
            </a:pPr>
            <a:r>
              <a:rPr lang="zh-CN" altLang="en-US" sz="2400" dirty="0">
                <a:latin typeface="+mn-lt"/>
                <a:ea typeface="+mn-ea"/>
                <a:cs typeface="+mn-ea"/>
                <a:sym typeface="+mn-lt"/>
              </a:rPr>
              <a:t>为什么说这篇小说具有民族特色？ </a:t>
            </a:r>
          </a:p>
        </p:txBody>
      </p:sp>
      <p:pic>
        <p:nvPicPr>
          <p:cNvPr id="4" name="图片 3"/>
          <p:cNvPicPr>
            <a:picLocks noChangeAspect="1"/>
          </p:cNvPicPr>
          <p:nvPr/>
        </p:nvPicPr>
        <p:blipFill>
          <a:blip r:embed="rId2"/>
          <a:stretch>
            <a:fillRect/>
          </a:stretch>
        </p:blipFill>
        <p:spPr>
          <a:xfrm>
            <a:off x="297656" y="2041684"/>
            <a:ext cx="2357438" cy="1571625"/>
          </a:xfrm>
          <a:prstGeom prst="rect">
            <a:avLst/>
          </a:prstGeom>
        </p:spPr>
      </p:pic>
      <p:sp>
        <p:nvSpPr>
          <p:cNvPr id="6" name="矩形 5"/>
          <p:cNvSpPr>
            <a:spLocks noChangeArrowheads="1"/>
          </p:cNvSpPr>
          <p:nvPr/>
        </p:nvSpPr>
        <p:spPr bwMode="auto">
          <a:xfrm>
            <a:off x="2900839" y="1511618"/>
            <a:ext cx="5718334"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2400" b="1">
                <a:solidFill>
                  <a:srgbClr val="FF0000"/>
                </a:solidFill>
                <a:cs typeface="+mn-ea"/>
                <a:sym typeface="+mn-lt"/>
              </a:rPr>
              <a:t>首先，从人物形象来说</a:t>
            </a:r>
            <a:r>
              <a:rPr lang="zh-CN" altLang="zh-CN" sz="2400" b="1">
                <a:cs typeface="+mn-ea"/>
                <a:sym typeface="+mn-lt"/>
              </a:rPr>
              <a:t>，小说的人物具有中华民族独有的性格特点和传统美德。这从“一丈青大娘”的外号来历和爷爷何大学问“一副关公相貌”，乃至为人做事的方式上，都显示了作品的民族本色。</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withEffect">
                                  <p:stCondLst>
                                    <p:cond delay="0"/>
                                  </p:stCondLst>
                                  <p:childTnLst>
                                    <p:set>
                                      <p:cBhvr>
                                        <p:cTn id="6" dur="1" fill="hold">
                                          <p:stCondLst>
                                            <p:cond delay="0"/>
                                          </p:stCondLst>
                                        </p:cTn>
                                        <p:tgtEl>
                                          <p:spTgt spid="2186">
                                            <p:txEl>
                                              <p:pRg st="0" end="0"/>
                                            </p:txEl>
                                          </p:spTgt>
                                        </p:tgtEl>
                                        <p:attrNameLst>
                                          <p:attrName>style.visibility</p:attrName>
                                        </p:attrNameLst>
                                      </p:cBhvr>
                                      <p:to>
                                        <p:strVal val="visible"/>
                                      </p:to>
                                    </p:set>
                                    <p:animEffect transition="in" filter="fade">
                                      <p:cBhvr>
                                        <p:cTn id="7" dur="500"/>
                                        <p:tgtEl>
                                          <p:spTgt spid="2186">
                                            <p:txEl>
                                              <p:pRg st="0" end="0"/>
                                            </p:txEl>
                                          </p:spTgt>
                                        </p:tgtEl>
                                      </p:cBhvr>
                                    </p:animEffect>
                                  </p:childTnLst>
                                </p:cTn>
                              </p:par>
                            </p:childTnLst>
                          </p:cTn>
                        </p:par>
                      </p:childTnLst>
                    </p:cTn>
                  </p:par>
                  <p:par>
                    <p:cTn id="8" fill="hold" nodeType="clickPar">
                      <p:stCondLst>
                        <p:cond delay="indefinite"/>
                        <p:cond evt="onBegin" delay="0">
                          <p:tn val="7"/>
                        </p:cond>
                      </p:stCondLst>
                      <p:childTnLst>
                        <p:par>
                          <p:cTn id="9" fill="hold" nodeType="withGroup">
                            <p:stCondLst>
                              <p:cond delay="indefinite"/>
                            </p:stCondLst>
                          </p:cTn>
                        </p:par>
                        <p:par>
                          <p:cTn id="10" fill="hold" nodeType="afterGroup">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nodeType="withGroup">
                            <p:stCondLst>
                              <p:cond delay="500"/>
                            </p:stCondLst>
                            <p:childTnLst>
                              <p:par>
                                <p:cTn id="17" presetID="10" presetClass="entr" presetSubtype="0" fill="hold" nodeType="afterEffec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pic>
        <p:nvPicPr>
          <p:cNvPr id="4" name="图片 3"/>
          <p:cNvPicPr>
            <a:picLocks noChangeAspect="1"/>
          </p:cNvPicPr>
          <p:nvPr/>
        </p:nvPicPr>
        <p:blipFill>
          <a:blip r:embed="rId2"/>
          <a:stretch>
            <a:fillRect/>
          </a:stretch>
        </p:blipFill>
        <p:spPr>
          <a:xfrm>
            <a:off x="297656" y="2041684"/>
            <a:ext cx="2357438" cy="1571625"/>
          </a:xfrm>
          <a:prstGeom prst="rect">
            <a:avLst/>
          </a:prstGeom>
        </p:spPr>
      </p:pic>
      <p:sp>
        <p:nvSpPr>
          <p:cNvPr id="6" name="矩形 5"/>
          <p:cNvSpPr>
            <a:spLocks noChangeArrowheads="1"/>
          </p:cNvSpPr>
          <p:nvPr/>
        </p:nvSpPr>
        <p:spPr bwMode="auto">
          <a:xfrm>
            <a:off x="2900839" y="1511618"/>
            <a:ext cx="5800249"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2400" b="1">
                <a:solidFill>
                  <a:srgbClr val="FF0000"/>
                </a:solidFill>
                <a:cs typeface="+mn-ea"/>
                <a:sym typeface="+mn-lt"/>
              </a:rPr>
              <a:t>其次，从艺术性来说</a:t>
            </a:r>
            <a:r>
              <a:rPr lang="zh-CN" altLang="zh-CN" sz="2400" b="1">
                <a:cs typeface="+mn-ea"/>
                <a:sym typeface="+mn-lt"/>
              </a:rPr>
              <a:t>，小说不仅情节富有传奇色彩，而且塑造人物性格时也多借鉴中国古典小说和民间说唱艺术的表现手法。小说中如一丈青大娘大闹运河滩、何大学问威震占北口等的描写都体现了这一点。</a:t>
            </a:r>
          </a:p>
        </p:txBody>
      </p:sp>
      <p:sp>
        <p:nvSpPr>
          <p:cNvPr id="3" name="矩形 2"/>
          <p:cNvSpPr/>
          <p:nvPr/>
        </p:nvSpPr>
        <p:spPr bwMode="auto">
          <a:xfrm>
            <a:off x="2156460" y="695183"/>
            <a:ext cx="4831080" cy="557973"/>
          </a:xfrm>
          <a:prstGeom prst="rect">
            <a:avLst/>
          </a:prstGeom>
          <a:noFill/>
          <a:ln w="19050">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a:ea typeface="宋体" pitchFamily="2" charset="-122"/>
              </a:defRPr>
            </a:lvl1pPr>
            <a:lvl2pPr marL="742950" indent="-285750" eaLnBrk="0" hangingPunct="0">
              <a:defRPr>
                <a:solidFill>
                  <a:schemeClr val="tx1"/>
                </a:solidFill>
                <a:latin typeface="Calibri"/>
                <a:ea typeface="宋体" pitchFamily="2" charset="-122"/>
              </a:defRPr>
            </a:lvl2pPr>
            <a:lvl3pPr marL="1143000" indent="-228600" eaLnBrk="0" hangingPunct="0">
              <a:defRPr>
                <a:solidFill>
                  <a:schemeClr val="tx1"/>
                </a:solidFill>
                <a:latin typeface="Calibri"/>
                <a:ea typeface="宋体" pitchFamily="2" charset="-122"/>
              </a:defRPr>
            </a:lvl3pPr>
            <a:lvl4pPr marL="1600200" indent="-228600" eaLnBrk="0" hangingPunct="0">
              <a:defRPr>
                <a:solidFill>
                  <a:schemeClr val="tx1"/>
                </a:solidFill>
                <a:latin typeface="Calibri"/>
                <a:ea typeface="宋体" pitchFamily="2" charset="-122"/>
              </a:defRPr>
            </a:lvl4pPr>
            <a:lvl5pPr marL="2057400" indent="-228600" eaLnBrk="0" hangingPunct="0">
              <a:defRPr>
                <a:solidFill>
                  <a:schemeClr val="tx1"/>
                </a:solidFill>
                <a:latin typeface="Calibri"/>
                <a:ea typeface="宋体" pitchFamily="2" charset="-122"/>
              </a:defRPr>
            </a:lvl5pPr>
            <a:lvl6pPr marL="2514600" indent="-228600" defTabSz="457200" eaLnBrk="0" fontAlgn="base" hangingPunct="0">
              <a:spcBef>
                <a:spcPct val="0"/>
              </a:spcBef>
              <a:spcAft>
                <a:spcPct val="0"/>
              </a:spcAft>
              <a:defRPr>
                <a:solidFill>
                  <a:schemeClr val="tx1"/>
                </a:solidFill>
                <a:latin typeface="Calibri"/>
                <a:ea typeface="宋体" pitchFamily="2" charset="-122"/>
              </a:defRPr>
            </a:lvl6pPr>
            <a:lvl7pPr marL="2971800" indent="-228600" defTabSz="457200" eaLnBrk="0" fontAlgn="base" hangingPunct="0">
              <a:spcBef>
                <a:spcPct val="0"/>
              </a:spcBef>
              <a:spcAft>
                <a:spcPct val="0"/>
              </a:spcAft>
              <a:defRPr>
                <a:solidFill>
                  <a:schemeClr val="tx1"/>
                </a:solidFill>
                <a:latin typeface="Calibri"/>
                <a:ea typeface="宋体" pitchFamily="2" charset="-122"/>
              </a:defRPr>
            </a:lvl7pPr>
            <a:lvl8pPr marL="3429000" indent="-228600" defTabSz="457200" eaLnBrk="0" fontAlgn="base" hangingPunct="0">
              <a:spcBef>
                <a:spcPct val="0"/>
              </a:spcBef>
              <a:spcAft>
                <a:spcPct val="0"/>
              </a:spcAft>
              <a:defRPr>
                <a:solidFill>
                  <a:schemeClr val="tx1"/>
                </a:solidFill>
                <a:latin typeface="Calibri"/>
                <a:ea typeface="宋体" pitchFamily="2" charset="-122"/>
              </a:defRPr>
            </a:lvl8pPr>
            <a:lvl9pPr marL="3886200" indent="-228600" defTabSz="457200" eaLnBrk="0" fontAlgn="base" hangingPunct="0">
              <a:spcBef>
                <a:spcPct val="0"/>
              </a:spcBef>
              <a:spcAft>
                <a:spcPct val="0"/>
              </a:spcAft>
              <a:defRPr>
                <a:solidFill>
                  <a:schemeClr val="tx1"/>
                </a:solidFill>
                <a:latin typeface="Calibri"/>
                <a:ea typeface="宋体" pitchFamily="2" charset="-122"/>
              </a:defRPr>
            </a:lvl9pPr>
          </a:lstStyle>
          <a:p>
            <a:pPr marL="0">
              <a:lnSpc>
                <a:spcPct val="150000"/>
              </a:lnSpc>
            </a:pPr>
            <a:r>
              <a:rPr lang="zh-CN" altLang="en-US" sz="2400">
                <a:latin typeface="+mn-lt"/>
                <a:ea typeface="+mn-ea"/>
                <a:cs typeface="+mn-ea"/>
                <a:sym typeface="+mn-lt"/>
              </a:rPr>
              <a:t>为什么说这篇小说具有民族特色？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withGroup">
                            <p:stCondLst>
                              <p:cond delay="500"/>
                            </p:stCondLst>
                            <p:childTnLst>
                              <p:par>
                                <p:cTn id="11" presetID="10" presetClass="entr" presetSubtype="0" fill="hold" nodeType="afterEffec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pic>
        <p:nvPicPr>
          <p:cNvPr id="4" name="图片 3"/>
          <p:cNvPicPr>
            <a:picLocks noChangeAspect="1"/>
          </p:cNvPicPr>
          <p:nvPr/>
        </p:nvPicPr>
        <p:blipFill>
          <a:blip r:embed="rId2"/>
          <a:stretch>
            <a:fillRect/>
          </a:stretch>
        </p:blipFill>
        <p:spPr>
          <a:xfrm>
            <a:off x="297656" y="2041684"/>
            <a:ext cx="2357438" cy="1571625"/>
          </a:xfrm>
          <a:prstGeom prst="rect">
            <a:avLst/>
          </a:prstGeom>
        </p:spPr>
      </p:pic>
      <p:sp>
        <p:nvSpPr>
          <p:cNvPr id="6" name="矩形 5"/>
          <p:cNvSpPr>
            <a:spLocks noChangeArrowheads="1"/>
          </p:cNvSpPr>
          <p:nvPr/>
        </p:nvSpPr>
        <p:spPr bwMode="auto">
          <a:xfrm>
            <a:off x="2967038" y="1805464"/>
            <a:ext cx="5718334" cy="1730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2400" b="1">
                <a:solidFill>
                  <a:srgbClr val="FF0000"/>
                </a:solidFill>
                <a:cs typeface="+mn-ea"/>
                <a:sym typeface="+mn-lt"/>
              </a:rPr>
              <a:t>另外，小说的结构有《水浒传》的神韵</a:t>
            </a:r>
            <a:r>
              <a:rPr lang="zh-CN" altLang="zh-CN" sz="2400" b="1">
                <a:cs typeface="+mn-ea"/>
                <a:sym typeface="+mn-lt"/>
              </a:rPr>
              <a:t>，即前几节分别介绍一位人物，最后由望日莲的故事将人物串联起来。</a:t>
            </a:r>
          </a:p>
        </p:txBody>
      </p:sp>
      <p:sp>
        <p:nvSpPr>
          <p:cNvPr id="3" name="矩形 2"/>
          <p:cNvSpPr/>
          <p:nvPr/>
        </p:nvSpPr>
        <p:spPr bwMode="auto">
          <a:xfrm>
            <a:off x="2156460" y="695183"/>
            <a:ext cx="4831080" cy="557973"/>
          </a:xfrm>
          <a:prstGeom prst="rect">
            <a:avLst/>
          </a:prstGeom>
          <a:noFill/>
          <a:ln w="19050">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a:ea typeface="宋体" pitchFamily="2" charset="-122"/>
              </a:defRPr>
            </a:lvl1pPr>
            <a:lvl2pPr marL="742950" indent="-285750" eaLnBrk="0" hangingPunct="0">
              <a:defRPr>
                <a:solidFill>
                  <a:schemeClr val="tx1"/>
                </a:solidFill>
                <a:latin typeface="Calibri"/>
                <a:ea typeface="宋体" pitchFamily="2" charset="-122"/>
              </a:defRPr>
            </a:lvl2pPr>
            <a:lvl3pPr marL="1143000" indent="-228600" eaLnBrk="0" hangingPunct="0">
              <a:defRPr>
                <a:solidFill>
                  <a:schemeClr val="tx1"/>
                </a:solidFill>
                <a:latin typeface="Calibri"/>
                <a:ea typeface="宋体" pitchFamily="2" charset="-122"/>
              </a:defRPr>
            </a:lvl3pPr>
            <a:lvl4pPr marL="1600200" indent="-228600" eaLnBrk="0" hangingPunct="0">
              <a:defRPr>
                <a:solidFill>
                  <a:schemeClr val="tx1"/>
                </a:solidFill>
                <a:latin typeface="Calibri"/>
                <a:ea typeface="宋体" pitchFamily="2" charset="-122"/>
              </a:defRPr>
            </a:lvl4pPr>
            <a:lvl5pPr marL="2057400" indent="-228600" eaLnBrk="0" hangingPunct="0">
              <a:defRPr>
                <a:solidFill>
                  <a:schemeClr val="tx1"/>
                </a:solidFill>
                <a:latin typeface="Calibri"/>
                <a:ea typeface="宋体" pitchFamily="2" charset="-122"/>
              </a:defRPr>
            </a:lvl5pPr>
            <a:lvl6pPr marL="2514600" indent="-228600" defTabSz="457200" eaLnBrk="0" fontAlgn="base" hangingPunct="0">
              <a:spcBef>
                <a:spcPct val="0"/>
              </a:spcBef>
              <a:spcAft>
                <a:spcPct val="0"/>
              </a:spcAft>
              <a:defRPr>
                <a:solidFill>
                  <a:schemeClr val="tx1"/>
                </a:solidFill>
                <a:latin typeface="Calibri"/>
                <a:ea typeface="宋体" pitchFamily="2" charset="-122"/>
              </a:defRPr>
            </a:lvl6pPr>
            <a:lvl7pPr marL="2971800" indent="-228600" defTabSz="457200" eaLnBrk="0" fontAlgn="base" hangingPunct="0">
              <a:spcBef>
                <a:spcPct val="0"/>
              </a:spcBef>
              <a:spcAft>
                <a:spcPct val="0"/>
              </a:spcAft>
              <a:defRPr>
                <a:solidFill>
                  <a:schemeClr val="tx1"/>
                </a:solidFill>
                <a:latin typeface="Calibri"/>
                <a:ea typeface="宋体" pitchFamily="2" charset="-122"/>
              </a:defRPr>
            </a:lvl7pPr>
            <a:lvl8pPr marL="3429000" indent="-228600" defTabSz="457200" eaLnBrk="0" fontAlgn="base" hangingPunct="0">
              <a:spcBef>
                <a:spcPct val="0"/>
              </a:spcBef>
              <a:spcAft>
                <a:spcPct val="0"/>
              </a:spcAft>
              <a:defRPr>
                <a:solidFill>
                  <a:schemeClr val="tx1"/>
                </a:solidFill>
                <a:latin typeface="Calibri"/>
                <a:ea typeface="宋体" pitchFamily="2" charset="-122"/>
              </a:defRPr>
            </a:lvl8pPr>
            <a:lvl9pPr marL="3886200" indent="-228600" defTabSz="457200" eaLnBrk="0" fontAlgn="base" hangingPunct="0">
              <a:spcBef>
                <a:spcPct val="0"/>
              </a:spcBef>
              <a:spcAft>
                <a:spcPct val="0"/>
              </a:spcAft>
              <a:defRPr>
                <a:solidFill>
                  <a:schemeClr val="tx1"/>
                </a:solidFill>
                <a:latin typeface="Calibri"/>
                <a:ea typeface="宋体" pitchFamily="2" charset="-122"/>
              </a:defRPr>
            </a:lvl9pPr>
          </a:lstStyle>
          <a:p>
            <a:pPr marL="0">
              <a:lnSpc>
                <a:spcPct val="150000"/>
              </a:lnSpc>
            </a:pPr>
            <a:r>
              <a:rPr lang="zh-CN" altLang="en-US" sz="2400">
                <a:latin typeface="+mn-lt"/>
                <a:ea typeface="+mn-ea"/>
                <a:cs typeface="+mn-ea"/>
                <a:sym typeface="+mn-lt"/>
              </a:rPr>
              <a:t>为什么说这篇小说具有民族特色？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withGroup">
                            <p:stCondLst>
                              <p:cond delay="500"/>
                            </p:stCondLst>
                            <p:childTnLst>
                              <p:par>
                                <p:cTn id="11" presetID="10" presetClass="entr" presetSubtype="0" fill="hold" nodeType="afterEffec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pic>
        <p:nvPicPr>
          <p:cNvPr id="4" name="图片 3"/>
          <p:cNvPicPr>
            <a:picLocks noChangeAspect="1"/>
          </p:cNvPicPr>
          <p:nvPr/>
        </p:nvPicPr>
        <p:blipFill>
          <a:blip r:embed="rId2"/>
          <a:stretch>
            <a:fillRect/>
          </a:stretch>
        </p:blipFill>
        <p:spPr>
          <a:xfrm>
            <a:off x="297656" y="2041684"/>
            <a:ext cx="2357438" cy="1571625"/>
          </a:xfrm>
          <a:prstGeom prst="rect">
            <a:avLst/>
          </a:prstGeom>
        </p:spPr>
      </p:pic>
      <p:sp>
        <p:nvSpPr>
          <p:cNvPr id="6" name="矩形 5"/>
          <p:cNvSpPr>
            <a:spLocks noChangeArrowheads="1"/>
          </p:cNvSpPr>
          <p:nvPr/>
        </p:nvSpPr>
        <p:spPr bwMode="auto">
          <a:xfrm>
            <a:off x="2938463" y="1962627"/>
            <a:ext cx="5718334" cy="1730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2400" b="1">
                <a:solidFill>
                  <a:srgbClr val="FF0000"/>
                </a:solidFill>
                <a:cs typeface="+mn-ea"/>
                <a:sym typeface="+mn-lt"/>
              </a:rPr>
              <a:t>再者</a:t>
            </a:r>
            <a:r>
              <a:rPr lang="zh-CN" altLang="en-US" sz="2400" b="1">
                <a:solidFill>
                  <a:srgbClr val="FF0000"/>
                </a:solidFill>
                <a:cs typeface="+mn-ea"/>
                <a:sym typeface="+mn-lt"/>
              </a:rPr>
              <a:t>，</a:t>
            </a:r>
            <a:r>
              <a:rPr lang="zh-CN" altLang="zh-CN" sz="2400" b="1">
                <a:solidFill>
                  <a:srgbClr val="FF0000"/>
                </a:solidFill>
                <a:cs typeface="+mn-ea"/>
                <a:sym typeface="+mn-lt"/>
              </a:rPr>
              <a:t>多用语言和动作表现人物性格，用外号概括人物性格特点等</a:t>
            </a:r>
            <a:r>
              <a:rPr lang="zh-CN" altLang="zh-CN" sz="2400" b="1">
                <a:cs typeface="+mn-ea"/>
                <a:sym typeface="+mn-lt"/>
              </a:rPr>
              <a:t>，也是我国古典小说和说唱艺术常见的表现手法。</a:t>
            </a:r>
          </a:p>
        </p:txBody>
      </p:sp>
      <p:sp>
        <p:nvSpPr>
          <p:cNvPr id="5" name="矩形 4"/>
          <p:cNvSpPr/>
          <p:nvPr/>
        </p:nvSpPr>
        <p:spPr bwMode="auto">
          <a:xfrm>
            <a:off x="2156460" y="695183"/>
            <a:ext cx="4831080" cy="557973"/>
          </a:xfrm>
          <a:prstGeom prst="rect">
            <a:avLst/>
          </a:prstGeom>
          <a:noFill/>
          <a:ln w="19050">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a:ea typeface="宋体" pitchFamily="2" charset="-122"/>
              </a:defRPr>
            </a:lvl1pPr>
            <a:lvl2pPr marL="742950" indent="-285750" eaLnBrk="0" hangingPunct="0">
              <a:defRPr>
                <a:solidFill>
                  <a:schemeClr val="tx1"/>
                </a:solidFill>
                <a:latin typeface="Calibri"/>
                <a:ea typeface="宋体" pitchFamily="2" charset="-122"/>
              </a:defRPr>
            </a:lvl2pPr>
            <a:lvl3pPr marL="1143000" indent="-228600" eaLnBrk="0" hangingPunct="0">
              <a:defRPr>
                <a:solidFill>
                  <a:schemeClr val="tx1"/>
                </a:solidFill>
                <a:latin typeface="Calibri"/>
                <a:ea typeface="宋体" pitchFamily="2" charset="-122"/>
              </a:defRPr>
            </a:lvl3pPr>
            <a:lvl4pPr marL="1600200" indent="-228600" eaLnBrk="0" hangingPunct="0">
              <a:defRPr>
                <a:solidFill>
                  <a:schemeClr val="tx1"/>
                </a:solidFill>
                <a:latin typeface="Calibri"/>
                <a:ea typeface="宋体" pitchFamily="2" charset="-122"/>
              </a:defRPr>
            </a:lvl4pPr>
            <a:lvl5pPr marL="2057400" indent="-228600" eaLnBrk="0" hangingPunct="0">
              <a:defRPr>
                <a:solidFill>
                  <a:schemeClr val="tx1"/>
                </a:solidFill>
                <a:latin typeface="Calibri"/>
                <a:ea typeface="宋体" pitchFamily="2" charset="-122"/>
              </a:defRPr>
            </a:lvl5pPr>
            <a:lvl6pPr marL="2514600" indent="-228600" defTabSz="457200" eaLnBrk="0" fontAlgn="base" hangingPunct="0">
              <a:spcBef>
                <a:spcPct val="0"/>
              </a:spcBef>
              <a:spcAft>
                <a:spcPct val="0"/>
              </a:spcAft>
              <a:defRPr>
                <a:solidFill>
                  <a:schemeClr val="tx1"/>
                </a:solidFill>
                <a:latin typeface="Calibri"/>
                <a:ea typeface="宋体" pitchFamily="2" charset="-122"/>
              </a:defRPr>
            </a:lvl6pPr>
            <a:lvl7pPr marL="2971800" indent="-228600" defTabSz="457200" eaLnBrk="0" fontAlgn="base" hangingPunct="0">
              <a:spcBef>
                <a:spcPct val="0"/>
              </a:spcBef>
              <a:spcAft>
                <a:spcPct val="0"/>
              </a:spcAft>
              <a:defRPr>
                <a:solidFill>
                  <a:schemeClr val="tx1"/>
                </a:solidFill>
                <a:latin typeface="Calibri"/>
                <a:ea typeface="宋体" pitchFamily="2" charset="-122"/>
              </a:defRPr>
            </a:lvl7pPr>
            <a:lvl8pPr marL="3429000" indent="-228600" defTabSz="457200" eaLnBrk="0" fontAlgn="base" hangingPunct="0">
              <a:spcBef>
                <a:spcPct val="0"/>
              </a:spcBef>
              <a:spcAft>
                <a:spcPct val="0"/>
              </a:spcAft>
              <a:defRPr>
                <a:solidFill>
                  <a:schemeClr val="tx1"/>
                </a:solidFill>
                <a:latin typeface="Calibri"/>
                <a:ea typeface="宋体" pitchFamily="2" charset="-122"/>
              </a:defRPr>
            </a:lvl8pPr>
            <a:lvl9pPr marL="3886200" indent="-228600" defTabSz="457200" eaLnBrk="0" fontAlgn="base" hangingPunct="0">
              <a:spcBef>
                <a:spcPct val="0"/>
              </a:spcBef>
              <a:spcAft>
                <a:spcPct val="0"/>
              </a:spcAft>
              <a:defRPr>
                <a:solidFill>
                  <a:schemeClr val="tx1"/>
                </a:solidFill>
                <a:latin typeface="Calibri"/>
                <a:ea typeface="宋体" pitchFamily="2" charset="-122"/>
              </a:defRPr>
            </a:lvl9pPr>
          </a:lstStyle>
          <a:p>
            <a:pPr marL="0">
              <a:lnSpc>
                <a:spcPct val="150000"/>
              </a:lnSpc>
            </a:pPr>
            <a:r>
              <a:rPr lang="zh-CN" altLang="en-US" sz="2400">
                <a:latin typeface="+mn-lt"/>
                <a:ea typeface="+mn-ea"/>
                <a:cs typeface="+mn-ea"/>
                <a:sym typeface="+mn-lt"/>
              </a:rPr>
              <a:t>为什么说这篇小说具有民族特色？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withGroup">
                            <p:stCondLst>
                              <p:cond delay="500"/>
                            </p:stCondLst>
                            <p:childTnLst>
                              <p:par>
                                <p:cTn id="11" presetID="10" presetClass="entr" presetSubtype="0" fill="hold" nodeType="afterEffec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90274" y="711518"/>
            <a:ext cx="4980623" cy="982705"/>
          </a:xfrm>
          <a:prstGeom prst="rect">
            <a:avLst/>
          </a:prstGeom>
        </p:spPr>
        <p:txBody>
          <a:bodyPr wrap="square" lIns="68580" tIns="34290" rIns="68580" bIns="34290" rtlCol="0" anchor="t">
            <a:spAutoFit/>
          </a:bodyPr>
          <a:lstStyle/>
          <a:p>
            <a:pPr lvl="0" algn="l">
              <a:lnSpc>
                <a:spcPct val="130000"/>
              </a:lnSpc>
              <a:spcBef>
                <a:spcPct val="0"/>
              </a:spcBef>
              <a:spcAft>
                <a:spcPct val="0"/>
              </a:spcAft>
              <a:buClrTx/>
              <a:buSzTx/>
              <a:buFontTx/>
            </a:pPr>
            <a:r>
              <a:rPr lang="zh-CN" altLang="en-US" sz="2400" b="1">
                <a:solidFill>
                  <a:srgbClr val="FF0000"/>
                </a:solidFill>
                <a:cs typeface="+mn-ea"/>
                <a:sym typeface="+mn-lt"/>
              </a:rPr>
              <a:t>☆</a:t>
            </a:r>
            <a:r>
              <a:rPr lang="zh-CN" altLang="en-US" sz="2400" b="1">
                <a:cs typeface="+mn-ea"/>
                <a:sym typeface="+mn-lt"/>
              </a:rPr>
              <a:t>日本鬼子把咱们中国大卸八块啦！</a:t>
            </a:r>
          </a:p>
          <a:p>
            <a:pPr lvl="0" algn="l">
              <a:lnSpc>
                <a:spcPct val="130000"/>
              </a:lnSpc>
              <a:spcBef>
                <a:spcPct val="0"/>
              </a:spcBef>
              <a:spcAft>
                <a:spcPct val="0"/>
              </a:spcAft>
              <a:buClrTx/>
              <a:buSzTx/>
              <a:buFontTx/>
            </a:pPr>
            <a:r>
              <a:rPr lang="zh-CN" altLang="en-US" sz="2400" b="1">
                <a:solidFill>
                  <a:srgbClr val="FF0000"/>
                </a:solidFill>
                <a:cs typeface="+mn-ea"/>
                <a:sym typeface="+mn-lt"/>
              </a:rPr>
              <a:t>☆</a:t>
            </a:r>
            <a:r>
              <a:rPr lang="zh-CN" altLang="en-US" sz="2400" b="1">
                <a:cs typeface="+mn-ea"/>
                <a:sym typeface="+mn-lt"/>
              </a:rPr>
              <a:t>何满子的爷爷，名讳已不可考。</a:t>
            </a:r>
          </a:p>
        </p:txBody>
      </p:sp>
      <p:sp>
        <p:nvSpPr>
          <p:cNvPr id="3" name="圆角矩形 2"/>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
        <p:nvSpPr>
          <p:cNvPr id="4" name="矩形 3"/>
          <p:cNvSpPr/>
          <p:nvPr/>
        </p:nvSpPr>
        <p:spPr>
          <a:xfrm>
            <a:off x="1453516" y="1874997"/>
            <a:ext cx="6237446" cy="437674"/>
          </a:xfrm>
          <a:prstGeom prst="rect">
            <a:avLst/>
          </a:prstGeom>
        </p:spPr>
        <p:txBody>
          <a:bodyPr wrap="square" lIns="68580" tIns="34290" rIns="68580" bIns="34290">
            <a:spAutoFit/>
          </a:bodyPr>
          <a:lstStyle/>
          <a:p>
            <a:pPr marL="9525" indent="-9525"/>
            <a:r>
              <a:rPr kumimoji="1" lang="zh-CN" altLang="en-US" sz="2400">
                <a:cs typeface="+mn-ea"/>
                <a:sym typeface="+mn-lt"/>
              </a:rPr>
              <a:t>对比这两个句子，在语言风格上有什么不同？</a:t>
            </a:r>
          </a:p>
        </p:txBody>
      </p:sp>
      <p:sp>
        <p:nvSpPr>
          <p:cNvPr id="5" name="圆角矩形 4"/>
          <p:cNvSpPr/>
          <p:nvPr/>
        </p:nvSpPr>
        <p:spPr>
          <a:xfrm>
            <a:off x="421482" y="2448402"/>
            <a:ext cx="8300561" cy="894583"/>
          </a:xfrm>
          <a:prstGeom prst="roundRect">
            <a:avLst/>
          </a:prstGeom>
          <a:solidFill>
            <a:schemeClr val="accent1">
              <a:lumMod val="20000"/>
              <a:lumOff val="80000"/>
            </a:schemeClr>
          </a:solidFill>
        </p:spPr>
        <p:txBody>
          <a:bodyPr wrap="square" lIns="68580" tIns="34290" rIns="68580" bIns="34290">
            <a:spAutoFit/>
          </a:bodyPr>
          <a:lstStyle/>
          <a:p>
            <a:pPr marL="9525" indent="-9525"/>
            <a:r>
              <a:rPr kumimoji="1" lang="zh-CN" altLang="en-US" sz="2400" b="1">
                <a:cs typeface="+mn-ea"/>
                <a:sym typeface="+mn-lt"/>
              </a:rPr>
              <a:t>第一句是口语表达，</a:t>
            </a:r>
            <a:r>
              <a:rPr lang="zh-CN" altLang="en-US" sz="2400" b="1">
                <a:cs typeface="+mn-ea"/>
                <a:sym typeface="+mn-lt"/>
              </a:rPr>
              <a:t>充满乡土气息，也符合何大学问的身份；</a:t>
            </a:r>
            <a:r>
              <a:rPr kumimoji="1" lang="zh-CN" altLang="en-US" sz="2400" b="1">
                <a:cs typeface="+mn-ea"/>
                <a:sym typeface="+mn-lt"/>
              </a:rPr>
              <a:t>第二句是书面语，</a:t>
            </a:r>
            <a:r>
              <a:rPr lang="zh-CN" altLang="en-US" sz="2400" b="1">
                <a:cs typeface="+mn-ea"/>
                <a:sym typeface="+mn-lt"/>
              </a:rPr>
              <a:t>适合比较郑重的叙述。</a:t>
            </a:r>
            <a:endParaRPr kumimoji="1" lang="zh-CN" altLang="en-US" sz="2400" b="1">
              <a:cs typeface="+mn-ea"/>
              <a:sym typeface="+mn-lt"/>
            </a:endParaRPr>
          </a:p>
        </p:txBody>
      </p:sp>
      <p:sp>
        <p:nvSpPr>
          <p:cNvPr id="6" name="矩形 5"/>
          <p:cNvSpPr/>
          <p:nvPr/>
        </p:nvSpPr>
        <p:spPr>
          <a:xfrm>
            <a:off x="1973580" y="3578067"/>
            <a:ext cx="5295900" cy="437674"/>
          </a:xfrm>
          <a:prstGeom prst="rect">
            <a:avLst/>
          </a:prstGeom>
        </p:spPr>
        <p:txBody>
          <a:bodyPr wrap="square" lIns="68580" tIns="34290" rIns="68580" bIns="34290">
            <a:spAutoFit/>
          </a:bodyPr>
          <a:lstStyle/>
          <a:p>
            <a:pPr marL="9525" indent="-9525"/>
            <a:r>
              <a:rPr kumimoji="1" lang="zh-CN" altLang="en-US" sz="2400">
                <a:cs typeface="+mn-ea"/>
                <a:sym typeface="+mn-lt"/>
              </a:rPr>
              <a:t>两种语言风格混杂在一起有什么好处？</a:t>
            </a:r>
          </a:p>
        </p:txBody>
      </p:sp>
      <p:sp>
        <p:nvSpPr>
          <p:cNvPr id="7" name="圆角矩形 6"/>
          <p:cNvSpPr/>
          <p:nvPr/>
        </p:nvSpPr>
        <p:spPr>
          <a:xfrm>
            <a:off x="421481" y="4150519"/>
            <a:ext cx="8301038" cy="485026"/>
          </a:xfrm>
          <a:prstGeom prst="roundRect">
            <a:avLst/>
          </a:prstGeom>
          <a:solidFill>
            <a:schemeClr val="accent4">
              <a:lumMod val="20000"/>
              <a:lumOff val="80000"/>
            </a:schemeClr>
          </a:solidFill>
        </p:spPr>
        <p:txBody>
          <a:bodyPr wrap="square" lIns="68580" tIns="34290" rIns="68580" bIns="34290">
            <a:spAutoFit/>
          </a:bodyPr>
          <a:lstStyle/>
          <a:p>
            <a:pPr marL="9525" indent="-9525"/>
            <a:r>
              <a:rPr kumimoji="1" lang="zh-CN" altLang="en-US" sz="2400" b="1">
                <a:cs typeface="+mn-ea"/>
                <a:sym typeface="+mn-lt"/>
              </a:rPr>
              <a:t>两种色彩的语言有机结合，给小说增添了幽默诙谐的色彩。</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cond evt="onBegin" delay="0">
                          <p:tn val="6"/>
                        </p:cond>
                      </p:stCondLst>
                      <p:childTnLst>
                        <p:par>
                          <p:cTn id="8" fill="hold" nodeType="withGroup">
                            <p:stCondLst>
                              <p:cond delay="indefinite"/>
                            </p:stCondLst>
                          </p:cTn>
                        </p:par>
                        <p:par>
                          <p:cTn id="9" fill="hold" nodeType="afterGroup">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nodeType="clickPar">
                      <p:stCondLst>
                        <p:cond delay="indefinite"/>
                        <p:cond evt="onBegin" delay="0">
                          <p:tn val="12"/>
                        </p:cond>
                      </p:stCondLst>
                      <p:childTnLst>
                        <p:par>
                          <p:cTn id="14" fill="hold" nodeType="withGroup">
                            <p:stCondLst>
                              <p:cond delay="indefinite"/>
                            </p:stCondLst>
                          </p:cTn>
                        </p:par>
                        <p:par>
                          <p:cTn id="15" fill="hold" nodeType="afterGroup">
                            <p:stCondLst>
                              <p:cond delay="0"/>
                            </p:stCondLst>
                            <p:childTnLst>
                              <p:par>
                                <p:cTn id="16" presetID="17" presetClass="entr" presetSubtype="8" fill="hold" grpId="2" nodeType="clickEffect">
                                  <p:stCondLst>
                                    <p:cond delay="0"/>
                                  </p:stCondLst>
                                  <p:childTnLst>
                                    <p:set>
                                      <p:cBhvr additive="base">
                                        <p:cTn id="17" dur="500"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anim calcmode="lin" valueType="num">
                                      <p:cBhvr additive="base">
                                        <p:cTn id="20" dur="500" fill="hold"/>
                                        <p:tgtEl>
                                          <p:spTgt spid="5"/>
                                        </p:tgtEl>
                                        <p:attrNameLst>
                                          <p:attrName>ppt_w</p:attrName>
                                        </p:attrNameLst>
                                      </p:cBhvr>
                                      <p:tavLst>
                                        <p:tav tm="0">
                                          <p:val>
                                            <p:fltVal val="0"/>
                                          </p:val>
                                        </p:tav>
                                        <p:tav tm="100000">
                                          <p:val>
                                            <p:strVal val="#ppt_w"/>
                                          </p:val>
                                        </p:tav>
                                      </p:tavLst>
                                    </p:anim>
                                    <p:anim calcmode="lin" valueType="num">
                                      <p:cBhvr additive="base">
                                        <p:cTn id="21"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2" fill="hold" nodeType="clickPar">
                      <p:stCondLst>
                        <p:cond delay="indefinite"/>
                        <p:cond evt="onBegin" delay="0">
                          <p:tn val="21"/>
                        </p:cond>
                      </p:stCondLst>
                      <p:childTnLst>
                        <p:par>
                          <p:cTn id="23" fill="hold" nodeType="withGroup">
                            <p:stCondLst>
                              <p:cond delay="indefinite"/>
                            </p:stCondLst>
                          </p:cTn>
                        </p:par>
                        <p:par>
                          <p:cTn id="24" fill="hold" nodeType="afterGroup">
                            <p:stCondLst>
                              <p:cond delay="0"/>
                            </p:stCondLst>
                            <p:childTnLst>
                              <p:par>
                                <p:cTn id="25" presetID="10" presetClass="entr" presetSubtype="0" fill="hold" grpId="3"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nodeType="clickPar">
                      <p:stCondLst>
                        <p:cond delay="indefinite"/>
                        <p:cond evt="onBegin" delay="0">
                          <p:tn val="27"/>
                        </p:cond>
                      </p:stCondLst>
                      <p:childTnLst>
                        <p:par>
                          <p:cTn id="29" fill="hold" nodeType="withGroup">
                            <p:stCondLst>
                              <p:cond delay="indefinite"/>
                            </p:stCondLst>
                          </p:cTn>
                        </p:par>
                        <p:par>
                          <p:cTn id="30" fill="hold" nodeType="afterGroup">
                            <p:stCondLst>
                              <p:cond delay="0"/>
                            </p:stCondLst>
                            <p:childTnLst>
                              <p:par>
                                <p:cTn id="31" presetID="53" presetClass="entr" presetSubtype="0" fill="hold" grpId="4"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1"/>
      <p:bldP spid="5" grpId="2" animBg="1"/>
      <p:bldP spid="6" grpId="3"/>
      <p:bldP spid="7" grpId="4"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
        <p:nvSpPr>
          <p:cNvPr id="2" name="矩形 1"/>
          <p:cNvSpPr/>
          <p:nvPr/>
        </p:nvSpPr>
        <p:spPr>
          <a:xfrm>
            <a:off x="649129" y="777240"/>
            <a:ext cx="7846219" cy="557973"/>
          </a:xfrm>
          <a:prstGeom prst="rect">
            <a:avLst/>
          </a:prstGeom>
        </p:spPr>
        <p:txBody>
          <a:bodyPr wrap="square" lIns="68580" tIns="34290" rIns="68580" bIns="34290">
            <a:spAutoFit/>
          </a:bodyPr>
          <a:lstStyle/>
          <a:p>
            <a:pPr algn="l">
              <a:lnSpc>
                <a:spcPct val="150000"/>
              </a:lnSpc>
              <a:buNone/>
            </a:pPr>
            <a:r>
              <a:rPr lang="zh-CN" altLang="en-US" sz="2400">
                <a:cs typeface="+mn-ea"/>
                <a:sym typeface="+mn-lt"/>
              </a:rPr>
              <a:t>找一找课文中还有哪些富于民间口语与俗语特点的句子。</a:t>
            </a:r>
            <a:endParaRPr kumimoji="1" lang="zh-CN" altLang="en-US" sz="2400">
              <a:cs typeface="+mn-ea"/>
              <a:sym typeface="+mn-lt"/>
            </a:endParaRPr>
          </a:p>
        </p:txBody>
      </p:sp>
      <p:sp>
        <p:nvSpPr>
          <p:cNvPr id="6" name="圆角矩形 5"/>
          <p:cNvSpPr/>
          <p:nvPr/>
        </p:nvSpPr>
        <p:spPr>
          <a:xfrm>
            <a:off x="516256" y="1584960"/>
            <a:ext cx="8300561" cy="3186196"/>
          </a:xfrm>
          <a:prstGeom prst="roundRect">
            <a:avLst/>
          </a:prstGeom>
          <a:solidFill>
            <a:srgbClr val="F3DEDF"/>
          </a:solidFill>
        </p:spPr>
        <p:txBody>
          <a:bodyPr wrap="square" lIns="68580" tIns="34290" rIns="68580" bIns="34290">
            <a:spAutoFit/>
          </a:bodyPr>
          <a:lstStyle/>
          <a:p>
            <a:pPr marL="9525" indent="-9525"/>
            <a:r>
              <a:rPr lang="zh-CN" altLang="en-US" sz="2400" b="1">
                <a:ln>
                  <a:solidFill>
                    <a:srgbClr val="FF0000"/>
                  </a:solidFill>
                </a:ln>
                <a:solidFill>
                  <a:srgbClr val="FF0000"/>
                </a:solidFill>
                <a:cs typeface="+mn-ea"/>
                <a:sym typeface="+mn-lt"/>
              </a:rPr>
              <a:t>☆</a:t>
            </a:r>
            <a:r>
              <a:rPr lang="zh-CN" altLang="en-US" sz="2400" b="1">
                <a:cs typeface="+mn-ea"/>
                <a:sym typeface="+mn-lt"/>
              </a:rPr>
              <a:t>只听咔吧一声，一丈青大娘折断了一棵茶碗口粗细的河柳，带着呼呼风声挥舞起来，把这几个纤夫扫下河去，就像正月十五煮元宵，纷纷落水。</a:t>
            </a:r>
          </a:p>
          <a:p>
            <a:pPr marL="9525" indent="-9525"/>
            <a:r>
              <a:rPr lang="zh-CN" altLang="en-US" sz="2400" b="1">
                <a:ln>
                  <a:solidFill>
                    <a:srgbClr val="FF0000"/>
                  </a:solidFill>
                </a:ln>
                <a:solidFill>
                  <a:srgbClr val="FF0000"/>
                </a:solidFill>
                <a:cs typeface="+mn-ea"/>
                <a:sym typeface="+mn-lt"/>
              </a:rPr>
              <a:t>☆</a:t>
            </a:r>
            <a:r>
              <a:rPr lang="zh-CN" altLang="en-US" sz="2400" b="1">
                <a:cs typeface="+mn-ea"/>
                <a:sym typeface="+mn-lt"/>
              </a:rPr>
              <a:t>可是，掂量一下自己这点儿财力，供他念完小学，已经是鼓着肚子充胖；而中学大学的门槛九丈九尺高，没有白花花的银洋砌台阶，怎么能高攀得上？</a:t>
            </a:r>
          </a:p>
          <a:p>
            <a:pPr>
              <a:lnSpc>
                <a:spcPct val="80000"/>
              </a:lnSpc>
            </a:pPr>
            <a:r>
              <a:rPr lang="zh-CN" altLang="en-US" sz="2400" b="1">
                <a:ln>
                  <a:solidFill>
                    <a:srgbClr val="FF0000"/>
                  </a:solidFill>
                </a:ln>
                <a:solidFill>
                  <a:srgbClr val="FF0000"/>
                </a:solidFill>
                <a:cs typeface="+mn-ea"/>
                <a:sym typeface="+mn-lt"/>
              </a:rPr>
              <a:t>☆</a:t>
            </a:r>
            <a:r>
              <a:rPr lang="zh-CN" altLang="en-US" sz="2400" b="1">
                <a:cs typeface="+mn-ea"/>
                <a:sym typeface="+mn-lt"/>
              </a:rPr>
              <a:t>何满子对爷爷心怀不满，拿白眼珠儿翻瞪爷爷，闷坐在窗根下，小嘴噘得能挂个油瓶儿。</a:t>
            </a:r>
            <a:endParaRPr kumimoji="1" lang="zh-CN" altLang="en-US" sz="2400" b="1">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cond evt="onBegin" delay="0">
                          <p:tn val="7"/>
                        </p:cond>
                      </p:stCondLst>
                      <p:childTnLst>
                        <p:par>
                          <p:cTn id="9" fill="hold" nodeType="withGroup">
                            <p:stCondLst>
                              <p:cond delay="indefinite"/>
                            </p:stCondLst>
                          </p:cTn>
                        </p:par>
                        <p:par>
                          <p:cTn id="10" fill="hold" nodeType="afterGroup">
                            <p:stCondLst>
                              <p:cond delay="0"/>
                            </p:stCondLst>
                            <p:childTnLst>
                              <p:par>
                                <p:cTn id="11" presetID="17" presetClass="entr" presetSubtype="8" fill="hold" grpId="1" nodeType="clickEffect">
                                  <p:stCondLst>
                                    <p:cond delay="0"/>
                                  </p:stCondLst>
                                  <p:childTnLst>
                                    <p:set>
                                      <p:cBhvr additive="base">
                                        <p:cTn id="12" dur="500"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anim calcmode="lin" valueType="num">
                                      <p:cBhvr additive="base">
                                        <p:cTn id="15" dur="500" fill="hold"/>
                                        <p:tgtEl>
                                          <p:spTgt spid="6"/>
                                        </p:tgtEl>
                                        <p:attrNameLst>
                                          <p:attrName>ppt_w</p:attrName>
                                        </p:attrNameLst>
                                      </p:cBhvr>
                                      <p:tavLst>
                                        <p:tav tm="0">
                                          <p:val>
                                            <p:fltVal val="0"/>
                                          </p:val>
                                        </p:tav>
                                        <p:tav tm="100000">
                                          <p:val>
                                            <p:strVal val="#ppt_w"/>
                                          </p:val>
                                        </p:tav>
                                      </p:tavLst>
                                    </p:anim>
                                    <p:anim calcmode="lin" valueType="num">
                                      <p:cBhvr additive="base">
                                        <p:cTn id="16"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3356" y="634841"/>
            <a:ext cx="8603933" cy="437674"/>
          </a:xfrm>
          <a:prstGeom prst="rect">
            <a:avLst/>
          </a:prstGeom>
        </p:spPr>
        <p:txBody>
          <a:bodyPr wrap="square" lIns="68580" tIns="34290" rIns="68580" bIns="34290">
            <a:spAutoFit/>
          </a:bodyPr>
          <a:lstStyle/>
          <a:p>
            <a:pPr marL="9525" indent="-9525" algn="ctr"/>
            <a:r>
              <a:rPr kumimoji="1" lang="zh-CN" altLang="en-US" sz="2400">
                <a:cs typeface="+mn-ea"/>
                <a:sym typeface="+mn-lt"/>
              </a:rPr>
              <a:t>本文是如何通过巧妙安排故事情节来塑造人物形象的？</a:t>
            </a:r>
          </a:p>
        </p:txBody>
      </p:sp>
      <p:sp>
        <p:nvSpPr>
          <p:cNvPr id="9" name="对角圆角矩形 8"/>
          <p:cNvSpPr/>
          <p:nvPr/>
        </p:nvSpPr>
        <p:spPr>
          <a:xfrm>
            <a:off x="267177" y="3040857"/>
            <a:ext cx="8677751" cy="1694021"/>
          </a:xfrm>
          <a:prstGeom prst="round2DiagRect">
            <a:avLst/>
          </a:prstGeom>
          <a:solidFill>
            <a:schemeClr val="accent6">
              <a:lumMod val="40000"/>
              <a:lumOff val="60000"/>
            </a:schemeClr>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nSpc>
                <a:spcPct val="100000"/>
              </a:lnSpc>
              <a:spcBef>
                <a:spcPct val="0"/>
              </a:spcBef>
              <a:spcAft>
                <a:spcPct val="0"/>
              </a:spcAft>
            </a:pPr>
            <a:r>
              <a:rPr kumimoji="1" lang="en-US" altLang="zh-CN" sz="2100" b="1">
                <a:solidFill>
                  <a:schemeClr val="tx1"/>
                </a:solidFill>
                <a:cs typeface="+mn-ea"/>
                <a:sym typeface="+mn-lt"/>
              </a:rPr>
              <a:t>2.</a:t>
            </a:r>
            <a:r>
              <a:rPr kumimoji="1" lang="zh-CN" altLang="en-US" sz="2100" b="1">
                <a:solidFill>
                  <a:schemeClr val="tx1"/>
                </a:solidFill>
                <a:cs typeface="+mn-ea"/>
                <a:sym typeface="+mn-lt"/>
              </a:rPr>
              <a:t>灵活运用插叙手法，巧妙自然地进行补充介绍，从而塑造人物，突出中心。如塑造何大学问这个形象，插叙了其生平经历、外号由来、威震古北口、借高利贷摆筵席、学做学问、拜文庙、礼聘老秀才、为孙子带吃食等情节，塑造了一个本领高强、侠肝义胆、乐善好施、好戴高帽、讲排场、摆阔气、疼爱孙子的人物形象。</a:t>
            </a:r>
          </a:p>
        </p:txBody>
      </p:sp>
      <p:sp>
        <p:nvSpPr>
          <p:cNvPr id="4" name="圆角矩形 3"/>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
        <p:nvSpPr>
          <p:cNvPr id="2" name="对角圆角矩形 1"/>
          <p:cNvSpPr/>
          <p:nvPr/>
        </p:nvSpPr>
        <p:spPr>
          <a:xfrm>
            <a:off x="267177" y="1195387"/>
            <a:ext cx="8677751" cy="1665923"/>
          </a:xfrm>
          <a:prstGeom prst="round2Diag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nSpc>
                <a:spcPct val="100000"/>
              </a:lnSpc>
              <a:spcBef>
                <a:spcPct val="0"/>
              </a:spcBef>
              <a:spcAft>
                <a:spcPct val="0"/>
              </a:spcAft>
            </a:pPr>
            <a:r>
              <a:rPr kumimoji="1" lang="en-US" altLang="zh-CN" sz="2100" b="1">
                <a:solidFill>
                  <a:schemeClr val="bg1"/>
                </a:solidFill>
                <a:cs typeface="+mn-ea"/>
                <a:sym typeface="+mn-lt"/>
              </a:rPr>
              <a:t>1.</a:t>
            </a:r>
            <a:r>
              <a:rPr kumimoji="1" lang="zh-CN" altLang="en-US" sz="2100" b="1">
                <a:solidFill>
                  <a:schemeClr val="bg1"/>
                </a:solidFill>
                <a:cs typeface="+mn-ea"/>
                <a:sym typeface="+mn-lt"/>
              </a:rPr>
              <a:t>采用倒叙手法，先设置悬念，从何满子被爷爷拴在葡萄架下的那个中午写起；发生在一丈青大娘、何大学问身上生动有趣的往事和何家的过去用穿插的方式回述出来，通过写对何满子的不同态度表现了一丈青大娘、何大学问的性格特点；又以何满子盼人搭救结束，结构上前后呼应，非常巧妙。</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2"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cond evt="onBegin" delay="0">
                          <p:tn val="7"/>
                        </p:cond>
                      </p:stCondLst>
                      <p:childTnLst>
                        <p:par>
                          <p:cTn id="9" fill="hold" nodeType="withGroup">
                            <p:stCondLst>
                              <p:cond delay="indefinite"/>
                            </p:stCondLst>
                          </p:cTn>
                        </p:par>
                        <p:par>
                          <p:cTn id="10" fill="hold" nodeType="afterGroup">
                            <p:stCondLst>
                              <p:cond delay="0"/>
                            </p:stCondLst>
                            <p:childTnLst>
                              <p:par>
                                <p:cTn id="11" presetID="53" presetClass="entr" presetSubtype="0"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par>
                    <p:cTn id="16" fill="hold" nodeType="clickPar">
                      <p:stCondLst>
                        <p:cond delay="indefinite"/>
                        <p:cond evt="onBegin" delay="0">
                          <p:tn val="15"/>
                        </p:cond>
                      </p:stCondLst>
                      <p:childTnLst>
                        <p:par>
                          <p:cTn id="17" fill="hold" nodeType="withGroup">
                            <p:stCondLst>
                              <p:cond delay="indefinite"/>
                            </p:stCondLst>
                          </p:cTn>
                        </p:par>
                        <p:par>
                          <p:cTn id="18" fill="hold" nodeType="after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2"/>
      <p:bldP spid="9" grpId="0" animBg="1"/>
      <p:bldP spid="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75812" y="1274445"/>
            <a:ext cx="7592854" cy="2839239"/>
          </a:xfrm>
          <a:prstGeom prst="rect">
            <a:avLst/>
          </a:prstGeom>
        </p:spPr>
        <p:txBody>
          <a:bodyPr wrap="square" lIns="68580" tIns="34290" rIns="68580" bIns="34290">
            <a:spAutoFit/>
          </a:bodyPr>
          <a:lstStyle/>
          <a:p>
            <a:pPr marL="9525" indent="-9525">
              <a:lnSpc>
                <a:spcPct val="150000"/>
              </a:lnSpc>
            </a:pPr>
            <a:r>
              <a:rPr lang="zh-CN" altLang="en-US" sz="2400" dirty="0">
                <a:cs typeface="+mn-ea"/>
                <a:sym typeface="+mn-lt"/>
              </a:rPr>
              <a:t>       这篇洋溢着浓郁乡土气息的小说，以六岁小孩何满子为线索展开情节，透过一幅幅风俗画，热情地赞颂了那些淳厚朴实的劳动人民，赞颂他们的热诚正直的感情，以及那种肝胆相照、扶危济困、赤诚相见的美好品格和高尚情操。</a:t>
            </a:r>
            <a:endParaRPr kumimoji="1" sz="2400" dirty="0">
              <a:cs typeface="+mn-ea"/>
              <a:sym typeface="+mn-lt"/>
            </a:endParaRPr>
          </a:p>
        </p:txBody>
      </p:sp>
      <p:sp>
        <p:nvSpPr>
          <p:cNvPr id="7" name="文本框 6"/>
          <p:cNvSpPr txBox="1"/>
          <p:nvPr/>
        </p:nvSpPr>
        <p:spPr>
          <a:xfrm>
            <a:off x="4327492" y="384416"/>
            <a:ext cx="1356360" cy="437674"/>
          </a:xfrm>
          <a:prstGeom prst="rect">
            <a:avLst/>
          </a:prstGeom>
          <a:noFill/>
        </p:spPr>
        <p:txBody>
          <a:bodyPr wrap="none" lIns="68580" tIns="34290" rIns="68580" bIns="34290" rtlCol="0">
            <a:spAutoFit/>
          </a:bodyPr>
          <a:lstStyle/>
          <a:p>
            <a:r>
              <a:rPr lang="zh-CN" altLang="en-US" sz="2400" b="1">
                <a:cs typeface="+mn-ea"/>
                <a:sym typeface="+mn-lt"/>
              </a:rPr>
              <a:t>课文主旨</a:t>
            </a:r>
          </a:p>
        </p:txBody>
      </p:sp>
      <p:sp>
        <p:nvSpPr>
          <p:cNvPr id="5" name="圆角矩形 4"/>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课堂小结</a:t>
            </a:r>
          </a:p>
        </p:txBody>
      </p:sp>
      <p:pic>
        <p:nvPicPr>
          <p:cNvPr id="4" name="图片 3" descr="5"/>
          <p:cNvPicPr>
            <a:picLocks noChangeAspect="1"/>
          </p:cNvPicPr>
          <p:nvPr/>
        </p:nvPicPr>
        <p:blipFill>
          <a:blip r:embed="rId2"/>
          <a:srcRect r="14559" b="8938"/>
          <a:stretch>
            <a:fillRect/>
          </a:stretch>
        </p:blipFill>
        <p:spPr>
          <a:xfrm>
            <a:off x="3751421" y="50483"/>
            <a:ext cx="723900" cy="771525"/>
          </a:xfrm>
          <a:prstGeom prst="rect">
            <a:avLst/>
          </a:prstGeom>
        </p:spPr>
      </p:pic>
      <p:sp>
        <p:nvSpPr>
          <p:cNvPr id="8" name="椭圆 7"/>
          <p:cNvSpPr/>
          <p:nvPr/>
        </p:nvSpPr>
        <p:spPr>
          <a:xfrm>
            <a:off x="20002"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9" name="文本框 8">
            <a:hlinkClick r:id="rId3" action="ppaction://hlinksldjump"/>
          </p:cNvPr>
          <p:cNvSpPr txBox="1"/>
          <p:nvPr/>
        </p:nvSpPr>
        <p:spPr>
          <a:xfrm>
            <a:off x="-29528" y="4544854"/>
            <a:ext cx="680314" cy="392415"/>
          </a:xfrm>
          <a:prstGeom prst="rect">
            <a:avLst/>
          </a:prstGeom>
          <a:noFill/>
        </p:spPr>
        <p:txBody>
          <a:bodyPr wrap="none" lIns="68580" tIns="34290" rIns="68580" bIns="34290" rtlCol="0" anchor="t">
            <a:spAutoFit/>
          </a:bodyPr>
          <a:lstStyle/>
          <a:p>
            <a:r>
              <a:rPr lang="zh-CN" altLang="en-US" sz="2100" b="1">
                <a:solidFill>
                  <a:schemeClr val="bg1"/>
                </a:solidFill>
                <a:cs typeface="+mn-ea"/>
                <a:sym typeface="+mn-lt"/>
              </a:rPr>
              <a:t>返回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103179" y="288689"/>
            <a:ext cx="1356360" cy="437674"/>
          </a:xfrm>
          <a:prstGeom prst="rect">
            <a:avLst/>
          </a:prstGeom>
          <a:noFill/>
        </p:spPr>
        <p:txBody>
          <a:bodyPr wrap="none" lIns="68580" tIns="34290" rIns="68580" bIns="34290" rtlCol="0">
            <a:spAutoFit/>
          </a:bodyPr>
          <a:lstStyle/>
          <a:p>
            <a:r>
              <a:rPr lang="zh-CN" altLang="en-US" sz="2400" b="1">
                <a:cs typeface="+mn-ea"/>
                <a:sym typeface="+mn-lt"/>
              </a:rPr>
              <a:t>板书设计</a:t>
            </a:r>
          </a:p>
        </p:txBody>
      </p:sp>
      <p:pic>
        <p:nvPicPr>
          <p:cNvPr id="4" name="图片 3" descr="5"/>
          <p:cNvPicPr>
            <a:picLocks noChangeAspect="1"/>
          </p:cNvPicPr>
          <p:nvPr/>
        </p:nvPicPr>
        <p:blipFill>
          <a:blip r:embed="rId2"/>
          <a:srcRect t="9949" r="14559" b="8938"/>
          <a:stretch>
            <a:fillRect/>
          </a:stretch>
        </p:blipFill>
        <p:spPr>
          <a:xfrm>
            <a:off x="3442335" y="46197"/>
            <a:ext cx="723900" cy="687229"/>
          </a:xfrm>
          <a:prstGeom prst="rect">
            <a:avLst/>
          </a:prstGeom>
        </p:spPr>
      </p:pic>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课堂小结</a:t>
            </a:r>
          </a:p>
        </p:txBody>
      </p:sp>
      <p:sp>
        <p:nvSpPr>
          <p:cNvPr id="13" name="文本框 14"/>
          <p:cNvSpPr txBox="1">
            <a:spLocks noChangeArrowheads="1"/>
          </p:cNvSpPr>
          <p:nvPr/>
        </p:nvSpPr>
        <p:spPr bwMode="auto">
          <a:xfrm>
            <a:off x="1746396" y="2157892"/>
            <a:ext cx="353943" cy="1450181"/>
          </a:xfrm>
          <a:prstGeom prst="rect">
            <a:avLst/>
          </a:prstGeom>
          <a:noFill/>
          <a:ln w="9525">
            <a:noFill/>
            <a:miter lim="800000"/>
          </a:ln>
        </p:spPr>
        <p:txBody>
          <a:bodyPr vert="eaVert" lIns="68580" tIns="34290" rIns="68580" bIns="34290">
            <a:spAutoFit/>
          </a:bodyPr>
          <a:lstStyle/>
          <a:p>
            <a:endParaRPr lang="zh-CN" altLang="en-US">
              <a:cs typeface="+mn-ea"/>
              <a:sym typeface="+mn-lt"/>
            </a:endParaRPr>
          </a:p>
        </p:txBody>
      </p:sp>
      <p:sp>
        <p:nvSpPr>
          <p:cNvPr id="14" name="文本框 24"/>
          <p:cNvSpPr txBox="1">
            <a:spLocks noChangeArrowheads="1"/>
          </p:cNvSpPr>
          <p:nvPr/>
        </p:nvSpPr>
        <p:spPr bwMode="auto">
          <a:xfrm>
            <a:off x="1754982" y="1443990"/>
            <a:ext cx="5634514" cy="2653665"/>
          </a:xfrm>
          <a:prstGeom prst="rect">
            <a:avLst/>
          </a:prstGeom>
          <a:noFill/>
          <a:ln w="9525">
            <a:noFill/>
            <a:miter lim="800000"/>
          </a:ln>
        </p:spPr>
        <p:txBody>
          <a:bodyPr wrap="square" lIns="68580" tIns="34290" rIns="68580" bIns="34290">
            <a:spAutoFit/>
          </a:bodyPr>
          <a:lstStyle/>
          <a:p>
            <a:pPr>
              <a:lnSpc>
                <a:spcPct val="100000"/>
              </a:lnSpc>
            </a:pPr>
            <a:endParaRPr lang="en-US" sz="2400" b="1">
              <a:cs typeface="+mn-ea"/>
              <a:sym typeface="+mn-lt"/>
            </a:endParaRPr>
          </a:p>
          <a:p>
            <a:pPr>
              <a:lnSpc>
                <a:spcPct val="100000"/>
              </a:lnSpc>
            </a:pPr>
            <a:r>
              <a:rPr lang="en-US" sz="2400" b="1">
                <a:solidFill>
                  <a:srgbClr val="FF0000"/>
                </a:solidFill>
                <a:cs typeface="+mn-ea"/>
                <a:sym typeface="+mn-lt"/>
              </a:rPr>
              <a:t>“</a:t>
            </a:r>
            <a:r>
              <a:rPr lang="zh-CN" altLang="en-US" sz="2400" b="1">
                <a:solidFill>
                  <a:srgbClr val="FF0000"/>
                </a:solidFill>
                <a:cs typeface="+mn-ea"/>
                <a:sym typeface="+mn-lt"/>
              </a:rPr>
              <a:t>何满子</a:t>
            </a:r>
            <a:r>
              <a:rPr lang="en-US" altLang="zh-CN" sz="2400" b="1">
                <a:solidFill>
                  <a:srgbClr val="FF0000"/>
                </a:solidFill>
                <a:cs typeface="+mn-ea"/>
                <a:sym typeface="+mn-lt"/>
              </a:rPr>
              <a:t>”</a:t>
            </a:r>
            <a:r>
              <a:rPr lang="zh-CN" altLang="en-US" sz="2400" b="1">
                <a:solidFill>
                  <a:srgbClr val="FF0000"/>
                </a:solidFill>
                <a:cs typeface="+mn-ea"/>
                <a:sym typeface="+mn-lt"/>
              </a:rPr>
              <a:t>：</a:t>
            </a:r>
            <a:r>
              <a:rPr lang="zh-CN" altLang="en-US" sz="2400" b="1">
                <a:cs typeface="+mn-ea"/>
                <a:sym typeface="+mn-lt"/>
              </a:rPr>
              <a:t>天真、顽皮、聪明、活泼</a:t>
            </a:r>
            <a:endParaRPr lang="en-US" altLang="zh-CN" sz="2400" b="1">
              <a:cs typeface="+mn-ea"/>
              <a:sym typeface="+mn-lt"/>
            </a:endParaRPr>
          </a:p>
          <a:p>
            <a:pPr>
              <a:lnSpc>
                <a:spcPct val="100000"/>
              </a:lnSpc>
            </a:pPr>
            <a:endParaRPr sz="2400" b="1">
              <a:cs typeface="+mn-ea"/>
              <a:sym typeface="+mn-lt"/>
            </a:endParaRPr>
          </a:p>
          <a:p>
            <a:pPr>
              <a:lnSpc>
                <a:spcPct val="100000"/>
              </a:lnSpc>
            </a:pPr>
            <a:r>
              <a:rPr sz="2400" b="1">
                <a:solidFill>
                  <a:srgbClr val="FF0000"/>
                </a:solidFill>
                <a:cs typeface="+mn-ea"/>
                <a:sym typeface="+mn-lt"/>
              </a:rPr>
              <a:t>“一丈青大娘”：</a:t>
            </a:r>
            <a:r>
              <a:rPr sz="2400" b="1" err="1">
                <a:cs typeface="+mn-ea"/>
                <a:sym typeface="+mn-lt"/>
              </a:rPr>
              <a:t>泼辣大胆  </a:t>
            </a:r>
            <a:r>
              <a:rPr lang="zh-CN" altLang="en-US" sz="2400" b="1" err="1">
                <a:cs typeface="+mn-ea"/>
                <a:sym typeface="+mn-lt"/>
              </a:rPr>
              <a:t>热情正直</a:t>
            </a:r>
            <a:endParaRPr sz="2400" b="1">
              <a:cs typeface="+mn-ea"/>
              <a:sym typeface="+mn-lt"/>
            </a:endParaRPr>
          </a:p>
          <a:p>
            <a:pPr>
              <a:lnSpc>
                <a:spcPct val="100000"/>
              </a:lnSpc>
            </a:pPr>
            <a:r>
              <a:rPr sz="2400" b="1">
                <a:cs typeface="+mn-ea"/>
                <a:sym typeface="+mn-lt"/>
              </a:rPr>
              <a:t>                口苦心甜  溺爱孙儿     </a:t>
            </a:r>
          </a:p>
          <a:p>
            <a:pPr>
              <a:lnSpc>
                <a:spcPct val="100000"/>
              </a:lnSpc>
            </a:pPr>
            <a:r>
              <a:rPr sz="2400" b="1">
                <a:solidFill>
                  <a:srgbClr val="FF0000"/>
                </a:solidFill>
                <a:cs typeface="+mn-ea"/>
                <a:sym typeface="+mn-lt"/>
              </a:rPr>
              <a:t>“何大学问”：</a:t>
            </a:r>
            <a:r>
              <a:rPr sz="2400" b="1" err="1">
                <a:cs typeface="+mn-ea"/>
                <a:sym typeface="+mn-lt"/>
              </a:rPr>
              <a:t>侠肝义胆   仗义轻</a:t>
            </a:r>
            <a:r>
              <a:rPr lang="zh-CN" altLang="en-US" sz="2400" b="1" err="1">
                <a:cs typeface="+mn-ea"/>
                <a:sym typeface="+mn-lt"/>
              </a:rPr>
              <a:t>财</a:t>
            </a:r>
            <a:endParaRPr sz="2400" b="1">
              <a:cs typeface="+mn-ea"/>
              <a:sym typeface="+mn-lt"/>
            </a:endParaRPr>
          </a:p>
          <a:p>
            <a:pPr>
              <a:lnSpc>
                <a:spcPct val="100000"/>
              </a:lnSpc>
            </a:pPr>
            <a:r>
              <a:rPr sz="2400" b="1">
                <a:cs typeface="+mn-ea"/>
                <a:sym typeface="+mn-lt"/>
              </a:rPr>
              <a:t>              慷慨豁达  爱打抱不平</a:t>
            </a:r>
          </a:p>
        </p:txBody>
      </p:sp>
      <p:sp>
        <p:nvSpPr>
          <p:cNvPr id="15" name="右大括号 1"/>
          <p:cNvSpPr/>
          <p:nvPr/>
        </p:nvSpPr>
        <p:spPr>
          <a:xfrm>
            <a:off x="7285819" y="1473117"/>
            <a:ext cx="189071" cy="2833635"/>
          </a:xfrm>
          <a:prstGeom prst="rightBrace">
            <a:avLst>
              <a:gd name="adj1" fmla="val 85287"/>
              <a:gd name="adj2" fmla="val 50000"/>
            </a:avLst>
          </a:prstGeom>
          <a:noFill/>
          <a:ln w="9525" cap="flat" cmpd="sng">
            <a:solidFill>
              <a:srgbClr val="000000"/>
            </a:solidFill>
            <a:prstDash val="solid"/>
            <a:round/>
            <a:headEnd type="none" w="med" len="med"/>
            <a:tailEnd type="none" w="med" len="med"/>
          </a:ln>
        </p:spPr>
        <p:txBody>
          <a:bodyPr lIns="68580" tIns="34290" rIns="68580" bIns="34290"/>
          <a:lstStyle/>
          <a:p>
            <a:endParaRPr lang="zh-CN" altLang="en-US">
              <a:cs typeface="+mn-ea"/>
              <a:sym typeface="+mn-lt"/>
            </a:endParaRPr>
          </a:p>
        </p:txBody>
      </p:sp>
      <p:sp>
        <p:nvSpPr>
          <p:cNvPr id="31846" name="TextBox 7"/>
          <p:cNvSpPr txBox="1"/>
          <p:nvPr/>
        </p:nvSpPr>
        <p:spPr>
          <a:xfrm>
            <a:off x="704941" y="1636157"/>
            <a:ext cx="507831" cy="2531462"/>
          </a:xfrm>
          <a:prstGeom prst="rect">
            <a:avLst/>
          </a:prstGeom>
          <a:noFill/>
          <a:ln w="9525">
            <a:noFill/>
          </a:ln>
        </p:spPr>
        <p:txBody>
          <a:bodyPr vert="eaVert" wrap="none" lIns="68580" tIns="34290" rIns="68580" bIns="34290" anchor="t">
            <a:spAutoFit/>
          </a:bodyPr>
          <a:lstStyle/>
          <a:p>
            <a:pPr>
              <a:buFont typeface="Arial" pitchFamily="34" charset="0"/>
            </a:pPr>
            <a:r>
              <a:rPr lang="zh-CN" altLang="en-US" sz="2400">
                <a:solidFill>
                  <a:srgbClr val="FF0000"/>
                </a:solidFill>
                <a:cs typeface="+mn-ea"/>
                <a:sym typeface="+mn-lt"/>
              </a:rPr>
              <a:t>蒲柳人家（节选）</a:t>
            </a:r>
          </a:p>
        </p:txBody>
      </p:sp>
      <p:sp>
        <p:nvSpPr>
          <p:cNvPr id="3" name="左大括号 2"/>
          <p:cNvSpPr/>
          <p:nvPr/>
        </p:nvSpPr>
        <p:spPr>
          <a:xfrm>
            <a:off x="1427798" y="1596867"/>
            <a:ext cx="189071" cy="2546509"/>
          </a:xfrm>
          <a:prstGeom prst="leftBrace">
            <a:avLst/>
          </a:prstGeom>
        </p:spPr>
        <p:style>
          <a:lnRef idx="1">
            <a:schemeClr val="dk1"/>
          </a:lnRef>
          <a:fillRef idx="0">
            <a:schemeClr val="dk1"/>
          </a:fillRef>
          <a:effectRef idx="0">
            <a:schemeClr val="dk1"/>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6" name="文本框 5"/>
          <p:cNvSpPr txBox="1"/>
          <p:nvPr/>
        </p:nvSpPr>
        <p:spPr>
          <a:xfrm>
            <a:off x="7474744" y="2367439"/>
            <a:ext cx="1356360" cy="807244"/>
          </a:xfrm>
          <a:prstGeom prst="rect">
            <a:avLst/>
          </a:prstGeom>
          <a:noFill/>
        </p:spPr>
        <p:txBody>
          <a:bodyPr wrap="none" lIns="68580" tIns="34290" rIns="68580" bIns="34290" rtlCol="0" anchor="t">
            <a:spAutoFit/>
          </a:bodyPr>
          <a:lstStyle/>
          <a:p>
            <a:r>
              <a:rPr lang="zh-CN" altLang="en-US" sz="2400">
                <a:solidFill>
                  <a:srgbClr val="FF0000"/>
                </a:solidFill>
                <a:cs typeface="+mn-ea"/>
                <a:sym typeface="+mn-lt"/>
              </a:rPr>
              <a:t>淳朴民风</a:t>
            </a:r>
          </a:p>
          <a:p>
            <a:r>
              <a:rPr lang="zh-CN" altLang="en-US" sz="2400">
                <a:solidFill>
                  <a:srgbClr val="FF0000"/>
                </a:solidFill>
                <a:cs typeface="+mn-ea"/>
                <a:sym typeface="+mn-lt"/>
              </a:rPr>
              <a:t>民族精神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7" presetClass="entr" presetSubtype="1" fill="hold" grpId="0" nodeType="clickEffect">
                                  <p:stCondLst>
                                    <p:cond delay="0"/>
                                  </p:stCondLst>
                                  <p:childTnLst>
                                    <p:set>
                                      <p:cBhvr additive="base">
                                        <p:cTn id="6" dur="500" fill="hold">
                                          <p:stCondLst>
                                            <p:cond delay="0"/>
                                          </p:stCondLst>
                                        </p:cTn>
                                        <p:tgtEl>
                                          <p:spTgt spid="31846"/>
                                        </p:tgtEl>
                                        <p:attrNameLst>
                                          <p:attrName>style.visibility</p:attrName>
                                        </p:attrNameLst>
                                      </p:cBhvr>
                                      <p:to>
                                        <p:strVal val="visible"/>
                                      </p:to>
                                    </p:set>
                                    <p:anim calcmode="lin" valueType="num">
                                      <p:cBhvr additive="base">
                                        <p:cTn id="7" dur="500" fill="hold"/>
                                        <p:tgtEl>
                                          <p:spTgt spid="31846"/>
                                        </p:tgtEl>
                                        <p:attrNameLst>
                                          <p:attrName>ppt_x</p:attrName>
                                        </p:attrNameLst>
                                      </p:cBhvr>
                                      <p:tavLst>
                                        <p:tav tm="0">
                                          <p:val>
                                            <p:strVal val="#ppt_x"/>
                                          </p:val>
                                        </p:tav>
                                        <p:tav tm="100000">
                                          <p:val>
                                            <p:strVal val="#ppt_x"/>
                                          </p:val>
                                        </p:tav>
                                      </p:tavLst>
                                    </p:anim>
                                    <p:anim calcmode="lin" valueType="num">
                                      <p:cBhvr additive="base">
                                        <p:cTn id="8" dur="500" fill="hold"/>
                                        <p:tgtEl>
                                          <p:spTgt spid="31846"/>
                                        </p:tgtEl>
                                        <p:attrNameLst>
                                          <p:attrName>ppt_y</p:attrName>
                                        </p:attrNameLst>
                                      </p:cBhvr>
                                      <p:tavLst>
                                        <p:tav tm="0">
                                          <p:val>
                                            <p:strVal val="#ppt_y-#ppt_h/2"/>
                                          </p:val>
                                        </p:tav>
                                        <p:tav tm="100000">
                                          <p:val>
                                            <p:strVal val="#ppt_y"/>
                                          </p:val>
                                        </p:tav>
                                      </p:tavLst>
                                    </p:anim>
                                    <p:anim calcmode="lin" valueType="num">
                                      <p:cBhvr additive="base">
                                        <p:cTn id="9" dur="500" fill="hold"/>
                                        <p:tgtEl>
                                          <p:spTgt spid="31846"/>
                                        </p:tgtEl>
                                        <p:attrNameLst>
                                          <p:attrName>ppt_w</p:attrName>
                                        </p:attrNameLst>
                                      </p:cBhvr>
                                      <p:tavLst>
                                        <p:tav tm="0">
                                          <p:val>
                                            <p:strVal val="#ppt_w"/>
                                          </p:val>
                                        </p:tav>
                                        <p:tav tm="100000">
                                          <p:val>
                                            <p:strVal val="#ppt_w"/>
                                          </p:val>
                                        </p:tav>
                                      </p:tavLst>
                                    </p:anim>
                                    <p:anim calcmode="lin" valueType="num">
                                      <p:cBhvr additive="base">
                                        <p:cTn id="10" dur="500" fill="hold"/>
                                        <p:tgtEl>
                                          <p:spTgt spid="31846"/>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indefinite"/>
                            </p:stCondLst>
                          </p:cTn>
                        </p:par>
                        <p:par>
                          <p:cTn id="13" fill="hold" nodeType="afterGroup">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nodeType="clickPar">
                      <p:stCondLst>
                        <p:cond delay="indefinite"/>
                      </p:stCondLst>
                      <p:childTnLst>
                        <p:par>
                          <p:cTn id="18" fill="hold" nodeType="withGroup">
                            <p:stCondLst>
                              <p:cond delay="indefinite"/>
                            </p:stCondLst>
                          </p:cTn>
                        </p:par>
                        <p:par>
                          <p:cTn id="19" fill="hold" nodeType="afterGroup">
                            <p:stCondLst>
                              <p:cond delay="0"/>
                            </p:stCondLst>
                            <p:childTnLst>
                              <p:par>
                                <p:cTn id="20" presetID="29" presetClass="entr" presetSubtype="0" fill="hold" grpId="2" nodeType="clickEffect">
                                  <p:stCondLst>
                                    <p:cond delay="0"/>
                                  </p:stCondLst>
                                  <p:childTnLst>
                                    <p:set>
                                      <p:cBhvr>
                                        <p:cTn id="21" dur="500"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4" dur="500"/>
                                        <p:tgtEl>
                                          <p:spTgt spid="14"/>
                                        </p:tgtEl>
                                      </p:cBhvr>
                                    </p:animEffect>
                                  </p:childTnLst>
                                </p:cTn>
                              </p:par>
                            </p:childTnLst>
                          </p:cTn>
                        </p:par>
                      </p:childTnLst>
                    </p:cTn>
                  </p:par>
                  <p:par>
                    <p:cTn id="25" fill="hold" nodeType="clickPar">
                      <p:stCondLst>
                        <p:cond delay="indefinite"/>
                      </p:stCondLst>
                      <p:childTnLst>
                        <p:par>
                          <p:cTn id="26" fill="hold" nodeType="withGroup">
                            <p:stCondLst>
                              <p:cond delay="indefinite"/>
                            </p:stCondLst>
                          </p:cTn>
                        </p:par>
                        <p:par>
                          <p:cTn id="27" fill="hold" nodeType="afterGroup">
                            <p:stCondLst>
                              <p:cond delay="0"/>
                            </p:stCondLst>
                            <p:childTnLst>
                              <p:par>
                                <p:cTn id="28" presetID="10" presetClass="entr" presetSubtype="0" fill="hold" grpId="3"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nodeType="clickPar">
                      <p:stCondLst>
                        <p:cond delay="indefinite"/>
                      </p:stCondLst>
                      <p:childTnLst>
                        <p:par>
                          <p:cTn id="32" fill="hold" nodeType="withGroup">
                            <p:stCondLst>
                              <p:cond delay="indefinite"/>
                            </p:stCondLst>
                          </p:cTn>
                        </p:par>
                        <p:par>
                          <p:cTn id="33" fill="hold" nodeType="afterGroup">
                            <p:stCondLst>
                              <p:cond delay="0"/>
                            </p:stCondLst>
                            <p:childTnLst>
                              <p:par>
                                <p:cTn id="34" presetID="53" presetClass="entr" presetSubtype="0" fill="hold" grpId="4"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2"/>
      <p:bldP spid="15" grpId="3" animBg="1"/>
      <p:bldP spid="31846" grpId="0"/>
      <p:bldP spid="3" grpId="1" animBg="1"/>
      <p:bldP spid="6" grpId="4"/>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387" y="1487806"/>
            <a:ext cx="7534751" cy="1661160"/>
          </a:xfrm>
          <a:prstGeom prst="rect">
            <a:avLst/>
          </a:prstGeom>
        </p:spPr>
        <p:txBody>
          <a:bodyPr wrap="square" lIns="68580" tIns="34290" rIns="68580" bIns="34290">
            <a:spAutoFit/>
          </a:bodyPr>
          <a:lstStyle/>
          <a:p>
            <a:pPr>
              <a:lnSpc>
                <a:spcPct val="150000"/>
              </a:lnSpc>
            </a:pPr>
            <a:r>
              <a:rPr lang="zh-CN" altLang="zh-CN" sz="2400" b="1" dirty="0">
                <a:cs typeface="+mn-ea"/>
                <a:sym typeface="+mn-lt"/>
              </a:rPr>
              <a:t>1.</a:t>
            </a:r>
            <a:r>
              <a:rPr lang="zh-CN" altLang="en-US" sz="2400" b="1" dirty="0">
                <a:cs typeface="+mn-ea"/>
                <a:sym typeface="+mn-lt"/>
              </a:rPr>
              <a:t>体会小说中精彩的语言特色和艺术手法</a:t>
            </a:r>
            <a:r>
              <a:rPr lang="zh-CN" altLang="zh-CN" sz="2400" b="1" dirty="0">
                <a:cs typeface="+mn-ea"/>
                <a:sym typeface="+mn-lt"/>
              </a:rPr>
              <a:t>。（</a:t>
            </a:r>
            <a:r>
              <a:rPr lang="zh-CN" altLang="zh-CN" sz="2400" b="1" dirty="0">
                <a:solidFill>
                  <a:srgbClr val="FF0000"/>
                </a:solidFill>
                <a:cs typeface="+mn-ea"/>
                <a:sym typeface="+mn-lt"/>
              </a:rPr>
              <a:t>重难点</a:t>
            </a:r>
            <a:r>
              <a:rPr lang="zh-CN" altLang="zh-CN" sz="2400" b="1" dirty="0">
                <a:cs typeface="+mn-ea"/>
                <a:sym typeface="+mn-lt"/>
              </a:rPr>
              <a:t>）</a:t>
            </a:r>
          </a:p>
          <a:p>
            <a:pPr>
              <a:lnSpc>
                <a:spcPct val="150000"/>
              </a:lnSpc>
            </a:pPr>
            <a:r>
              <a:rPr lang="en-US" altLang="zh-CN" sz="2400" b="1" dirty="0">
                <a:cs typeface="+mn-ea"/>
                <a:sym typeface="+mn-lt"/>
              </a:rPr>
              <a:t>2.</a:t>
            </a:r>
            <a:r>
              <a:rPr lang="zh-CN" altLang="en-US" sz="2400" b="1" dirty="0">
                <a:cs typeface="+mn-ea"/>
                <a:sym typeface="+mn-lt"/>
              </a:rPr>
              <a:t>感受</a:t>
            </a:r>
            <a:r>
              <a:rPr lang="en-US" altLang="zh-CN" sz="2400" b="1" dirty="0">
                <a:cs typeface="+mn-ea"/>
                <a:sym typeface="+mn-lt"/>
              </a:rPr>
              <a:t>20</a:t>
            </a:r>
            <a:r>
              <a:rPr lang="zh-CN" altLang="en-US" sz="2400" b="1" dirty="0">
                <a:cs typeface="+mn-ea"/>
                <a:sym typeface="+mn-lt"/>
              </a:rPr>
              <a:t>世纪</a:t>
            </a:r>
            <a:r>
              <a:rPr lang="en-US" altLang="zh-CN" sz="2400" b="1" dirty="0">
                <a:cs typeface="+mn-ea"/>
                <a:sym typeface="+mn-lt"/>
              </a:rPr>
              <a:t>30</a:t>
            </a:r>
            <a:r>
              <a:rPr lang="zh-CN" altLang="en-US" sz="2400" b="1" dirty="0">
                <a:cs typeface="+mn-ea"/>
                <a:sym typeface="+mn-lt"/>
              </a:rPr>
              <a:t>年代京东地区北运河农村的世态人情与人们的精神风貌。</a:t>
            </a:r>
          </a:p>
        </p:txBody>
      </p:sp>
      <p:sp>
        <p:nvSpPr>
          <p:cNvPr id="3" name="圆角矩形 2"/>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学习目标</a:t>
            </a:r>
          </a:p>
        </p:txBody>
      </p:sp>
      <p:sp>
        <p:nvSpPr>
          <p:cNvPr id="4" name="椭圆 3"/>
          <p:cNvSpPr/>
          <p:nvPr/>
        </p:nvSpPr>
        <p:spPr>
          <a:xfrm>
            <a:off x="47149"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5" name="文本框 4">
            <a:hlinkClick r:id="rId2" action="ppaction://hlinksldjump"/>
          </p:cNvPr>
          <p:cNvSpPr txBox="1"/>
          <p:nvPr/>
        </p:nvSpPr>
        <p:spPr>
          <a:xfrm>
            <a:off x="10478" y="4544854"/>
            <a:ext cx="709136" cy="391478"/>
          </a:xfrm>
          <a:prstGeom prst="rect">
            <a:avLst/>
          </a:prstGeom>
          <a:noFill/>
        </p:spPr>
        <p:txBody>
          <a:bodyPr wrap="square" lIns="68580" tIns="34290" rIns="68580" bIns="34290" rtlCol="0" anchor="t">
            <a:spAutoFit/>
          </a:bodyPr>
          <a:lstStyle/>
          <a:p>
            <a:r>
              <a:rPr lang="zh-CN" altLang="en-US" sz="2100" b="1">
                <a:solidFill>
                  <a:schemeClr val="bg1"/>
                </a:solidFill>
                <a:cs typeface="+mn-ea"/>
                <a:sym typeface="+mn-lt"/>
              </a:rPr>
              <a:t>返回</a:t>
            </a:r>
          </a:p>
        </p:txBody>
      </p:sp>
      <p:sp>
        <p:nvSpPr>
          <p:cNvPr id="6" name="文本框 5"/>
          <p:cNvSpPr txBox="1"/>
          <p:nvPr/>
        </p:nvSpPr>
        <p:spPr>
          <a:xfrm>
            <a:off x="2376105" y="4251626"/>
            <a:ext cx="1521775"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349091" y="716280"/>
            <a:ext cx="8445818" cy="3392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sz="2400">
                <a:solidFill>
                  <a:srgbClr val="000000"/>
                </a:solidFill>
                <a:cs typeface="+mn-ea"/>
                <a:sym typeface="+mn-lt"/>
              </a:rPr>
              <a:t>一、</a:t>
            </a:r>
            <a:r>
              <a:rPr lang="x-none" sz="2400">
                <a:cs typeface="+mn-ea"/>
                <a:sym typeface="+mn-lt"/>
              </a:rPr>
              <a:t> </a:t>
            </a:r>
            <a:r>
              <a:rPr lang="zh-CN" altLang="en-US" sz="2400">
                <a:cs typeface="+mn-ea"/>
                <a:sym typeface="+mn-lt"/>
              </a:rPr>
              <a:t>下列对本文语言特色的分析，错误的一项是（        ）</a:t>
            </a:r>
          </a:p>
          <a:p>
            <a:pPr>
              <a:lnSpc>
                <a:spcPct val="150000"/>
              </a:lnSpc>
            </a:pPr>
            <a:r>
              <a:rPr lang="x-none" sz="2400">
                <a:cs typeface="+mn-ea"/>
                <a:sym typeface="+mn-lt"/>
              </a:rPr>
              <a:t>A．</a:t>
            </a:r>
            <a:r>
              <a:rPr lang="zh-CN" altLang="en-US" sz="2400">
                <a:cs typeface="+mn-ea"/>
                <a:sym typeface="+mn-lt"/>
              </a:rPr>
              <a:t>语言古朴典雅、凝练厚重，寥寥数语就能把人物的性格表现出来。</a:t>
            </a:r>
          </a:p>
          <a:p>
            <a:pPr>
              <a:lnSpc>
                <a:spcPct val="150000"/>
              </a:lnSpc>
            </a:pPr>
            <a:r>
              <a:rPr lang="x-none" sz="2400">
                <a:cs typeface="+mn-ea"/>
                <a:sym typeface="+mn-lt"/>
              </a:rPr>
              <a:t>B．</a:t>
            </a:r>
            <a:r>
              <a:rPr lang="zh-CN" altLang="x-none" sz="2400">
                <a:cs typeface="+mn-ea"/>
                <a:sym typeface="+mn-lt"/>
              </a:rPr>
              <a:t>句式整散结合、参差错落，多用短句，读起来节奏鲜明。</a:t>
            </a:r>
            <a:r>
              <a:rPr lang="x-none" sz="2400">
                <a:cs typeface="+mn-ea"/>
                <a:sym typeface="+mn-lt"/>
              </a:rPr>
              <a:t>C．</a:t>
            </a:r>
            <a:r>
              <a:rPr lang="zh-CN" altLang="x-none" sz="2400">
                <a:cs typeface="+mn-ea"/>
                <a:sym typeface="+mn-lt"/>
              </a:rPr>
              <a:t>采用了民间口语与俗语，乡土气息浓郁，带有诙谐与幽默的意味。</a:t>
            </a:r>
            <a:endParaRPr lang="zh-CN" altLang="en-US" sz="2400">
              <a:cs typeface="+mn-ea"/>
              <a:sym typeface="+mn-lt"/>
            </a:endParaRPr>
          </a:p>
        </p:txBody>
      </p:sp>
      <p:sp>
        <p:nvSpPr>
          <p:cNvPr id="3" name="圆角矩形 2"/>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跟踪检测</a:t>
            </a:r>
          </a:p>
        </p:txBody>
      </p:sp>
      <p:sp>
        <p:nvSpPr>
          <p:cNvPr id="2" name="椭圆 1"/>
          <p:cNvSpPr/>
          <p:nvPr/>
        </p:nvSpPr>
        <p:spPr>
          <a:xfrm>
            <a:off x="20002"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8" name="文本框 7">
            <a:hlinkClick r:id="rId2" action="ppaction://hlinksldjump"/>
          </p:cNvPr>
          <p:cNvSpPr txBox="1"/>
          <p:nvPr/>
        </p:nvSpPr>
        <p:spPr>
          <a:xfrm>
            <a:off x="-29528" y="4544854"/>
            <a:ext cx="680314" cy="392415"/>
          </a:xfrm>
          <a:prstGeom prst="rect">
            <a:avLst/>
          </a:prstGeom>
          <a:noFill/>
        </p:spPr>
        <p:txBody>
          <a:bodyPr wrap="none" lIns="68580" tIns="34290" rIns="68580" bIns="34290" rtlCol="0" anchor="t">
            <a:spAutoFit/>
          </a:bodyPr>
          <a:lstStyle/>
          <a:p>
            <a:r>
              <a:rPr lang="zh-CN" altLang="en-US" sz="2100" b="1">
                <a:solidFill>
                  <a:schemeClr val="bg1"/>
                </a:solidFill>
                <a:cs typeface="+mn-ea"/>
                <a:sym typeface="+mn-lt"/>
              </a:rPr>
              <a:t>返回</a:t>
            </a:r>
          </a:p>
        </p:txBody>
      </p:sp>
      <p:sp>
        <p:nvSpPr>
          <p:cNvPr id="4" name="矩形 3"/>
          <p:cNvSpPr>
            <a:spLocks noChangeArrowheads="1"/>
          </p:cNvSpPr>
          <p:nvPr/>
        </p:nvSpPr>
        <p:spPr bwMode="auto">
          <a:xfrm>
            <a:off x="7402748" y="828151"/>
            <a:ext cx="510540" cy="437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sz="2400">
                <a:solidFill>
                  <a:srgbClr val="E04236"/>
                </a:solidFill>
                <a:cs typeface="+mn-ea"/>
                <a:sym typeface="+mn-lt"/>
              </a:rPr>
              <a:t>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342901" y="545306"/>
            <a:ext cx="8460581"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zh-CN" altLang="en-US" sz="2400">
                <a:solidFill>
                  <a:srgbClr val="000000"/>
                </a:solidFill>
                <a:cs typeface="+mn-ea"/>
                <a:sym typeface="+mn-lt"/>
              </a:rPr>
              <a:t>二、</a:t>
            </a:r>
            <a:r>
              <a:rPr lang="zh-CN" altLang="en-US" sz="2400">
                <a:cs typeface="+mn-ea"/>
                <a:sym typeface="+mn-lt"/>
              </a:rPr>
              <a:t>下列对句子所运用的修辞手法的判断及作用分析不恰当的一项是（</a:t>
            </a:r>
            <a:r>
              <a:rPr lang="en-US" sz="2400">
                <a:cs typeface="+mn-ea"/>
                <a:sym typeface="+mn-lt"/>
              </a:rPr>
              <a:t>      </a:t>
            </a:r>
            <a:r>
              <a:rPr lang="zh-CN" altLang="en-US" sz="2400">
                <a:cs typeface="+mn-ea"/>
                <a:sym typeface="+mn-lt"/>
              </a:rPr>
              <a:t>）</a:t>
            </a:r>
          </a:p>
          <a:p>
            <a:pPr fontAlgn="ctr">
              <a:lnSpc>
                <a:spcPct val="114000"/>
              </a:lnSpc>
            </a:pPr>
            <a:r>
              <a:rPr lang="en-US" altLang="zh-CN" sz="2100">
                <a:cs typeface="+mn-ea"/>
                <a:sym typeface="+mn-lt"/>
              </a:rPr>
              <a:t>A. </a:t>
            </a:r>
            <a:r>
              <a:rPr lang="zh-CN" altLang="en-US" sz="2100">
                <a:cs typeface="+mn-ea"/>
                <a:sym typeface="+mn-lt"/>
              </a:rPr>
              <a:t>七月天，中伏大晌午，热得像天上下火。（运用夸张的修辞，写出</a:t>
            </a:r>
            <a:r>
              <a:rPr lang="en-US" altLang="zh-CN" sz="2100">
                <a:cs typeface="+mn-ea"/>
                <a:sym typeface="+mn-lt"/>
              </a:rPr>
              <a:t>     </a:t>
            </a:r>
            <a:r>
              <a:rPr lang="zh-CN" altLang="en-US" sz="2100">
                <a:cs typeface="+mn-ea"/>
                <a:sym typeface="+mn-lt"/>
              </a:rPr>
              <a:t>了天气的炎热）</a:t>
            </a:r>
          </a:p>
          <a:p>
            <a:pPr fontAlgn="ctr">
              <a:lnSpc>
                <a:spcPct val="114000"/>
              </a:lnSpc>
            </a:pPr>
            <a:r>
              <a:rPr lang="en-US" sz="2100">
                <a:cs typeface="+mn-ea"/>
                <a:sym typeface="+mn-lt"/>
              </a:rPr>
              <a:t>B. </a:t>
            </a:r>
            <a:r>
              <a:rPr lang="zh-CN" altLang="en-US" sz="2100">
                <a:cs typeface="+mn-ea"/>
                <a:sym typeface="+mn-lt"/>
              </a:rPr>
              <a:t>何大学问一走，何满子就像野马摘了笼头。（运用比喻的修辞，写出</a:t>
            </a:r>
            <a:r>
              <a:rPr lang="en-US" altLang="zh-CN" sz="2100">
                <a:cs typeface="+mn-ea"/>
                <a:sym typeface="+mn-lt"/>
              </a:rPr>
              <a:t>    </a:t>
            </a:r>
            <a:r>
              <a:rPr lang="zh-CN" altLang="en-US" sz="2100">
                <a:cs typeface="+mn-ea"/>
                <a:sym typeface="+mn-lt"/>
              </a:rPr>
              <a:t>了何满子不受拘束的性格特点）</a:t>
            </a:r>
          </a:p>
          <a:p>
            <a:pPr fontAlgn="ctr">
              <a:lnSpc>
                <a:spcPct val="114000"/>
              </a:lnSpc>
            </a:pPr>
            <a:r>
              <a:rPr lang="en-US" sz="2100">
                <a:cs typeface="+mn-ea"/>
                <a:sym typeface="+mn-lt"/>
              </a:rPr>
              <a:t>C. </a:t>
            </a:r>
            <a:r>
              <a:rPr lang="zh-CN" altLang="en-US" sz="2100">
                <a:cs typeface="+mn-ea"/>
                <a:sym typeface="+mn-lt"/>
              </a:rPr>
              <a:t>一丈青大娘折断了一棵茶碗口粗细的河柳，带着呼呼风声挥舞起来，</a:t>
            </a:r>
            <a:r>
              <a:rPr lang="en-US" altLang="zh-CN" sz="2100">
                <a:cs typeface="+mn-ea"/>
                <a:sym typeface="+mn-lt"/>
              </a:rPr>
              <a:t>    </a:t>
            </a:r>
            <a:r>
              <a:rPr lang="zh-CN" altLang="en-US" sz="2100">
                <a:cs typeface="+mn-ea"/>
                <a:sym typeface="+mn-lt"/>
              </a:rPr>
              <a:t>把这几个纤夫扫下河去，就像正月十五煮元宵，纷纷落水。（运用排</a:t>
            </a:r>
            <a:r>
              <a:rPr lang="en-US" altLang="zh-CN" sz="2100">
                <a:cs typeface="+mn-ea"/>
                <a:sym typeface="+mn-lt"/>
              </a:rPr>
              <a:t>    </a:t>
            </a:r>
            <a:r>
              <a:rPr lang="zh-CN" altLang="en-US" sz="2100">
                <a:cs typeface="+mn-ea"/>
                <a:sym typeface="+mn-lt"/>
              </a:rPr>
              <a:t>比和夸张的修辞，表现出一丈青大娘勇猛无比的特点）</a:t>
            </a:r>
          </a:p>
          <a:p>
            <a:pPr fontAlgn="ctr">
              <a:lnSpc>
                <a:spcPct val="114000"/>
              </a:lnSpc>
            </a:pPr>
            <a:r>
              <a:rPr lang="en-US" sz="2100">
                <a:cs typeface="+mn-ea"/>
                <a:sym typeface="+mn-lt"/>
              </a:rPr>
              <a:t>D. </a:t>
            </a:r>
            <a:r>
              <a:rPr lang="zh-CN" altLang="en-US" sz="2100">
                <a:cs typeface="+mn-ea"/>
                <a:sym typeface="+mn-lt"/>
              </a:rPr>
              <a:t>奶奶八样不放心，怕让狗咬了，怕让鹰抓了，怕掉在土井子里，怕</a:t>
            </a:r>
            <a:r>
              <a:rPr lang="en-US" altLang="zh-CN" sz="2100">
                <a:cs typeface="+mn-ea"/>
                <a:sym typeface="+mn-lt"/>
              </a:rPr>
              <a:t>    </a:t>
            </a:r>
            <a:r>
              <a:rPr lang="zh-CN" altLang="en-US" sz="2100">
                <a:cs typeface="+mn-ea"/>
                <a:sym typeface="+mn-lt"/>
              </a:rPr>
              <a:t>给拍花子的拐走。（运用排比的修辞，表现出一丈青大娘对何满子的</a:t>
            </a:r>
            <a:r>
              <a:rPr lang="en-US" altLang="zh-CN" sz="2100">
                <a:cs typeface="+mn-ea"/>
                <a:sym typeface="+mn-lt"/>
              </a:rPr>
              <a:t>    </a:t>
            </a:r>
            <a:r>
              <a:rPr lang="zh-CN" altLang="en-US" sz="2100">
                <a:cs typeface="+mn-ea"/>
                <a:sym typeface="+mn-lt"/>
              </a:rPr>
              <a:t>百般疼爱）</a:t>
            </a:r>
          </a:p>
        </p:txBody>
      </p:sp>
      <p:sp>
        <p:nvSpPr>
          <p:cNvPr id="3" name="圆角矩形 2"/>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跟踪检测</a:t>
            </a:r>
          </a:p>
        </p:txBody>
      </p:sp>
      <p:sp>
        <p:nvSpPr>
          <p:cNvPr id="6" name="矩形 5"/>
          <p:cNvSpPr>
            <a:spLocks noChangeArrowheads="1"/>
          </p:cNvSpPr>
          <p:nvPr/>
        </p:nvSpPr>
        <p:spPr bwMode="auto">
          <a:xfrm>
            <a:off x="1680941" y="916200"/>
            <a:ext cx="510540" cy="437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sz="2400">
                <a:solidFill>
                  <a:srgbClr val="E04236"/>
                </a:solidFill>
                <a:cs typeface="+mn-ea"/>
                <a:sym typeface="+mn-lt"/>
              </a:rPr>
              <a:t>C</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积累拓展</a:t>
            </a:r>
          </a:p>
        </p:txBody>
      </p:sp>
      <p:sp>
        <p:nvSpPr>
          <p:cNvPr id="3" name="Rectangle 9"/>
          <p:cNvSpPr>
            <a:spLocks noChangeArrowheads="1"/>
          </p:cNvSpPr>
          <p:nvPr/>
        </p:nvSpPr>
        <p:spPr bwMode="auto">
          <a:xfrm>
            <a:off x="2979421" y="356235"/>
            <a:ext cx="3185636" cy="50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lnSpc>
                <a:spcPct val="130000"/>
              </a:lnSpc>
            </a:pPr>
            <a:r>
              <a:rPr lang="zh-CN" altLang="en-US" sz="2400" b="1">
                <a:cs typeface="+mn-ea"/>
                <a:sym typeface="+mn-lt"/>
              </a:rPr>
              <a:t>民间故事：一丈青</a:t>
            </a:r>
          </a:p>
        </p:txBody>
      </p:sp>
      <p:sp>
        <p:nvSpPr>
          <p:cNvPr id="5" name="椭圆 4"/>
          <p:cNvSpPr/>
          <p:nvPr/>
        </p:nvSpPr>
        <p:spPr>
          <a:xfrm>
            <a:off x="47149"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7" name="文本框 6">
            <a:hlinkClick r:id="rId2" action="ppaction://hlinksldjump"/>
          </p:cNvPr>
          <p:cNvSpPr txBox="1"/>
          <p:nvPr/>
        </p:nvSpPr>
        <p:spPr>
          <a:xfrm>
            <a:off x="10478" y="4544854"/>
            <a:ext cx="709136" cy="391478"/>
          </a:xfrm>
          <a:prstGeom prst="rect">
            <a:avLst/>
          </a:prstGeom>
          <a:noFill/>
        </p:spPr>
        <p:txBody>
          <a:bodyPr wrap="square" lIns="68580" tIns="34290" rIns="68580" bIns="34290" rtlCol="0" anchor="t">
            <a:spAutoFit/>
          </a:bodyPr>
          <a:lstStyle/>
          <a:p>
            <a:r>
              <a:rPr lang="zh-CN" altLang="en-US" sz="2100" b="1">
                <a:solidFill>
                  <a:schemeClr val="bg1"/>
                </a:solidFill>
                <a:cs typeface="+mn-ea"/>
                <a:sym typeface="+mn-lt"/>
              </a:rPr>
              <a:t>返回</a:t>
            </a:r>
          </a:p>
        </p:txBody>
      </p:sp>
      <p:sp>
        <p:nvSpPr>
          <p:cNvPr id="6" name="Rectangle 9"/>
          <p:cNvSpPr>
            <a:spLocks noChangeArrowheads="1"/>
          </p:cNvSpPr>
          <p:nvPr/>
        </p:nvSpPr>
        <p:spPr bwMode="auto">
          <a:xfrm>
            <a:off x="591027" y="1205388"/>
            <a:ext cx="7961471" cy="343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a:lnSpc>
                <a:spcPct val="130000"/>
              </a:lnSpc>
            </a:pPr>
            <a:r>
              <a:rPr lang="en-US" sz="2100">
                <a:cs typeface="+mn-ea"/>
                <a:sym typeface="+mn-lt"/>
              </a:rPr>
              <a:t>       </a:t>
            </a:r>
            <a:r>
              <a:rPr sz="2100">
                <a:cs typeface="+mn-ea"/>
                <a:sym typeface="+mn-lt"/>
              </a:rPr>
              <a:t>相传北宋，以宋江为首的梁山农民起义军失败后，扈三娘一丈青的丈夫战死，她只身来到曹州东北黄楼(即今牡丹乡何楼)，隐</a:t>
            </a:r>
            <a:r>
              <a:rPr lang="zh-CN" altLang="en-US" sz="2100">
                <a:cs typeface="+mn-ea"/>
                <a:sym typeface="+mn-lt"/>
              </a:rPr>
              <a:t>姓</a:t>
            </a:r>
            <a:r>
              <a:rPr sz="2100">
                <a:cs typeface="+mn-ea"/>
                <a:sym typeface="+mn-lt"/>
              </a:rPr>
              <a:t>埋名，在黄楼黄员外家花园当工。她心灵手巧，成为一名花艺能手。</a:t>
            </a:r>
          </a:p>
          <a:p>
            <a:pPr algn="l">
              <a:lnSpc>
                <a:spcPct val="130000"/>
              </a:lnSpc>
            </a:pPr>
            <a:r>
              <a:rPr sz="2100">
                <a:cs typeface="+mn-ea"/>
                <a:sym typeface="+mn-lt"/>
              </a:rPr>
              <a:t>       暮春三月，园中牡丹盛开，吸引了不少人前来观赏。城里的官府老爷前来观花，见园内几个年轻姑娘十分俊俏，便挤眉弄眼，动手调戏。扈三娘见此情景，火冒三丈，大打出手，将那个官府老爷打翻在地，打得他直喊“奶奶饶命</a:t>
            </a:r>
            <a:r>
              <a:rPr lang="en-US" sz="2100">
                <a:cs typeface="+mn-ea"/>
                <a:sym typeface="+mn-lt"/>
              </a:rPr>
              <a:t>”</a:t>
            </a:r>
            <a:r>
              <a:rPr sz="2100">
                <a:cs typeface="+mn-ea"/>
                <a:sym typeface="+mn-lt"/>
              </a:rPr>
              <a: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积累拓展</a:t>
            </a:r>
          </a:p>
        </p:txBody>
      </p:sp>
      <p:sp>
        <p:nvSpPr>
          <p:cNvPr id="3" name="Rectangle 9"/>
          <p:cNvSpPr>
            <a:spLocks noChangeArrowheads="1"/>
          </p:cNvSpPr>
          <p:nvPr/>
        </p:nvSpPr>
        <p:spPr bwMode="auto">
          <a:xfrm>
            <a:off x="420529" y="648177"/>
            <a:ext cx="8302943" cy="384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a:lnSpc>
                <a:spcPct val="130000"/>
              </a:lnSpc>
            </a:pPr>
            <a:r>
              <a:rPr lang="en-US" sz="2100">
                <a:cs typeface="+mn-ea"/>
                <a:sym typeface="+mn-lt"/>
              </a:rPr>
              <a:t>       </a:t>
            </a:r>
            <a:r>
              <a:rPr sz="2100">
                <a:cs typeface="+mn-ea"/>
                <a:sym typeface="+mn-lt"/>
              </a:rPr>
              <a:t>不久，那官府老爷带了官兵前来缉捕。扈三娘不由大怒，公开了自己的身份和真实姓名</a:t>
            </a:r>
            <a:r>
              <a:rPr lang="zh-CN" altLang="en-US" sz="2100">
                <a:cs typeface="+mn-ea"/>
                <a:sym typeface="+mn-lt"/>
              </a:rPr>
              <a:t>：</a:t>
            </a:r>
            <a:r>
              <a:rPr sz="2100">
                <a:cs typeface="+mn-ea"/>
                <a:sym typeface="+mn-lt"/>
              </a:rPr>
              <a:t>“扈三奶奶在此，</a:t>
            </a:r>
            <a:r>
              <a:rPr lang="zh-CN" altLang="en-US" sz="2100">
                <a:cs typeface="+mn-ea"/>
                <a:sym typeface="+mn-lt"/>
              </a:rPr>
              <a:t>谁</a:t>
            </a:r>
            <a:r>
              <a:rPr sz="2100">
                <a:cs typeface="+mn-ea"/>
                <a:sym typeface="+mn-lt"/>
              </a:rPr>
              <a:t>敢为非作歹，就让他脑袋搬家，看看我的厉害！”官兵一听她是一丈青扈三娘，个个吓得屁滚尿流，抱头鼠窜。黄员外见扈三娘闯了大祸，又恐官府追究他窝藏义军头领之罪，遂与官府密谋</a:t>
            </a:r>
            <a:r>
              <a:rPr lang="zh-CN" altLang="en-US" sz="2100">
                <a:cs typeface="+mn-ea"/>
                <a:sym typeface="+mn-lt"/>
              </a:rPr>
              <a:t>，</a:t>
            </a:r>
            <a:r>
              <a:rPr sz="2100">
                <a:cs typeface="+mn-ea"/>
                <a:sym typeface="+mn-lt"/>
              </a:rPr>
              <a:t>设计用药把扈三娘毒死</a:t>
            </a:r>
            <a:r>
              <a:rPr lang="zh-CN" altLang="en-US" sz="2100">
                <a:cs typeface="+mn-ea"/>
                <a:sym typeface="+mn-lt"/>
              </a:rPr>
              <a:t>。</a:t>
            </a:r>
            <a:r>
              <a:rPr sz="2100">
                <a:cs typeface="+mn-ea"/>
                <a:sym typeface="+mn-lt"/>
              </a:rPr>
              <a:t>扈三娘死后，那几个被扈三娘解救的姑娘，夜里</a:t>
            </a:r>
            <a:r>
              <a:rPr lang="zh-CN" altLang="en-US" sz="2100">
                <a:cs typeface="+mn-ea"/>
                <a:sym typeface="+mn-lt"/>
              </a:rPr>
              <a:t>偷偷</a:t>
            </a:r>
            <a:r>
              <a:rPr sz="2100">
                <a:cs typeface="+mn-ea"/>
                <a:sym typeface="+mn-lt"/>
              </a:rPr>
              <a:t>地把她的尸体安葬在花园，坟顶插上一朵黑牡丹</a:t>
            </a:r>
            <a:r>
              <a:rPr lang="zh-CN" altLang="en-US" sz="2100">
                <a:cs typeface="+mn-ea"/>
                <a:sym typeface="+mn-lt"/>
              </a:rPr>
              <a:t>。</a:t>
            </a:r>
            <a:r>
              <a:rPr sz="2100">
                <a:cs typeface="+mn-ea"/>
                <a:sym typeface="+mn-lt"/>
              </a:rPr>
              <a:t>这是扈三娘亲手培育出来的新品种，尚未命名。为了纪念解救她们的恩人，那几个姑娘便叫这黑牡丹为“一丈青”，后来，“一丈青”黑牡丹便在曹州牡丹园里繁衍开来。</a:t>
            </a:r>
            <a:endParaRPr lang="zh-CN" altLang="en-US" sz="2100">
              <a:cs typeface="+mn-ea"/>
              <a:sym typeface="+mn-lt"/>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428149" y="1153478"/>
            <a:ext cx="8408670" cy="329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zh-CN" altLang="en-US" sz="2100" b="1">
                <a:cs typeface="+mn-ea"/>
                <a:sym typeface="+mn-lt"/>
              </a:rPr>
              <a:t>    何满子的奶奶，人人都管她叫一丈青大娘；大高个儿，一双大脚，青铜肤色，嗓门也亮堂，骂起人来，方圆二三十里，敢说找不出能够招架几个回合的敌手。</a:t>
            </a:r>
            <a:r>
              <a:rPr lang="zh-CN" altLang="en-US" sz="2100" b="1" u="sng">
                <a:cs typeface="+mn-ea"/>
                <a:sym typeface="+mn-lt"/>
              </a:rPr>
              <a:t>一丈青大娘骂人，就像雨打芭蕉，长短句，四六体，鼓点似的骂一天，一气呵成，也不倒嗓子</a:t>
            </a:r>
            <a:r>
              <a:rPr lang="zh-CN" altLang="en-US" sz="2100" b="1">
                <a:cs typeface="+mn-ea"/>
                <a:sym typeface="+mn-lt"/>
              </a:rPr>
              <a:t>。她也能打架，动起手来，别看五六十岁了，三五个大小伙子不够她打一锅的。</a:t>
            </a:r>
          </a:p>
          <a:p>
            <a:r>
              <a:rPr lang="zh-CN" altLang="en-US" sz="2100" b="1">
                <a:cs typeface="+mn-ea"/>
                <a:sym typeface="+mn-lt"/>
              </a:rPr>
              <a:t>    她家坐落在北运河岸上，门口外就是大河。有一回，一只外江大帆船打门口路过，也正是歇晌时分。一丈青大娘站在篱笆外的伞柳荫下放鸭子，一见几个纤夫赤身露体，只系着一条围腰，裤子卷起来盘在头上，便断喝一声：</a:t>
            </a:r>
            <a:r>
              <a:rPr lang="en-US" sz="2100" b="1">
                <a:cs typeface="+mn-ea"/>
                <a:sym typeface="+mn-lt"/>
              </a:rPr>
              <a:t>“</a:t>
            </a:r>
            <a:r>
              <a:rPr lang="zh-CN" altLang="en-US" sz="2100" b="1">
                <a:cs typeface="+mn-ea"/>
                <a:sym typeface="+mn-lt"/>
              </a:rPr>
              <a:t>站住</a:t>
            </a:r>
            <a:r>
              <a:rPr lang="en-US" sz="2100" b="1">
                <a:cs typeface="+mn-ea"/>
                <a:sym typeface="+mn-lt"/>
              </a:rPr>
              <a:t>!”</a:t>
            </a:r>
            <a:r>
              <a:rPr lang="zh-CN" altLang="en-US" sz="2100" b="1">
                <a:cs typeface="+mn-ea"/>
                <a:sym typeface="+mn-lt"/>
              </a:rPr>
              <a:t>这几个纤夫头顶着火盆子，拉了百八十里路，顶水又逆风，还没有歇脚打尖，个顶个窝着一肚子饿火。</a:t>
            </a:r>
            <a:endParaRPr sz="2100" b="1">
              <a:solidFill>
                <a:srgbClr val="000000"/>
              </a:solidFill>
              <a:cs typeface="+mn-ea"/>
              <a:sym typeface="+mn-lt"/>
            </a:endParaRP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课后作业</a:t>
            </a:r>
          </a:p>
        </p:txBody>
      </p:sp>
      <p:sp>
        <p:nvSpPr>
          <p:cNvPr id="5" name="文本框 4"/>
          <p:cNvSpPr txBox="1"/>
          <p:nvPr/>
        </p:nvSpPr>
        <p:spPr>
          <a:xfrm>
            <a:off x="428149" y="597218"/>
            <a:ext cx="3794760" cy="437674"/>
          </a:xfrm>
          <a:prstGeom prst="rect">
            <a:avLst/>
          </a:prstGeom>
          <a:noFill/>
        </p:spPr>
        <p:txBody>
          <a:bodyPr wrap="none" lIns="68580" tIns="34290" rIns="68580" bIns="34290" rtlCol="0" anchor="t">
            <a:spAutoFit/>
          </a:bodyPr>
          <a:lstStyle/>
          <a:p>
            <a:pPr>
              <a:lnSpc>
                <a:spcPct val="100000"/>
              </a:lnSpc>
            </a:pPr>
            <a:r>
              <a:rPr lang="zh-CN" altLang="en-US" sz="2400">
                <a:solidFill>
                  <a:srgbClr val="000000"/>
                </a:solidFill>
                <a:cs typeface="+mn-ea"/>
                <a:sym typeface="+mn-lt"/>
              </a:rPr>
              <a:t>一、</a:t>
            </a:r>
            <a:r>
              <a:rPr sz="2400">
                <a:solidFill>
                  <a:srgbClr val="000000"/>
                </a:solidFill>
                <a:cs typeface="+mn-ea"/>
                <a:sym typeface="+mn-lt"/>
              </a:rPr>
              <a:t>阅读</a:t>
            </a:r>
            <a:r>
              <a:rPr lang="zh-CN" altLang="en-US" sz="2400">
                <a:solidFill>
                  <a:srgbClr val="000000"/>
                </a:solidFill>
                <a:cs typeface="+mn-ea"/>
                <a:sym typeface="+mn-lt"/>
              </a:rPr>
              <a:t>文章</a:t>
            </a:r>
            <a:r>
              <a:rPr sz="2400">
                <a:solidFill>
                  <a:srgbClr val="000000"/>
                </a:solidFill>
                <a:cs typeface="+mn-ea"/>
                <a:sym typeface="+mn-lt"/>
              </a:rPr>
              <a:t>，回答问题。</a:t>
            </a:r>
            <a:endParaRPr lang="zh-CN" altLang="en-US" sz="2400">
              <a:solidFill>
                <a:srgbClr val="000000"/>
              </a:solidFill>
              <a:cs typeface="+mn-ea"/>
              <a:sym typeface="+mn-lt"/>
            </a:endParaRPr>
          </a:p>
        </p:txBody>
      </p:sp>
      <p:sp>
        <p:nvSpPr>
          <p:cNvPr id="3" name="椭圆 2"/>
          <p:cNvSpPr/>
          <p:nvPr/>
        </p:nvSpPr>
        <p:spPr>
          <a:xfrm>
            <a:off x="47149"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7" name="文本框 6">
            <a:hlinkClick r:id="rId2" action="ppaction://hlinksldjump"/>
          </p:cNvPr>
          <p:cNvSpPr txBox="1"/>
          <p:nvPr/>
        </p:nvSpPr>
        <p:spPr>
          <a:xfrm>
            <a:off x="10478" y="4544854"/>
            <a:ext cx="709136" cy="391478"/>
          </a:xfrm>
          <a:prstGeom prst="rect">
            <a:avLst/>
          </a:prstGeom>
          <a:noFill/>
        </p:spPr>
        <p:txBody>
          <a:bodyPr wrap="square" lIns="68580" tIns="34290" rIns="68580" bIns="34290" rtlCol="0" anchor="t">
            <a:spAutoFit/>
          </a:bodyPr>
          <a:lstStyle/>
          <a:p>
            <a:r>
              <a:rPr lang="zh-CN" altLang="en-US" sz="2100" b="1">
                <a:solidFill>
                  <a:schemeClr val="bg1"/>
                </a:solidFill>
                <a:cs typeface="+mn-ea"/>
                <a:sym typeface="+mn-lt"/>
              </a:rPr>
              <a:t>返回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457999" y="897301"/>
            <a:ext cx="8479524" cy="3623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zh-CN" altLang="en-US" sz="2100" b="1">
                <a:cs typeface="+mn-ea"/>
                <a:sym typeface="+mn-lt"/>
              </a:rPr>
              <a:t>一丈青大娘的这一声断喝，他们只当耳旁风。一丈青大娘见他们头也不抬，理也不理，气更大了，又吆喝了一声：</a:t>
            </a:r>
            <a:r>
              <a:rPr lang="en-US" sz="2100" b="1">
                <a:cs typeface="+mn-ea"/>
                <a:sym typeface="+mn-lt"/>
              </a:rPr>
              <a:t>“</a:t>
            </a:r>
            <a:r>
              <a:rPr lang="zh-CN" altLang="en-US" sz="2100" b="1">
                <a:cs typeface="+mn-ea"/>
                <a:sym typeface="+mn-lt"/>
              </a:rPr>
              <a:t>都给我穿上裤子</a:t>
            </a:r>
            <a:r>
              <a:rPr lang="en-US" sz="2100" b="1">
                <a:cs typeface="+mn-ea"/>
                <a:sym typeface="+mn-lt"/>
              </a:rPr>
              <a:t>!”</a:t>
            </a:r>
            <a:r>
              <a:rPr lang="zh-CN" altLang="en-US" sz="2100" b="1">
                <a:cs typeface="+mn-ea"/>
                <a:sym typeface="+mn-lt"/>
              </a:rPr>
              <a:t>有个年轻不知好歹的纤夫，白瞪了一丈青大娘一眼，没好气地说：</a:t>
            </a:r>
            <a:r>
              <a:rPr lang="en-US" sz="2100" b="1">
                <a:cs typeface="+mn-ea"/>
                <a:sym typeface="+mn-lt"/>
              </a:rPr>
              <a:t>“</a:t>
            </a:r>
            <a:r>
              <a:rPr lang="zh-CN" altLang="en-US" sz="2100" b="1">
                <a:cs typeface="+mn-ea"/>
                <a:sym typeface="+mn-lt"/>
              </a:rPr>
              <a:t>一大把岁数儿，什么没见过；不爱看合上眼，掉过脸去</a:t>
            </a:r>
            <a:r>
              <a:rPr lang="en-US" sz="2100" b="1">
                <a:cs typeface="+mn-ea"/>
                <a:sym typeface="+mn-lt"/>
              </a:rPr>
              <a:t>!”</a:t>
            </a:r>
            <a:r>
              <a:rPr lang="zh-CN" altLang="en-US" sz="2100" b="1">
                <a:cs typeface="+mn-ea"/>
                <a:sym typeface="+mn-lt"/>
              </a:rPr>
              <a:t>一丈青大娘火了起来，挽了挽袖口，手腕子上露出两只叮叮当当响的黄铜镯子，一阵风冲下河坡，阻挡在这几个纤夫的面前，手戳着他们的鼻子说：</a:t>
            </a:r>
            <a:r>
              <a:rPr lang="en-US" sz="2100" b="1">
                <a:cs typeface="+mn-ea"/>
                <a:sym typeface="+mn-lt"/>
              </a:rPr>
              <a:t>“</a:t>
            </a:r>
            <a:r>
              <a:rPr lang="zh-CN" altLang="en-US" sz="2100" b="1">
                <a:cs typeface="+mn-ea"/>
                <a:sym typeface="+mn-lt"/>
              </a:rPr>
              <a:t>不能叫你们腌臢了我们大姑娘小媳妇的眼睛</a:t>
            </a:r>
            <a:r>
              <a:rPr lang="en-US" sz="2100" b="1">
                <a:cs typeface="+mn-ea"/>
                <a:sym typeface="+mn-lt"/>
              </a:rPr>
              <a:t>!”</a:t>
            </a:r>
            <a:r>
              <a:rPr lang="zh-CN" altLang="en-US" sz="2100" b="1">
                <a:cs typeface="+mn-ea"/>
                <a:sym typeface="+mn-lt"/>
              </a:rPr>
              <a:t>那个不知好歹的年轻纤夫，是个生楞儿，用手一推一丈青大娘，说：</a:t>
            </a:r>
            <a:r>
              <a:rPr lang="en-US" sz="2100" b="1">
                <a:cs typeface="+mn-ea"/>
                <a:sym typeface="+mn-lt"/>
              </a:rPr>
              <a:t>“</a:t>
            </a:r>
            <a:r>
              <a:rPr lang="zh-CN" altLang="en-US" sz="2100" b="1">
                <a:cs typeface="+mn-ea"/>
                <a:sym typeface="+mn-lt"/>
              </a:rPr>
              <a:t>好狗不挡道</a:t>
            </a:r>
            <a:r>
              <a:rPr lang="en-US" sz="2100" b="1">
                <a:cs typeface="+mn-ea"/>
                <a:sym typeface="+mn-lt"/>
              </a:rPr>
              <a:t>!”</a:t>
            </a:r>
            <a:r>
              <a:rPr lang="zh-CN" altLang="en-US" sz="2100" b="1">
                <a:cs typeface="+mn-ea"/>
                <a:sym typeface="+mn-lt"/>
              </a:rPr>
              <a:t>这一下可捅了马蜂窝。一丈青大娘勃然大怒，</a:t>
            </a:r>
            <a:r>
              <a:rPr lang="zh-CN" altLang="en-US" sz="2100" b="1" u="sng">
                <a:cs typeface="+mn-ea"/>
                <a:sym typeface="+mn-lt"/>
              </a:rPr>
              <a:t>老大一个耳刮子抡圆了扇过去；那个年轻的纤夫就像风吹乍蓬，转了三转，拧了三圈儿，满脸开花，口鼻出血，一头栽倒在滚烫的白沙滩上，紧一口慢一口捯气</a:t>
            </a:r>
            <a:r>
              <a:rPr lang="zh-CN" altLang="en-US" sz="2100" b="1">
                <a:cs typeface="+mn-ea"/>
                <a:sym typeface="+mn-lt"/>
              </a:rPr>
              <a:t>，高一声低一声呻吟。</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332468" y="733456"/>
            <a:ext cx="8479524" cy="346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lnSpc>
                <a:spcPct val="150000"/>
              </a:lnSpc>
            </a:pPr>
            <a:r>
              <a:rPr lang="zh-CN" altLang="en-US" sz="2100" b="1">
                <a:cs typeface="+mn-ea"/>
                <a:sym typeface="+mn-lt"/>
              </a:rPr>
              <a:t>几个纤夫见他们的伙伴挨了打，呼哨而上；只听咔吧一声，一丈青大娘折断了一棵茶碗口粗细的河柳，带着呼呼风声挥舞起来，把这几个纤夫扫下河去，就像正月十五煮元宵，纷纷落水。一丈青大娘不依不饶，站在河边大骂不住声，还不许那几个纤夫爬上岸来；大帆船失去了纤力，掌舵的绽裂了虎口，也驾驭不住，在河上转开了磨。最后，还是船老板请出了摆渡船的柳罐斗，钉掌铺的吉老秤，老木匠郑端午，开小店的花鞋杜四，说和了两三个时辰，一丈青大娘才算开恩放行。</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631984" y="629127"/>
            <a:ext cx="4053840" cy="55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sz="2400">
                <a:solidFill>
                  <a:srgbClr val="000000"/>
                </a:solidFill>
                <a:cs typeface="+mn-ea"/>
                <a:sym typeface="+mn-lt"/>
              </a:rPr>
              <a:t>1.</a:t>
            </a:r>
            <a:r>
              <a:rPr lang="zh-CN" altLang="en-US" sz="2400">
                <a:cs typeface="+mn-ea"/>
                <a:sym typeface="+mn-lt"/>
              </a:rPr>
              <a:t>用一句话概括选文内容。</a:t>
            </a:r>
          </a:p>
        </p:txBody>
      </p:sp>
      <p:sp>
        <p:nvSpPr>
          <p:cNvPr id="4" name="矩形 3"/>
          <p:cNvSpPr>
            <a:spLocks noChangeArrowheads="1"/>
          </p:cNvSpPr>
          <p:nvPr/>
        </p:nvSpPr>
        <p:spPr bwMode="auto">
          <a:xfrm>
            <a:off x="937260" y="1995488"/>
            <a:ext cx="4192429" cy="4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zh-CN" altLang="en-US" sz="2700" b="1">
                <a:solidFill>
                  <a:srgbClr val="E04236"/>
                </a:solidFill>
                <a:cs typeface="+mn-ea"/>
                <a:sym typeface="+mn-lt"/>
              </a:rPr>
              <a:t>一丈青大娘大闹运河滩。</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课后作业</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6376" y="1251585"/>
            <a:ext cx="3530918" cy="353091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452606" y="640188"/>
            <a:ext cx="8464868" cy="1730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lnSpc>
                <a:spcPct val="150000"/>
              </a:lnSpc>
            </a:pPr>
            <a:r>
              <a:rPr lang="en-US" sz="2400">
                <a:solidFill>
                  <a:srgbClr val="000000"/>
                </a:solidFill>
                <a:cs typeface="+mn-ea"/>
                <a:sym typeface="+mn-lt"/>
              </a:rPr>
              <a:t>2</a:t>
            </a:r>
            <a:r>
              <a:rPr sz="2400">
                <a:solidFill>
                  <a:srgbClr val="000000"/>
                </a:solidFill>
                <a:cs typeface="+mn-ea"/>
                <a:sym typeface="+mn-lt"/>
              </a:rPr>
              <a:t>.</a:t>
            </a:r>
            <a:r>
              <a:rPr lang="zh-CN" altLang="en-US" sz="2400">
                <a:cs typeface="+mn-ea"/>
                <a:sym typeface="+mn-lt"/>
              </a:rPr>
              <a:t>体会分析下列句中的加横线词句的妙处。</a:t>
            </a:r>
          </a:p>
          <a:p>
            <a:pPr fontAlgn="ctr">
              <a:lnSpc>
                <a:spcPct val="150000"/>
              </a:lnSpc>
            </a:pPr>
            <a:r>
              <a:rPr lang="zh-CN" altLang="en-US" sz="2400">
                <a:cs typeface="+mn-ea"/>
                <a:sym typeface="+mn-lt"/>
              </a:rPr>
              <a:t>（</a:t>
            </a:r>
            <a:r>
              <a:rPr lang="en-US" sz="2400">
                <a:cs typeface="+mn-ea"/>
                <a:sym typeface="+mn-lt"/>
              </a:rPr>
              <a:t>1</a:t>
            </a:r>
            <a:r>
              <a:rPr lang="zh-CN" altLang="en-US" sz="2400">
                <a:cs typeface="+mn-ea"/>
                <a:sym typeface="+mn-lt"/>
              </a:rPr>
              <a:t>）一丈青大娘骂人，就像雨打芭蕉，</a:t>
            </a:r>
            <a:r>
              <a:rPr lang="zh-CN" altLang="en-US" sz="2400" u="sng">
                <a:cs typeface="+mn-ea"/>
                <a:sym typeface="+mn-lt"/>
              </a:rPr>
              <a:t>长短句，四六体</a:t>
            </a:r>
            <a:r>
              <a:rPr lang="zh-CN" altLang="en-US" sz="2400">
                <a:cs typeface="+mn-ea"/>
                <a:sym typeface="+mn-lt"/>
              </a:rPr>
              <a:t>，鼓点似的骂一天，</a:t>
            </a:r>
            <a:r>
              <a:rPr lang="zh-CN" altLang="en-US" sz="2400" u="sng">
                <a:cs typeface="+mn-ea"/>
                <a:sym typeface="+mn-lt"/>
              </a:rPr>
              <a:t>一气呵成</a:t>
            </a:r>
            <a:r>
              <a:rPr lang="zh-CN" altLang="en-US" sz="2400">
                <a:cs typeface="+mn-ea"/>
                <a:sym typeface="+mn-lt"/>
              </a:rPr>
              <a:t>，也不倒嗓子。</a:t>
            </a:r>
          </a:p>
        </p:txBody>
      </p:sp>
      <p:sp>
        <p:nvSpPr>
          <p:cNvPr id="4" name="矩形 3"/>
          <p:cNvSpPr>
            <a:spLocks noChangeArrowheads="1"/>
          </p:cNvSpPr>
          <p:nvPr/>
        </p:nvSpPr>
        <p:spPr bwMode="auto">
          <a:xfrm>
            <a:off x="452422" y="3019748"/>
            <a:ext cx="5664287" cy="557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auto">
              <a:lnSpc>
                <a:spcPct val="150000"/>
              </a:lnSpc>
            </a:pPr>
            <a:r>
              <a:rPr lang="zh-CN" altLang="en-US" sz="2400" b="1">
                <a:solidFill>
                  <a:srgbClr val="E04236"/>
                </a:solidFill>
                <a:cs typeface="+mn-ea"/>
                <a:sym typeface="+mn-lt"/>
              </a:rPr>
              <a:t>口语化的表述中加入书面语，诙谐幽默。</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542925" y="723900"/>
            <a:ext cx="8171974" cy="154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zh-CN" altLang="en-US" sz="2400">
                <a:cs typeface="+mn-ea"/>
                <a:sym typeface="+mn-lt"/>
              </a:rPr>
              <a:t>（</a:t>
            </a:r>
            <a:r>
              <a:rPr lang="en-US" sz="2400">
                <a:cs typeface="+mn-ea"/>
                <a:sym typeface="+mn-lt"/>
              </a:rPr>
              <a:t>2</a:t>
            </a:r>
            <a:r>
              <a:rPr lang="zh-CN" altLang="en-US" sz="2400">
                <a:cs typeface="+mn-ea"/>
                <a:sym typeface="+mn-lt"/>
              </a:rPr>
              <a:t>）老大一个耳刮子抡圆了扇过去；那个年轻的纤夫就像风吹乍蓬，</a:t>
            </a:r>
            <a:r>
              <a:rPr lang="zh-CN" altLang="en-US" sz="2400" u="sng">
                <a:cs typeface="+mn-ea"/>
                <a:sym typeface="+mn-lt"/>
              </a:rPr>
              <a:t>转了三转，拧了三圈儿</a:t>
            </a:r>
            <a:r>
              <a:rPr lang="zh-CN" altLang="en-US" sz="2400">
                <a:cs typeface="+mn-ea"/>
                <a:sym typeface="+mn-lt"/>
              </a:rPr>
              <a:t>，满脸开花，口鼻出血，一头</a:t>
            </a:r>
            <a:r>
              <a:rPr lang="zh-CN" altLang="en-US" sz="2400" u="sng">
                <a:cs typeface="+mn-ea"/>
                <a:sym typeface="+mn-lt"/>
              </a:rPr>
              <a:t>栽倒</a:t>
            </a:r>
            <a:r>
              <a:rPr lang="zh-CN" altLang="en-US" sz="2400">
                <a:cs typeface="+mn-ea"/>
                <a:sym typeface="+mn-lt"/>
              </a:rPr>
              <a:t>在滚烫的白沙滩上，紧一口慢一口捯气，高一声低一声</a:t>
            </a:r>
            <a:r>
              <a:rPr lang="zh-CN" altLang="en-US" sz="2400" u="sng">
                <a:cs typeface="+mn-ea"/>
                <a:sym typeface="+mn-lt"/>
              </a:rPr>
              <a:t>呻吟</a:t>
            </a:r>
            <a:r>
              <a:rPr lang="zh-CN" altLang="en-US" sz="2400">
                <a:cs typeface="+mn-ea"/>
                <a:sym typeface="+mn-lt"/>
              </a:rPr>
              <a:t>。</a:t>
            </a:r>
          </a:p>
        </p:txBody>
      </p:sp>
      <p:sp>
        <p:nvSpPr>
          <p:cNvPr id="4" name="矩形 3"/>
          <p:cNvSpPr>
            <a:spLocks noChangeArrowheads="1"/>
          </p:cNvSpPr>
          <p:nvPr/>
        </p:nvSpPr>
        <p:spPr bwMode="auto">
          <a:xfrm>
            <a:off x="542925" y="2506981"/>
            <a:ext cx="8098155" cy="191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ctr"/>
            <a:r>
              <a:rPr lang="en-US" altLang="zh-CN" sz="2400" b="1">
                <a:solidFill>
                  <a:srgbClr val="E04236"/>
                </a:solidFill>
                <a:cs typeface="+mn-ea"/>
                <a:sym typeface="+mn-lt"/>
              </a:rPr>
              <a:t>    </a:t>
            </a:r>
            <a:r>
              <a:rPr lang="zh-CN" altLang="en-US" sz="2400" b="1">
                <a:solidFill>
                  <a:srgbClr val="E04236"/>
                </a:solidFill>
                <a:cs typeface="+mn-ea"/>
                <a:sym typeface="+mn-lt"/>
              </a:rPr>
              <a:t>这段话中的动词用得非常生动传神，“抡圆了”“扇过去”充分写出了奶奶一丈青大娘的怒气和力气，纤夫“转了三转”“拧了三圈儿”“栽倒”“捯气”“呻吟”，则写出了奶奶一丈青大娘这一巴掌的威力，读来令人如闻其声，如见其人。</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9086" y="979170"/>
            <a:ext cx="4840129" cy="2561273"/>
          </a:xfrm>
          <a:prstGeom prst="rect">
            <a:avLst/>
          </a:prstGeom>
        </p:spPr>
        <p:txBody>
          <a:bodyPr wrap="square" lIns="68580" tIns="34290" rIns="68580" bIns="34290">
            <a:spAutoFit/>
          </a:bodyPr>
          <a:lstStyle/>
          <a:p>
            <a:pPr fontAlgn="auto">
              <a:lnSpc>
                <a:spcPct val="150000"/>
              </a:lnSpc>
            </a:pPr>
            <a:r>
              <a:rPr lang="zh-CN" altLang="en-US" sz="2700">
                <a:cs typeface="+mn-ea"/>
                <a:sym typeface="+mn-lt"/>
              </a:rPr>
              <a:t>       上节课，我们学习了课文主要人物形象，对课文有了初步了解，这节课我们将重点赏析小说的语言特点和艺术手法。</a:t>
            </a:r>
            <a:endParaRPr kumimoji="1" lang="zh-CN" altLang="en-US" sz="2700">
              <a:cs typeface="+mn-ea"/>
              <a:sym typeface="+mn-lt"/>
            </a:endParaRPr>
          </a:p>
        </p:txBody>
      </p:sp>
      <p:sp>
        <p:nvSpPr>
          <p:cNvPr id="4" name="圆角矩形 3"/>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学情回顾</a:t>
            </a:r>
          </a:p>
        </p:txBody>
      </p:sp>
      <p:sp>
        <p:nvSpPr>
          <p:cNvPr id="3" name="椭圆 2"/>
          <p:cNvSpPr/>
          <p:nvPr/>
        </p:nvSpPr>
        <p:spPr>
          <a:xfrm>
            <a:off x="47149"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5" name="文本框 4">
            <a:hlinkClick r:id="rId2" action="ppaction://hlinksldjump"/>
          </p:cNvPr>
          <p:cNvSpPr txBox="1"/>
          <p:nvPr/>
        </p:nvSpPr>
        <p:spPr>
          <a:xfrm>
            <a:off x="10478" y="4544854"/>
            <a:ext cx="709136" cy="391478"/>
          </a:xfrm>
          <a:prstGeom prst="rect">
            <a:avLst/>
          </a:prstGeom>
          <a:noFill/>
        </p:spPr>
        <p:txBody>
          <a:bodyPr wrap="square" lIns="68580" tIns="34290" rIns="68580" bIns="34290" rtlCol="0" anchor="t">
            <a:spAutoFit/>
          </a:bodyPr>
          <a:lstStyle/>
          <a:p>
            <a:r>
              <a:rPr lang="zh-CN" altLang="en-US" sz="2100" b="1">
                <a:solidFill>
                  <a:schemeClr val="bg1"/>
                </a:solidFill>
                <a:cs typeface="+mn-ea"/>
                <a:sym typeface="+mn-lt"/>
              </a:rPr>
              <a:t>返回</a:t>
            </a:r>
          </a:p>
        </p:txBody>
      </p:sp>
      <p:pic>
        <p:nvPicPr>
          <p:cNvPr id="6" name="图片 5"/>
          <p:cNvPicPr>
            <a:picLocks noChangeAspect="1"/>
          </p:cNvPicPr>
          <p:nvPr/>
        </p:nvPicPr>
        <p:blipFill>
          <a:blip r:embed="rId3"/>
          <a:stretch>
            <a:fillRect/>
          </a:stretch>
        </p:blipFill>
        <p:spPr>
          <a:xfrm>
            <a:off x="5149215" y="1241584"/>
            <a:ext cx="3571875" cy="2471738"/>
          </a:xfrm>
          <a:prstGeom prst="rect">
            <a:avLst/>
          </a:prstGeom>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9654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2"/>
          <p:cNvSpPr>
            <a:spLocks noChangeArrowheads="1"/>
          </p:cNvSpPr>
          <p:nvPr/>
        </p:nvSpPr>
        <p:spPr bwMode="auto">
          <a:xfrm>
            <a:off x="652463" y="1275874"/>
            <a:ext cx="7839075" cy="2436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indent="719455">
              <a:defRPr sz="2400">
                <a:solidFill>
                  <a:schemeClr val="tx1"/>
                </a:solidFill>
                <a:latin typeface="Arial" pitchFamily="34" charset="0"/>
                <a:ea typeface="幼圆" panose="02010509060101010101" pitchFamily="49" charset="-122"/>
              </a:defRPr>
            </a:lvl1pPr>
            <a:lvl2pPr>
              <a:defRPr sz="2400">
                <a:solidFill>
                  <a:schemeClr val="tx1"/>
                </a:solidFill>
                <a:latin typeface="Arial" pitchFamily="34" charset="0"/>
                <a:ea typeface="幼圆" panose="02010509060101010101" pitchFamily="49" charset="-122"/>
              </a:defRPr>
            </a:lvl2pPr>
            <a:lvl3pPr>
              <a:defRPr sz="2400">
                <a:solidFill>
                  <a:schemeClr val="tx1"/>
                </a:solidFill>
                <a:latin typeface="Arial" pitchFamily="34" charset="0"/>
                <a:ea typeface="幼圆" panose="02010509060101010101" pitchFamily="49" charset="-122"/>
              </a:defRPr>
            </a:lvl3pPr>
            <a:lvl4pPr>
              <a:defRPr sz="2400">
                <a:solidFill>
                  <a:schemeClr val="tx1"/>
                </a:solidFill>
                <a:latin typeface="Arial" pitchFamily="34" charset="0"/>
                <a:ea typeface="幼圆" panose="02010509060101010101" pitchFamily="49" charset="-122"/>
              </a:defRPr>
            </a:lvl4pPr>
            <a:lvl5pPr>
              <a:defRPr sz="2400">
                <a:solidFill>
                  <a:schemeClr val="tx1"/>
                </a:solidFill>
                <a:latin typeface="Arial" pitchFamily="34" charset="0"/>
                <a:ea typeface="幼圆" panose="02010509060101010101" pitchFamily="49" charset="-122"/>
              </a:defRPr>
            </a:lvl5pPr>
            <a:lvl6pPr marL="2894330" indent="-608330" defTabSz="1217295" eaLnBrk="0" fontAlgn="base" hangingPunct="0">
              <a:spcBef>
                <a:spcPct val="0"/>
              </a:spcBef>
              <a:spcAft>
                <a:spcPct val="0"/>
              </a:spcAft>
              <a:defRPr sz="2400">
                <a:solidFill>
                  <a:schemeClr val="tx1"/>
                </a:solidFill>
                <a:latin typeface="Arial" pitchFamily="34" charset="0"/>
                <a:ea typeface="幼圆" panose="02010509060101010101" pitchFamily="49" charset="-122"/>
              </a:defRPr>
            </a:lvl6pPr>
            <a:lvl7pPr marL="3351530" indent="-608330" defTabSz="1217295" eaLnBrk="0" fontAlgn="base" hangingPunct="0">
              <a:spcBef>
                <a:spcPct val="0"/>
              </a:spcBef>
              <a:spcAft>
                <a:spcPct val="0"/>
              </a:spcAft>
              <a:defRPr sz="2400">
                <a:solidFill>
                  <a:schemeClr val="tx1"/>
                </a:solidFill>
                <a:latin typeface="Arial" pitchFamily="34" charset="0"/>
                <a:ea typeface="幼圆" panose="02010509060101010101" pitchFamily="49" charset="-122"/>
              </a:defRPr>
            </a:lvl7pPr>
            <a:lvl8pPr marL="3808730" indent="-608330" defTabSz="1217295" eaLnBrk="0" fontAlgn="base" hangingPunct="0">
              <a:spcBef>
                <a:spcPct val="0"/>
              </a:spcBef>
              <a:spcAft>
                <a:spcPct val="0"/>
              </a:spcAft>
              <a:defRPr sz="2400">
                <a:solidFill>
                  <a:schemeClr val="tx1"/>
                </a:solidFill>
                <a:latin typeface="Arial" pitchFamily="34" charset="0"/>
                <a:ea typeface="幼圆" panose="02010509060101010101" pitchFamily="49" charset="-122"/>
              </a:defRPr>
            </a:lvl8pPr>
            <a:lvl9pPr marL="4265930" indent="-608330" defTabSz="1217295" eaLnBrk="0" fontAlgn="base" hangingPunct="0">
              <a:spcBef>
                <a:spcPct val="0"/>
              </a:spcBef>
              <a:spcAft>
                <a:spcPct val="0"/>
              </a:spcAft>
              <a:defRPr sz="2400">
                <a:solidFill>
                  <a:schemeClr val="tx1"/>
                </a:solidFill>
                <a:latin typeface="Arial" pitchFamily="34" charset="0"/>
                <a:ea typeface="幼圆" panose="02010509060101010101" pitchFamily="49" charset="-122"/>
              </a:defRPr>
            </a:lvl9pPr>
          </a:lstStyle>
          <a:p>
            <a:pPr indent="0">
              <a:lnSpc>
                <a:spcPct val="200000"/>
              </a:lnSpc>
            </a:pPr>
            <a:r>
              <a:rPr lang="en-US" sz="2700" b="1" dirty="0">
                <a:solidFill>
                  <a:srgbClr val="000000"/>
                </a:solidFill>
                <a:latin typeface="+mn-lt"/>
                <a:ea typeface="+mn-ea"/>
                <a:cs typeface="+mn-ea"/>
                <a:sym typeface="+mn-lt"/>
              </a:rPr>
              <a:t>1.</a:t>
            </a:r>
            <a:r>
              <a:rPr lang="zh-CN" altLang="en-US" sz="2700" b="1" dirty="0">
                <a:latin typeface="+mn-lt"/>
                <a:ea typeface="+mn-ea"/>
                <a:cs typeface="+mn-ea"/>
                <a:sym typeface="+mn-lt"/>
              </a:rPr>
              <a:t>我们知道人物、情节、环境是小说的三要素。现在，请同学们分别从三要素的角度谈谈自己的理解，说说你从文中读出了什么。</a:t>
            </a:r>
            <a:endParaRPr sz="2700" b="1" dirty="0">
              <a:latin typeface="+mn-lt"/>
              <a:ea typeface="+mn-ea"/>
              <a:cs typeface="+mn-ea"/>
              <a:sym typeface="+mn-lt"/>
            </a:endParaRPr>
          </a:p>
        </p:txBody>
      </p:sp>
      <p:sp>
        <p:nvSpPr>
          <p:cNvPr id="7" name="文本框 6"/>
          <p:cNvSpPr txBox="1"/>
          <p:nvPr/>
        </p:nvSpPr>
        <p:spPr>
          <a:xfrm>
            <a:off x="4325588" y="384416"/>
            <a:ext cx="1356360" cy="437674"/>
          </a:xfrm>
          <a:prstGeom prst="rect">
            <a:avLst/>
          </a:prstGeom>
          <a:noFill/>
        </p:spPr>
        <p:txBody>
          <a:bodyPr wrap="none" lIns="68580" tIns="34290" rIns="68580" bIns="34290" rtlCol="0">
            <a:spAutoFit/>
          </a:bodyPr>
          <a:lstStyle/>
          <a:p>
            <a:r>
              <a:rPr lang="zh-CN" altLang="en-US" sz="2400" b="1">
                <a:cs typeface="+mn-ea"/>
                <a:sym typeface="+mn-lt"/>
              </a:rPr>
              <a:t>回顾练习</a:t>
            </a:r>
          </a:p>
        </p:txBody>
      </p:sp>
      <p:pic>
        <p:nvPicPr>
          <p:cNvPr id="2" name="图片 1" descr="5"/>
          <p:cNvPicPr>
            <a:picLocks noChangeAspect="1"/>
          </p:cNvPicPr>
          <p:nvPr/>
        </p:nvPicPr>
        <p:blipFill>
          <a:blip r:embed="rId2"/>
          <a:srcRect r="14559" b="8938"/>
          <a:stretch>
            <a:fillRect/>
          </a:stretch>
        </p:blipFill>
        <p:spPr>
          <a:xfrm>
            <a:off x="3751421" y="50483"/>
            <a:ext cx="723900" cy="771525"/>
          </a:xfrm>
          <a:prstGeom prst="rect">
            <a:avLst/>
          </a:prstGeom>
        </p:spPr>
      </p:pic>
      <p:sp>
        <p:nvSpPr>
          <p:cNvPr id="4" name="圆角矩形 3"/>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学情回顾</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397669" y="2545081"/>
            <a:ext cx="2094071" cy="484988"/>
          </a:xfrm>
          <a:prstGeom prst="roundRect">
            <a:avLst/>
          </a:prstGeom>
          <a:solidFill>
            <a:srgbClr val="C5E0B4"/>
          </a:solidFill>
          <a:ln w="9525">
            <a:noFill/>
          </a:ln>
        </p:spPr>
        <p:txBody>
          <a:bodyPr wrap="square" lIns="68580" tIns="34290" rIns="68580" bIns="34290" anchor="t">
            <a:spAutoFit/>
          </a:bodyPr>
          <a:lstStyle/>
          <a:p>
            <a:pPr>
              <a:lnSpc>
                <a:spcPct val="100000"/>
              </a:lnSpc>
              <a:buFont typeface="Arial" pitchFamily="34" charset="0"/>
            </a:pPr>
            <a:r>
              <a:rPr lang="zh-CN" altLang="en-US" sz="2400">
                <a:cs typeface="+mn-ea"/>
                <a:sym typeface="+mn-lt"/>
              </a:rPr>
              <a:t>从情节的角度</a:t>
            </a:r>
          </a:p>
        </p:txBody>
      </p:sp>
      <p:sp>
        <p:nvSpPr>
          <p:cNvPr id="13" name="TextBox 9"/>
          <p:cNvSpPr txBox="1"/>
          <p:nvPr/>
        </p:nvSpPr>
        <p:spPr>
          <a:xfrm>
            <a:off x="397669" y="3188494"/>
            <a:ext cx="8276749" cy="1111971"/>
          </a:xfrm>
          <a:prstGeom prst="rect">
            <a:avLst/>
          </a:prstGeom>
          <a:noFill/>
          <a:ln w="9525">
            <a:noFill/>
          </a:ln>
        </p:spPr>
        <p:txBody>
          <a:bodyPr wrap="square" lIns="68580" tIns="34290" rIns="68580" bIns="34290" anchor="t">
            <a:spAutoFit/>
          </a:bodyPr>
          <a:lstStyle/>
          <a:p>
            <a:pPr>
              <a:lnSpc>
                <a:spcPct val="150000"/>
              </a:lnSpc>
              <a:buFont typeface="Arial" pitchFamily="34" charset="0"/>
            </a:pPr>
            <a:r>
              <a:rPr lang="zh-CN" altLang="en-US" sz="2400" b="1">
                <a:solidFill>
                  <a:schemeClr val="accent1">
                    <a:lumMod val="75000"/>
                  </a:schemeClr>
                </a:solidFill>
                <a:cs typeface="+mn-ea"/>
                <a:sym typeface="+mn-lt"/>
              </a:rPr>
              <a:t>我们读出了何满子被拴的原因，即他总是调皮捣蛋，被奶奶一丈青大娘告状后，爷爷将他拴起来了。</a:t>
            </a:r>
          </a:p>
        </p:txBody>
      </p:sp>
      <p:sp>
        <p:nvSpPr>
          <p:cNvPr id="5" name="文本框 4"/>
          <p:cNvSpPr txBox="1"/>
          <p:nvPr/>
        </p:nvSpPr>
        <p:spPr>
          <a:xfrm>
            <a:off x="397669" y="916306"/>
            <a:ext cx="2094071" cy="484988"/>
          </a:xfrm>
          <a:prstGeom prst="roundRect">
            <a:avLst/>
          </a:prstGeom>
          <a:solidFill>
            <a:srgbClr val="C5E0B4"/>
          </a:solidFill>
        </p:spPr>
        <p:txBody>
          <a:bodyPr wrap="square" lIns="68580" tIns="34290" rIns="68580" bIns="34290" rtlCol="0" anchor="t">
            <a:spAutoFit/>
          </a:bodyPr>
          <a:lstStyle/>
          <a:p>
            <a:pPr>
              <a:lnSpc>
                <a:spcPct val="100000"/>
              </a:lnSpc>
            </a:pPr>
            <a:r>
              <a:rPr lang="zh-CN" altLang="en-US" sz="2400">
                <a:cs typeface="+mn-ea"/>
                <a:sym typeface="+mn-lt"/>
              </a:rPr>
              <a:t>从人物的角度</a:t>
            </a:r>
          </a:p>
        </p:txBody>
      </p:sp>
      <p:sp>
        <p:nvSpPr>
          <p:cNvPr id="26" name="文本框 25"/>
          <p:cNvSpPr txBox="1"/>
          <p:nvPr/>
        </p:nvSpPr>
        <p:spPr>
          <a:xfrm>
            <a:off x="397669" y="1554957"/>
            <a:ext cx="8277225" cy="807244"/>
          </a:xfrm>
          <a:prstGeom prst="rect">
            <a:avLst/>
          </a:prstGeom>
          <a:noFill/>
        </p:spPr>
        <p:txBody>
          <a:bodyPr wrap="square" lIns="68580" tIns="34290" rIns="68580" bIns="34290" rtlCol="0" anchor="t">
            <a:spAutoFit/>
          </a:bodyPr>
          <a:lstStyle/>
          <a:p>
            <a:r>
              <a:rPr lang="zh-CN" altLang="en-US" sz="2400" b="1">
                <a:solidFill>
                  <a:schemeClr val="accent1">
                    <a:lumMod val="75000"/>
                  </a:schemeClr>
                </a:solidFill>
                <a:cs typeface="+mn-ea"/>
                <a:sym typeface="+mn-lt"/>
              </a:rPr>
              <a:t>我们读出了三个主要人物，一丈青大娘、何满子和他的爷爷何大学问。</a:t>
            </a:r>
          </a:p>
        </p:txBody>
      </p:sp>
      <p:sp>
        <p:nvSpPr>
          <p:cNvPr id="6" name="圆角矩形 5"/>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学情回顾</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indefinite"/>
                            </p:stCondLst>
                          </p:cTn>
                        </p:par>
                        <p:par>
                          <p:cTn id="10" fill="hold" nodeType="after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nodeType="clickPar">
                      <p:stCondLst>
                        <p:cond delay="indefinite"/>
                      </p:stCondLst>
                      <p:childTnLst>
                        <p:par>
                          <p:cTn id="15" fill="hold" nodeType="withGroup">
                            <p:stCondLst>
                              <p:cond delay="indefinite"/>
                            </p:stCondLst>
                          </p:cTn>
                        </p:par>
                        <p:par>
                          <p:cTn id="16" fill="hold" nodeType="afterGroup">
                            <p:stCondLst>
                              <p:cond delay="0"/>
                            </p:stCondLst>
                            <p:childTnLst>
                              <p:par>
                                <p:cTn id="17" presetID="17" presetClass="entr" presetSubtype="10" fill="hold" grpId="3"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indefinite"/>
                            </p:stCondLst>
                          </p:cTn>
                        </p:par>
                        <p:par>
                          <p:cTn id="23" fill="hold" nodeType="afterGroup">
                            <p:stCondLst>
                              <p:cond delay="0"/>
                            </p:stCondLst>
                            <p:childTnLst>
                              <p:par>
                                <p:cTn id="24" presetID="17" presetClass="entr" presetSubtype="10" fill="hold" grpId="1" nodeType="click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 calcmode="lin" valueType="num">
                                      <p:cBhvr>
                                        <p:cTn id="26"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1" build="allAtOnce"/>
      <p:bldP spid="5" grpId="2" animBg="1"/>
      <p:bldP spid="26" grpId="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812" y="1133475"/>
            <a:ext cx="2097881" cy="485638"/>
          </a:xfrm>
          <a:prstGeom prst="roundRect">
            <a:avLst/>
          </a:prstGeom>
          <a:solidFill>
            <a:srgbClr val="C5E0B4"/>
          </a:solidFill>
          <a:ln w="9525">
            <a:noFill/>
          </a:ln>
        </p:spPr>
        <p:txBody>
          <a:bodyPr wrap="square" lIns="68580" tIns="34290" rIns="68580" bIns="34290" rtlCol="0" anchor="t">
            <a:spAutoFit/>
          </a:bodyPr>
          <a:lstStyle/>
          <a:p>
            <a:pPr lvl="0" algn="l">
              <a:buClrTx/>
              <a:buSzTx/>
              <a:buFont typeface="Arial" pitchFamily="34" charset="0"/>
            </a:pPr>
            <a:r>
              <a:rPr lang="zh-CN" altLang="en-US" sz="2400">
                <a:cs typeface="+mn-ea"/>
                <a:sym typeface="+mn-lt"/>
              </a:rPr>
              <a:t>从环境的角度</a:t>
            </a:r>
          </a:p>
        </p:txBody>
      </p:sp>
      <p:sp>
        <p:nvSpPr>
          <p:cNvPr id="26" name="文本框 25"/>
          <p:cNvSpPr txBox="1"/>
          <p:nvPr/>
        </p:nvSpPr>
        <p:spPr>
          <a:xfrm>
            <a:off x="394812" y="1876902"/>
            <a:ext cx="7964329" cy="2284571"/>
          </a:xfrm>
          <a:prstGeom prst="rect">
            <a:avLst/>
          </a:prstGeom>
          <a:noFill/>
        </p:spPr>
        <p:txBody>
          <a:bodyPr wrap="square" lIns="68580" tIns="34290" rIns="68580" bIns="34290" rtlCol="0" anchor="t">
            <a:spAutoFit/>
          </a:bodyPr>
          <a:lstStyle/>
          <a:p>
            <a:pPr>
              <a:lnSpc>
                <a:spcPct val="150000"/>
              </a:lnSpc>
            </a:pPr>
            <a:r>
              <a:rPr lang="zh-CN" altLang="en-US" sz="2400" b="1">
                <a:solidFill>
                  <a:schemeClr val="accent1">
                    <a:lumMod val="75000"/>
                  </a:schemeClr>
                </a:solidFill>
                <a:cs typeface="+mn-ea"/>
                <a:sym typeface="+mn-lt"/>
              </a:rPr>
              <a:t>我们知道了这件事发生的自然环境是七月天，</a:t>
            </a:r>
            <a:r>
              <a:rPr lang="en-US" altLang="en-US" sz="2400" b="1">
                <a:solidFill>
                  <a:schemeClr val="accent1">
                    <a:lumMod val="75000"/>
                  </a:schemeClr>
                </a:solidFill>
                <a:cs typeface="+mn-ea"/>
                <a:sym typeface="+mn-lt"/>
              </a:rPr>
              <a:t>“</a:t>
            </a:r>
            <a:r>
              <a:rPr lang="zh-CN" altLang="en-US" sz="2400" b="1">
                <a:solidFill>
                  <a:schemeClr val="accent1">
                    <a:lumMod val="75000"/>
                  </a:schemeClr>
                </a:solidFill>
                <a:cs typeface="+mn-ea"/>
                <a:sym typeface="+mn-lt"/>
              </a:rPr>
              <a:t>中伏大晌午，热得像天上下火</a:t>
            </a:r>
            <a:r>
              <a:rPr lang="en-US" altLang="en-US" sz="2400" b="1">
                <a:solidFill>
                  <a:schemeClr val="accent1">
                    <a:lumMod val="75000"/>
                  </a:schemeClr>
                </a:solidFill>
                <a:cs typeface="+mn-ea"/>
                <a:sym typeface="+mn-lt"/>
              </a:rPr>
              <a:t>”</a:t>
            </a:r>
            <a:r>
              <a:rPr lang="zh-CN" altLang="en-US" sz="2400" b="1">
                <a:solidFill>
                  <a:schemeClr val="accent1">
                    <a:lumMod val="75000"/>
                  </a:schemeClr>
                </a:solidFill>
                <a:cs typeface="+mn-ea"/>
                <a:sym typeface="+mn-lt"/>
              </a:rPr>
              <a:t>。社会环境是抗日战争前，从文中的</a:t>
            </a:r>
            <a:r>
              <a:rPr lang="en-US" altLang="en-US" sz="2400" b="1">
                <a:solidFill>
                  <a:schemeClr val="accent1">
                    <a:lumMod val="75000"/>
                  </a:schemeClr>
                </a:solidFill>
                <a:cs typeface="+mn-ea"/>
                <a:sym typeface="+mn-lt"/>
              </a:rPr>
              <a:t>“</a:t>
            </a:r>
            <a:r>
              <a:rPr lang="zh-CN" altLang="en-US" sz="2400" b="1">
                <a:solidFill>
                  <a:schemeClr val="accent1">
                    <a:lumMod val="75000"/>
                  </a:schemeClr>
                </a:solidFill>
                <a:cs typeface="+mn-ea"/>
                <a:sym typeface="+mn-lt"/>
              </a:rPr>
              <a:t>那一年是</a:t>
            </a:r>
            <a:r>
              <a:rPr lang="en-US" altLang="en-US" sz="2400" b="1">
                <a:solidFill>
                  <a:schemeClr val="accent1">
                    <a:lumMod val="75000"/>
                  </a:schemeClr>
                </a:solidFill>
                <a:cs typeface="+mn-ea"/>
                <a:sym typeface="+mn-lt"/>
              </a:rPr>
              <a:t>1936</a:t>
            </a:r>
            <a:r>
              <a:rPr lang="zh-CN" altLang="en-US" sz="2400" b="1">
                <a:solidFill>
                  <a:schemeClr val="accent1">
                    <a:lumMod val="75000"/>
                  </a:schemeClr>
                </a:solidFill>
                <a:cs typeface="+mn-ea"/>
                <a:sym typeface="+mn-lt"/>
              </a:rPr>
              <a:t>年</a:t>
            </a:r>
            <a:r>
              <a:rPr lang="en-US" altLang="en-US" sz="2400" b="1">
                <a:solidFill>
                  <a:schemeClr val="accent1">
                    <a:lumMod val="75000"/>
                  </a:schemeClr>
                </a:solidFill>
                <a:cs typeface="+mn-ea"/>
                <a:sym typeface="+mn-lt"/>
              </a:rPr>
              <a:t>”“</a:t>
            </a:r>
            <a:r>
              <a:rPr lang="zh-CN" altLang="en-US" sz="2400" b="1">
                <a:solidFill>
                  <a:schemeClr val="accent1">
                    <a:lumMod val="75000"/>
                  </a:schemeClr>
                </a:solidFill>
                <a:cs typeface="+mn-ea"/>
                <a:sym typeface="+mn-lt"/>
              </a:rPr>
              <a:t>日本鬼子把咱们中国大卸八块啦</a:t>
            </a:r>
            <a:r>
              <a:rPr lang="en-US" altLang="en-US" sz="2400" b="1">
                <a:solidFill>
                  <a:schemeClr val="accent1">
                    <a:lumMod val="75000"/>
                  </a:schemeClr>
                </a:solidFill>
                <a:cs typeface="+mn-ea"/>
                <a:sym typeface="+mn-lt"/>
              </a:rPr>
              <a:t>”</a:t>
            </a:r>
            <a:r>
              <a:rPr lang="zh-CN" altLang="en-US" sz="2400" b="1">
                <a:solidFill>
                  <a:schemeClr val="accent1">
                    <a:lumMod val="75000"/>
                  </a:schemeClr>
                </a:solidFill>
                <a:cs typeface="+mn-ea"/>
                <a:sym typeface="+mn-lt"/>
              </a:rPr>
              <a:t>可以看出来。</a:t>
            </a:r>
          </a:p>
        </p:txBody>
      </p:sp>
      <p:sp>
        <p:nvSpPr>
          <p:cNvPr id="4" name="圆角矩形 3"/>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学情回顾</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indefinite"/>
                            </p:stCondLst>
                          </p:cTn>
                        </p:par>
                        <p:par>
                          <p:cTn id="10" fill="hold" nodeType="afterGroup">
                            <p:stCondLst>
                              <p:cond delay="0"/>
                            </p:stCondLst>
                            <p:childTnLst>
                              <p:par>
                                <p:cTn id="11" presetID="17" presetClass="entr" presetSubtype="10" fill="hold" grpId="1"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
          <p:cNvSpPr>
            <a:spLocks noChangeArrowheads="1"/>
          </p:cNvSpPr>
          <p:nvPr/>
        </p:nvSpPr>
        <p:spPr bwMode="auto">
          <a:xfrm>
            <a:off x="627697" y="525085"/>
            <a:ext cx="7571423" cy="541457"/>
          </a:xfrm>
          <a:prstGeom prst="roundRect">
            <a:avLst>
              <a:gd name="adj" fmla="val 13201"/>
            </a:avLst>
          </a:prstGeom>
          <a:noFill/>
          <a:ln w="19050">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a:ea typeface="宋体" pitchFamily="2" charset="-122"/>
              </a:defRPr>
            </a:lvl1pPr>
            <a:lvl2pPr marL="742950" indent="-285750" eaLnBrk="0" hangingPunct="0">
              <a:defRPr>
                <a:solidFill>
                  <a:schemeClr val="tx1"/>
                </a:solidFill>
                <a:latin typeface="Calibri"/>
                <a:ea typeface="宋体" pitchFamily="2" charset="-122"/>
              </a:defRPr>
            </a:lvl2pPr>
            <a:lvl3pPr marL="1143000" indent="-228600" eaLnBrk="0" hangingPunct="0">
              <a:defRPr>
                <a:solidFill>
                  <a:schemeClr val="tx1"/>
                </a:solidFill>
                <a:latin typeface="Calibri"/>
                <a:ea typeface="宋体" pitchFamily="2" charset="-122"/>
              </a:defRPr>
            </a:lvl3pPr>
            <a:lvl4pPr marL="1600200" indent="-228600" eaLnBrk="0" hangingPunct="0">
              <a:defRPr>
                <a:solidFill>
                  <a:schemeClr val="tx1"/>
                </a:solidFill>
                <a:latin typeface="Calibri"/>
                <a:ea typeface="宋体" pitchFamily="2" charset="-122"/>
              </a:defRPr>
            </a:lvl4pPr>
            <a:lvl5pPr marL="2057400" indent="-228600" eaLnBrk="0" hangingPunct="0">
              <a:defRPr>
                <a:solidFill>
                  <a:schemeClr val="tx1"/>
                </a:solidFill>
                <a:latin typeface="Calibri"/>
                <a:ea typeface="宋体" pitchFamily="2" charset="-122"/>
              </a:defRPr>
            </a:lvl5pPr>
            <a:lvl6pPr marL="2514600" indent="-228600" defTabSz="457200" eaLnBrk="0" fontAlgn="base" hangingPunct="0">
              <a:spcBef>
                <a:spcPct val="0"/>
              </a:spcBef>
              <a:spcAft>
                <a:spcPct val="0"/>
              </a:spcAft>
              <a:defRPr>
                <a:solidFill>
                  <a:schemeClr val="tx1"/>
                </a:solidFill>
                <a:latin typeface="Calibri"/>
                <a:ea typeface="宋体" pitchFamily="2" charset="-122"/>
              </a:defRPr>
            </a:lvl6pPr>
            <a:lvl7pPr marL="2971800" indent="-228600" defTabSz="457200" eaLnBrk="0" fontAlgn="base" hangingPunct="0">
              <a:spcBef>
                <a:spcPct val="0"/>
              </a:spcBef>
              <a:spcAft>
                <a:spcPct val="0"/>
              </a:spcAft>
              <a:defRPr>
                <a:solidFill>
                  <a:schemeClr val="tx1"/>
                </a:solidFill>
                <a:latin typeface="Calibri"/>
                <a:ea typeface="宋体" pitchFamily="2" charset="-122"/>
              </a:defRPr>
            </a:lvl7pPr>
            <a:lvl8pPr marL="3429000" indent="-228600" defTabSz="457200" eaLnBrk="0" fontAlgn="base" hangingPunct="0">
              <a:spcBef>
                <a:spcPct val="0"/>
              </a:spcBef>
              <a:spcAft>
                <a:spcPct val="0"/>
              </a:spcAft>
              <a:defRPr>
                <a:solidFill>
                  <a:schemeClr val="tx1"/>
                </a:solidFill>
                <a:latin typeface="Calibri"/>
                <a:ea typeface="宋体" pitchFamily="2" charset="-122"/>
              </a:defRPr>
            </a:lvl8pPr>
            <a:lvl9pPr marL="3886200" indent="-228600" defTabSz="457200" eaLnBrk="0" fontAlgn="base" hangingPunct="0">
              <a:spcBef>
                <a:spcPct val="0"/>
              </a:spcBef>
              <a:spcAft>
                <a:spcPct val="0"/>
              </a:spcAft>
              <a:defRPr>
                <a:solidFill>
                  <a:schemeClr val="tx1"/>
                </a:solidFill>
                <a:latin typeface="Calibri"/>
                <a:ea typeface="宋体" pitchFamily="2" charset="-122"/>
              </a:defRPr>
            </a:lvl9pPr>
          </a:lstStyle>
          <a:p>
            <a:pPr marL="0" indent="0">
              <a:lnSpc>
                <a:spcPct val="130000"/>
              </a:lnSpc>
            </a:pPr>
            <a:r>
              <a:rPr lang="zh-CN" altLang="en-US" sz="2400">
                <a:latin typeface="+mn-lt"/>
                <a:ea typeface="+mn-ea"/>
                <a:cs typeface="+mn-ea"/>
                <a:sym typeface="+mn-lt"/>
              </a:rPr>
              <a:t>小说中主要写到了哪些人物？他们各有什么性格特征？ </a:t>
            </a:r>
          </a:p>
        </p:txBody>
      </p:sp>
      <p:sp>
        <p:nvSpPr>
          <p:cNvPr id="9" name="圆角矩形 8"/>
          <p:cNvSpPr/>
          <p:nvPr/>
        </p:nvSpPr>
        <p:spPr>
          <a:xfrm>
            <a:off x="400526" y="3784759"/>
            <a:ext cx="5610225" cy="1125855"/>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kumimoji="1" lang="zh-CN" altLang="en-US" sz="2300" b="1">
                <a:solidFill>
                  <a:schemeClr val="tx1"/>
                </a:solidFill>
                <a:cs typeface="+mn-ea"/>
                <a:sym typeface="+mn-lt"/>
              </a:rPr>
              <a:t>何大学问：侠肝义胆、仗义轻财、慷慨豁达、好戴高帽。</a:t>
            </a:r>
          </a:p>
        </p:txBody>
      </p:sp>
      <p:cxnSp>
        <p:nvCxnSpPr>
          <p:cNvPr id="17" name="直接箭头连接符 16"/>
          <p:cNvCxnSpPr/>
          <p:nvPr/>
        </p:nvCxnSpPr>
        <p:spPr>
          <a:xfrm flipH="1">
            <a:off x="6230779" y="1400175"/>
            <a:ext cx="4286" cy="3123248"/>
          </a:xfrm>
          <a:prstGeom prst="straightConnector1">
            <a:avLst/>
          </a:prstGeom>
          <a:ln w="76200">
            <a:solidFill>
              <a:srgbClr val="E04236"/>
            </a:solidFill>
            <a:tailEnd type="triangle"/>
          </a:ln>
        </p:spPr>
        <p:style>
          <a:lnRef idx="1">
            <a:schemeClr val="accent1"/>
          </a:lnRef>
          <a:fillRef idx="0">
            <a:schemeClr val="accent1"/>
          </a:fillRef>
          <a:effectRef idx="0">
            <a:schemeClr val="accent1"/>
          </a:effectRef>
          <a:fontRef idx="minor">
            <a:schemeClr val="tx1"/>
          </a:fontRef>
        </p:style>
      </p:cxnSp>
      <p:sp>
        <p:nvSpPr>
          <p:cNvPr id="18" name="剪去对角的矩形 17"/>
          <p:cNvSpPr/>
          <p:nvPr/>
        </p:nvSpPr>
        <p:spPr>
          <a:xfrm>
            <a:off x="6738461" y="2427923"/>
            <a:ext cx="1744028" cy="1067276"/>
          </a:xfrm>
          <a:prstGeom prst="snip2DiagRect">
            <a:avLst/>
          </a:prstGeom>
          <a:solidFill>
            <a:srgbClr val="EE9A7E"/>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kumimoji="1" lang="zh-CN" altLang="en-US" sz="2400" b="1">
                <a:solidFill>
                  <a:schemeClr val="bg1"/>
                </a:solidFill>
                <a:cs typeface="+mn-ea"/>
                <a:sym typeface="+mn-lt"/>
              </a:rPr>
              <a:t>本文人物</a:t>
            </a:r>
          </a:p>
        </p:txBody>
      </p:sp>
      <p:sp>
        <p:nvSpPr>
          <p:cNvPr id="8" name="圆角矩形 7"/>
          <p:cNvSpPr/>
          <p:nvPr/>
        </p:nvSpPr>
        <p:spPr>
          <a:xfrm>
            <a:off x="400527" y="2482216"/>
            <a:ext cx="5610701" cy="1164431"/>
          </a:xfrm>
          <a:prstGeom prst="roundRect">
            <a:avLst/>
          </a:prstGeom>
          <a:solidFill>
            <a:schemeClr val="accent4">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kumimoji="1" lang="zh-CN" altLang="en-US" sz="2300" b="1">
                <a:solidFill>
                  <a:schemeClr val="tx1"/>
                </a:solidFill>
                <a:cs typeface="+mn-ea"/>
                <a:sym typeface="+mn-lt"/>
              </a:rPr>
              <a:t>一丈青大娘：泼辣大胆、脾气火爆、性格豪爽、热情正直、淳厚朴实、口苦心甜。</a:t>
            </a:r>
          </a:p>
        </p:txBody>
      </p:sp>
      <p:pic>
        <p:nvPicPr>
          <p:cNvPr id="6" name="图片 5" descr="QQ图片20190525124012"/>
          <p:cNvPicPr>
            <a:picLocks noChangeAspect="1"/>
          </p:cNvPicPr>
          <p:nvPr/>
        </p:nvPicPr>
        <p:blipFill>
          <a:blip r:embed="rId2"/>
          <a:srcRect l="32027"/>
          <a:stretch>
            <a:fillRect/>
          </a:stretch>
        </p:blipFill>
        <p:spPr>
          <a:xfrm>
            <a:off x="8030052" y="824865"/>
            <a:ext cx="732949" cy="1062990"/>
          </a:xfrm>
          <a:prstGeom prst="rect">
            <a:avLst/>
          </a:prstGeom>
        </p:spPr>
      </p:pic>
      <p:sp>
        <p:nvSpPr>
          <p:cNvPr id="10" name="圆角矩形 9"/>
          <p:cNvSpPr/>
          <p:nvPr/>
        </p:nvSpPr>
        <p:spPr>
          <a:xfrm>
            <a:off x="400450" y="1180041"/>
            <a:ext cx="5610701" cy="1164431"/>
          </a:xfrm>
          <a:prstGeom prst="roundRect">
            <a:avLst/>
          </a:prstGeom>
          <a:solidFill>
            <a:schemeClr val="accent6">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kumimoji="1" lang="zh-CN" altLang="en-US" sz="2300" b="1">
                <a:solidFill>
                  <a:schemeClr val="tx1"/>
                </a:solidFill>
                <a:cs typeface="+mn-ea"/>
                <a:sym typeface="+mn-lt"/>
              </a:rPr>
              <a:t>何满子</a:t>
            </a:r>
            <a:r>
              <a:rPr kumimoji="1" lang="en-US" altLang="en-US" sz="2300" b="1">
                <a:solidFill>
                  <a:schemeClr val="tx1"/>
                </a:solidFill>
                <a:cs typeface="+mn-ea"/>
                <a:sym typeface="+mn-lt"/>
              </a:rPr>
              <a:t>(</a:t>
            </a:r>
            <a:r>
              <a:rPr kumimoji="1" lang="zh-CN" altLang="en-US" sz="2300" b="1">
                <a:solidFill>
                  <a:schemeClr val="tx1"/>
                </a:solidFill>
                <a:cs typeface="+mn-ea"/>
                <a:sym typeface="+mn-lt"/>
              </a:rPr>
              <a:t>线索人物</a:t>
            </a:r>
            <a:r>
              <a:rPr kumimoji="1" lang="en-US" altLang="en-US" sz="2300" b="1">
                <a:solidFill>
                  <a:schemeClr val="tx1"/>
                </a:solidFill>
                <a:cs typeface="+mn-ea"/>
                <a:sym typeface="+mn-lt"/>
              </a:rPr>
              <a:t>)</a:t>
            </a:r>
            <a:r>
              <a:rPr kumimoji="1" lang="zh-CN" altLang="en-US" sz="2300" b="1">
                <a:solidFill>
                  <a:schemeClr val="tx1"/>
                </a:solidFill>
                <a:cs typeface="+mn-ea"/>
                <a:sym typeface="+mn-lt"/>
              </a:rPr>
              <a:t>：机灵顽皮、纯真稚气。运河人民：扶危济困、赤诚相见。</a:t>
            </a:r>
          </a:p>
        </p:txBody>
      </p:sp>
      <p:sp>
        <p:nvSpPr>
          <p:cNvPr id="2" name="圆角矩形 1"/>
          <p:cNvSpPr/>
          <p:nvPr/>
        </p:nvSpPr>
        <p:spPr>
          <a:xfrm>
            <a:off x="36195" y="97156"/>
            <a:ext cx="1348264" cy="389096"/>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学情回顾</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cond evt="onBegin" delay="0">
                          <p:tn val="6"/>
                        </p:cond>
                      </p:stCondLst>
                      <p:childTnLst>
                        <p:par>
                          <p:cTn id="8" fill="hold" nodeType="withGroup">
                            <p:stCondLst>
                              <p:cond delay="indefinite"/>
                            </p:stCondLst>
                          </p:cTn>
                        </p:par>
                        <p:par>
                          <p:cTn id="9" fill="hold" nodeType="afterGroup">
                            <p:stCondLst>
                              <p:cond delay="0"/>
                            </p:stCondLst>
                            <p:childTnLst>
                              <p:par>
                                <p:cTn id="10" presetID="10" presetClass="entr" presetSubtype="0" fill="hold" grpId="4"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nodeType="clickPar">
                      <p:stCondLst>
                        <p:cond delay="indefinite"/>
                        <p:cond evt="onBegin" delay="0">
                          <p:tn val="12"/>
                        </p:cond>
                      </p:stCondLst>
                      <p:childTnLst>
                        <p:par>
                          <p:cTn id="14" fill="hold" nodeType="withGroup">
                            <p:stCondLst>
                              <p:cond delay="indefinite"/>
                            </p:stCondLst>
                          </p:cTn>
                        </p:par>
                        <p:par>
                          <p:cTn id="15" fill="hold" nodeType="afterGroup">
                            <p:stCondLst>
                              <p:cond delay="0"/>
                            </p:stCondLst>
                            <p:childTnLst>
                              <p:par>
                                <p:cTn id="16" presetID="10" presetClass="entr" presetSubtype="0" fill="hold" grpId="3"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nodeType="clickPar">
                      <p:stCondLst>
                        <p:cond delay="indefinite"/>
                        <p:cond evt="onBegin" delay="0">
                          <p:tn val="18"/>
                        </p:cond>
                      </p:stCondLst>
                      <p:childTnLst>
                        <p:par>
                          <p:cTn id="20" fill="hold" nodeType="withGroup">
                            <p:stCondLst>
                              <p:cond delay="indefinite"/>
                            </p:stCondLst>
                          </p:cTn>
                        </p:par>
                        <p:par>
                          <p:cTn id="21" fill="hold" nodeType="afterGroup">
                            <p:stCondLst>
                              <p:cond delay="0"/>
                            </p:stCondLst>
                            <p:childTnLst>
                              <p:par>
                                <p:cTn id="22" presetID="10" presetClass="entr" presetSubtype="0"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nodeType="clickPar">
                      <p:stCondLst>
                        <p:cond delay="indefinite"/>
                        <p:cond evt="onBegin" delay="0">
                          <p:tn val="24"/>
                        </p:cond>
                      </p:stCondLst>
                      <p:childTnLst>
                        <p:par>
                          <p:cTn id="26" fill="hold" nodeType="withGroup">
                            <p:stCondLst>
                              <p:cond delay="indefinite"/>
                            </p:stCondLst>
                          </p:cTn>
                        </p:par>
                        <p:par>
                          <p:cTn id="27" fill="hold" nodeType="afterGroup">
                            <p:stCondLst>
                              <p:cond delay="0"/>
                            </p:stCondLst>
                            <p:childTnLst>
                              <p:par>
                                <p:cTn id="28" presetID="22" presetClass="entr" presetSubtype="1"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childTnLst>
                    </p:cTn>
                  </p:par>
                  <p:par>
                    <p:cTn id="31" fill="hold" nodeType="clickPar">
                      <p:stCondLst>
                        <p:cond delay="indefinite"/>
                        <p:cond evt="onBegin" delay="0">
                          <p:tn val="30"/>
                        </p:cond>
                      </p:stCondLst>
                      <p:childTnLst>
                        <p:par>
                          <p:cTn id="32" fill="hold" nodeType="withGroup">
                            <p:stCondLst>
                              <p:cond delay="indefinite"/>
                            </p:stCondLst>
                          </p:cTn>
                        </p:par>
                        <p:par>
                          <p:cTn id="33" fill="hold" nodeType="afterGroup">
                            <p:stCondLst>
                              <p:cond delay="0"/>
                            </p:stCondLst>
                            <p:childTnLst>
                              <p:par>
                                <p:cTn id="34" presetID="10" presetClass="entr" presetSubtype="0" fill="hold" grpId="2"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1" animBg="1"/>
      <p:bldP spid="18" grpId="2" animBg="1"/>
      <p:bldP spid="8" grpId="3" animBg="1"/>
      <p:bldP spid="10" grpId="4"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19614" y="1681639"/>
            <a:ext cx="7998619" cy="2284571"/>
          </a:xfrm>
          <a:prstGeom prst="rect">
            <a:avLst/>
          </a:prstGeom>
        </p:spPr>
        <p:txBody>
          <a:bodyPr wrap="square" lIns="68580" tIns="34290" rIns="68580" bIns="34290">
            <a:spAutoFit/>
          </a:bodyPr>
          <a:lstStyle/>
          <a:p>
            <a:pPr>
              <a:lnSpc>
                <a:spcPct val="150000"/>
              </a:lnSpc>
            </a:pPr>
            <a:r>
              <a:rPr lang="zh-CN" altLang="en-US" sz="2400" b="1">
                <a:solidFill>
                  <a:srgbClr val="FF0000"/>
                </a:solidFill>
                <a:cs typeface="+mn-ea"/>
                <a:sym typeface="+mn-lt"/>
              </a:rPr>
              <a:t>◇</a:t>
            </a:r>
            <a:r>
              <a:rPr lang="zh-CN" altLang="en-US" sz="2400" b="1">
                <a:cs typeface="+mn-ea"/>
                <a:sym typeface="+mn-lt"/>
              </a:rPr>
              <a:t>写天气之热，“</a:t>
            </a:r>
            <a:r>
              <a:rPr lang="zh-CN" altLang="en-US" sz="2400" b="1">
                <a:solidFill>
                  <a:srgbClr val="FF0000"/>
                </a:solidFill>
                <a:cs typeface="+mn-ea"/>
                <a:sym typeface="+mn-lt"/>
              </a:rPr>
              <a:t>热得像天上下火</a:t>
            </a:r>
            <a:r>
              <a:rPr lang="zh-CN" altLang="en-US" sz="2400" b="1">
                <a:cs typeface="+mn-ea"/>
                <a:sym typeface="+mn-lt"/>
              </a:rPr>
              <a:t>”</a:t>
            </a:r>
            <a:r>
              <a:rPr lang="en-US" altLang="zh-CN" sz="2400" b="1">
                <a:cs typeface="+mn-ea"/>
                <a:sym typeface="+mn-lt"/>
              </a:rPr>
              <a:t>;</a:t>
            </a:r>
            <a:endParaRPr lang="zh-CN" altLang="en-US" sz="2400" b="1">
              <a:cs typeface="+mn-ea"/>
              <a:sym typeface="+mn-lt"/>
            </a:endParaRPr>
          </a:p>
          <a:p>
            <a:pPr>
              <a:lnSpc>
                <a:spcPct val="150000"/>
              </a:lnSpc>
            </a:pPr>
            <a:r>
              <a:rPr lang="zh-CN" altLang="en-US" sz="2400" b="1">
                <a:solidFill>
                  <a:srgbClr val="FF0000"/>
                </a:solidFill>
                <a:cs typeface="+mn-ea"/>
                <a:sym typeface="+mn-lt"/>
              </a:rPr>
              <a:t>◇</a:t>
            </a:r>
            <a:r>
              <a:rPr lang="zh-CN" altLang="en-US" sz="2400" b="1">
                <a:cs typeface="+mn-ea"/>
                <a:sym typeface="+mn-lt"/>
              </a:rPr>
              <a:t>写一丈青大娘溺爱孙子，“</a:t>
            </a:r>
            <a:r>
              <a:rPr lang="zh-CN" altLang="en-US" sz="2400" b="1">
                <a:solidFill>
                  <a:srgbClr val="FF0000"/>
                </a:solidFill>
                <a:cs typeface="+mn-ea"/>
                <a:sym typeface="+mn-lt"/>
              </a:rPr>
              <a:t>何满子是一丈青大娘的心尖子，肺叶子，眼珠子，命根子</a:t>
            </a:r>
            <a:r>
              <a:rPr lang="zh-CN" altLang="en-US" sz="2400" b="1">
                <a:cs typeface="+mn-ea"/>
                <a:sym typeface="+mn-lt"/>
              </a:rPr>
              <a:t>”“</a:t>
            </a:r>
            <a:r>
              <a:rPr lang="zh-CN" altLang="en-US" sz="2400" b="1">
                <a:solidFill>
                  <a:srgbClr val="FF0000"/>
                </a:solidFill>
                <a:cs typeface="+mn-ea"/>
                <a:sym typeface="+mn-lt"/>
              </a:rPr>
              <a:t>要天上的星星，奶奶也赶快搬梯子去摘</a:t>
            </a:r>
            <a:r>
              <a:rPr lang="zh-CN" altLang="en-US" sz="2400" b="1">
                <a:cs typeface="+mn-ea"/>
                <a:sym typeface="+mn-lt"/>
              </a:rPr>
              <a:t>”。</a:t>
            </a:r>
            <a:endParaRPr lang="en-US" altLang="zh-CN" sz="2400" b="1">
              <a:cs typeface="+mn-ea"/>
              <a:sym typeface="+mn-lt"/>
            </a:endParaRPr>
          </a:p>
        </p:txBody>
      </p:sp>
      <p:sp>
        <p:nvSpPr>
          <p:cNvPr id="7" name="圆角矩形 6"/>
          <p:cNvSpPr/>
          <p:nvPr/>
        </p:nvSpPr>
        <p:spPr>
          <a:xfrm>
            <a:off x="2501265" y="4120991"/>
            <a:ext cx="4434840" cy="565785"/>
          </a:xfrm>
          <a:prstGeom prst="roundRect">
            <a:avLst/>
          </a:prstGeom>
          <a:solidFill>
            <a:schemeClr val="accent1">
              <a:lumMod val="20000"/>
              <a:lumOff val="80000"/>
            </a:schemeClr>
          </a:solidFill>
          <a:ln w="190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00000"/>
              </a:lnSpc>
            </a:pPr>
            <a:r>
              <a:rPr lang="zh-CN" altLang="en-US" sz="2700">
                <a:solidFill>
                  <a:schemeClr val="tx1"/>
                </a:solidFill>
                <a:cs typeface="+mn-ea"/>
                <a:sym typeface="+mn-lt"/>
              </a:rPr>
              <a:t>形象生动而又准确传神。</a:t>
            </a:r>
            <a:endParaRPr kumimoji="1" lang="zh-CN" altLang="en-US" sz="2700">
              <a:solidFill>
                <a:schemeClr val="tx1"/>
              </a:solidFill>
              <a:cs typeface="+mn-ea"/>
              <a:sym typeface="+mn-lt"/>
            </a:endParaRPr>
          </a:p>
        </p:txBody>
      </p:sp>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dirty="0">
                <a:solidFill>
                  <a:schemeClr val="tx1"/>
                </a:solidFill>
                <a:cs typeface="+mn-ea"/>
                <a:sym typeface="+mn-lt"/>
              </a:rPr>
              <a:t>精读课文</a:t>
            </a:r>
          </a:p>
        </p:txBody>
      </p:sp>
      <p:pic>
        <p:nvPicPr>
          <p:cNvPr id="10" name="图片 9" descr="C:\Users\lenovo\Desktop\222.png222"/>
          <p:cNvPicPr>
            <a:picLocks noChangeAspect="1"/>
          </p:cNvPicPr>
          <p:nvPr/>
        </p:nvPicPr>
        <p:blipFill>
          <a:blip r:embed="rId2"/>
          <a:stretch>
            <a:fillRect/>
          </a:stretch>
        </p:blipFill>
        <p:spPr>
          <a:xfrm>
            <a:off x="3241911" y="275703"/>
            <a:ext cx="2805589" cy="651034"/>
          </a:xfrm>
          <a:prstGeom prst="rect">
            <a:avLst/>
          </a:prstGeom>
        </p:spPr>
      </p:pic>
      <p:sp>
        <p:nvSpPr>
          <p:cNvPr id="11" name="矩形 10"/>
          <p:cNvSpPr/>
          <p:nvPr/>
        </p:nvSpPr>
        <p:spPr>
          <a:xfrm>
            <a:off x="3263527" y="253796"/>
            <a:ext cx="2538413" cy="680085"/>
          </a:xfrm>
          <a:prstGeom prst="rect">
            <a:avLst/>
          </a:prstGeom>
          <a:noFill/>
          <a:ln>
            <a:noFill/>
          </a:ln>
          <a:extLst>
            <a:ext uri="{909E8E84-426E-40DD-AFC4-6F175D3DCCD1}">
              <a14:hiddenFill xmlns:a14="http://schemas.microsoft.com/office/drawing/2010/main">
                <a:solidFill>
                  <a:srgbClr val="EE9A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00000"/>
              </a:lnSpc>
            </a:pPr>
            <a:r>
              <a:rPr lang="zh-CN" altLang="en-US" sz="2400" b="1">
                <a:solidFill>
                  <a:schemeClr val="bg1"/>
                </a:solidFill>
                <a:cs typeface="+mn-ea"/>
                <a:sym typeface="+mn-lt"/>
              </a:rPr>
              <a:t>品味语言</a:t>
            </a:r>
          </a:p>
        </p:txBody>
      </p:sp>
      <p:sp>
        <p:nvSpPr>
          <p:cNvPr id="4" name="椭圆 3"/>
          <p:cNvSpPr/>
          <p:nvPr/>
        </p:nvSpPr>
        <p:spPr>
          <a:xfrm>
            <a:off x="47149" y="4453414"/>
            <a:ext cx="574358" cy="574358"/>
          </a:xfrm>
          <a:prstGeom prst="ellipse">
            <a:avLst/>
          </a:prstGeom>
          <a:solidFill>
            <a:srgbClr val="E04236"/>
          </a:solidFill>
          <a:ln>
            <a:noFill/>
          </a:ln>
          <a:effectLst>
            <a:innerShdw blurRad="63500" dist="88900" dir="5400000">
              <a:prstClr val="black">
                <a:alpha val="40000"/>
              </a:prstClr>
            </a:inn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flatTx/>
          </a:bodyPr>
          <a:lstStyle/>
          <a:p>
            <a:pPr algn="ctr"/>
            <a:endParaRPr lang="zh-CN" altLang="en-US">
              <a:cs typeface="+mn-ea"/>
              <a:sym typeface="+mn-lt"/>
            </a:endParaRPr>
          </a:p>
        </p:txBody>
      </p:sp>
      <p:sp>
        <p:nvSpPr>
          <p:cNvPr id="5" name="文本框 4">
            <a:hlinkClick r:id="rId3" action="ppaction://hlinksldjump"/>
          </p:cNvPr>
          <p:cNvSpPr txBox="1"/>
          <p:nvPr/>
        </p:nvSpPr>
        <p:spPr>
          <a:xfrm>
            <a:off x="10478" y="4544854"/>
            <a:ext cx="709136" cy="391478"/>
          </a:xfrm>
          <a:prstGeom prst="rect">
            <a:avLst/>
          </a:prstGeom>
          <a:noFill/>
        </p:spPr>
        <p:txBody>
          <a:bodyPr wrap="square" lIns="68580" tIns="34290" rIns="68580" bIns="34290" rtlCol="0" anchor="t">
            <a:spAutoFit/>
          </a:bodyPr>
          <a:lstStyle/>
          <a:p>
            <a:r>
              <a:rPr lang="zh-CN" altLang="en-US" sz="2100" b="1">
                <a:solidFill>
                  <a:schemeClr val="bg1"/>
                </a:solidFill>
                <a:cs typeface="+mn-ea"/>
                <a:sym typeface="+mn-lt"/>
              </a:rPr>
              <a:t>返回</a:t>
            </a:r>
          </a:p>
        </p:txBody>
      </p:sp>
      <p:sp>
        <p:nvSpPr>
          <p:cNvPr id="35842" name="矩形 2192"/>
          <p:cNvSpPr/>
          <p:nvPr/>
        </p:nvSpPr>
        <p:spPr>
          <a:xfrm>
            <a:off x="1685925" y="1067276"/>
            <a:ext cx="5693569" cy="481013"/>
          </a:xfrm>
          <a:prstGeom prst="rect">
            <a:avLst/>
          </a:prstGeom>
          <a:noFill/>
          <a:ln w="9525">
            <a:noFill/>
          </a:ln>
        </p:spPr>
        <p:txBody>
          <a:bodyPr lIns="68580" tIns="34290" rIns="68580" bIns="34290" anchor="t"/>
          <a:lstStyle/>
          <a:p>
            <a:pPr>
              <a:buClrTx/>
              <a:buSzTx/>
            </a:pPr>
            <a:r>
              <a:rPr lang="zh-CN" altLang="en-US" sz="2700">
                <a:cs typeface="+mn-ea"/>
                <a:sym typeface="+mn-lt"/>
              </a:rPr>
              <a:t>找一找能代表本文语言特点的句子。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2"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500"/>
                                        <p:tgtEl>
                                          <p:spTgt spid="35842"/>
                                        </p:tgtEl>
                                      </p:cBhvr>
                                    </p:animEffect>
                                  </p:childTnLst>
                                </p:cTn>
                              </p:par>
                            </p:childTnLst>
                          </p:cTn>
                        </p:par>
                      </p:childTnLst>
                    </p:cTn>
                  </p:par>
                  <p:par>
                    <p:cTn id="8" fill="hold" nodeType="clickPar">
                      <p:stCondLst>
                        <p:cond delay="indefinite"/>
                        <p:cond evt="onBegin" delay="0">
                          <p:tn val="7"/>
                        </p:cond>
                      </p:stCondLst>
                      <p:childTnLst>
                        <p:par>
                          <p:cTn id="9" fill="hold" nodeType="withGroup">
                            <p:stCondLst>
                              <p:cond delay="indefinite"/>
                            </p:stCondLst>
                          </p:cTn>
                        </p:par>
                        <p:par>
                          <p:cTn id="10" fill="hold" nodeType="after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nodeType="clickPar">
                      <p:stCondLst>
                        <p:cond delay="indefinite"/>
                        <p:cond evt="onBegin" delay="0">
                          <p:tn val="12"/>
                        </p:cond>
                      </p:stCondLst>
                      <p:childTnLst>
                        <p:par>
                          <p:cTn id="14" fill="hold" nodeType="withGroup">
                            <p:stCondLst>
                              <p:cond delay="indefinite"/>
                            </p:stCondLst>
                          </p:cTn>
                        </p:par>
                        <p:par>
                          <p:cTn id="15" fill="hold" nodeType="afterGroup">
                            <p:stCondLst>
                              <p:cond delay="0"/>
                            </p:stCondLst>
                            <p:childTnLst>
                              <p:par>
                                <p:cTn id="16" presetID="17" presetClass="entr" presetSubtype="10" fill="hold" grpId="1"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 grpId="1" animBg="1"/>
      <p:bldP spid="35842"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28638" y="755332"/>
            <a:ext cx="8311991" cy="2947988"/>
          </a:xfrm>
          <a:prstGeom prst="rect">
            <a:avLst/>
          </a:prstGeom>
        </p:spPr>
        <p:txBody>
          <a:bodyPr wrap="square" lIns="68580" tIns="34290" rIns="68580" bIns="34290">
            <a:spAutoFit/>
          </a:bodyPr>
          <a:lstStyle/>
          <a:p>
            <a:pPr>
              <a:lnSpc>
                <a:spcPct val="130000"/>
              </a:lnSpc>
              <a:spcBef>
                <a:spcPct val="0"/>
              </a:spcBef>
              <a:spcAft>
                <a:spcPct val="0"/>
              </a:spcAft>
            </a:pPr>
            <a:r>
              <a:rPr lang="zh-CN" altLang="en-US" sz="2400" b="1">
                <a:solidFill>
                  <a:srgbClr val="FF0000"/>
                </a:solidFill>
                <a:cs typeface="+mn-ea"/>
                <a:sym typeface="+mn-lt"/>
              </a:rPr>
              <a:t>◇</a:t>
            </a:r>
            <a:r>
              <a:rPr lang="zh-CN" altLang="en-US" sz="2400" b="1">
                <a:cs typeface="+mn-ea"/>
                <a:sym typeface="+mn-lt"/>
              </a:rPr>
              <a:t>一丈青大娘勃然大怒，老大一个耳刮子抡圆了扇过去；那个年轻的纤夫就像风吹乍蓬，转了三转，拧了三圈儿，满脸开花，口鼻出血，一头栽倒在滚烫的白沙滩上，紧一口慢一口捯气，高一声低一声呻吟。</a:t>
            </a:r>
          </a:p>
          <a:p>
            <a:pPr>
              <a:lnSpc>
                <a:spcPct val="130000"/>
              </a:lnSpc>
              <a:spcBef>
                <a:spcPct val="0"/>
              </a:spcBef>
              <a:spcAft>
                <a:spcPct val="0"/>
              </a:spcAft>
            </a:pPr>
            <a:r>
              <a:rPr lang="zh-CN" altLang="en-US" sz="2400" b="1">
                <a:solidFill>
                  <a:srgbClr val="FF0000"/>
                </a:solidFill>
                <a:cs typeface="+mn-ea"/>
                <a:sym typeface="+mn-lt"/>
              </a:rPr>
              <a:t>◇</a:t>
            </a:r>
            <a:r>
              <a:rPr lang="zh-CN" altLang="en-US" sz="2400" b="1">
                <a:cs typeface="+mn-ea"/>
                <a:sym typeface="+mn-lt"/>
              </a:rPr>
              <a:t>何大学问人高马大，膀阔腰圆，面如重枣，浓眉朗目，一副关公相貌。</a:t>
            </a:r>
          </a:p>
        </p:txBody>
      </p:sp>
      <p:sp>
        <p:nvSpPr>
          <p:cNvPr id="7" name="圆角矩形 6"/>
          <p:cNvSpPr/>
          <p:nvPr/>
        </p:nvSpPr>
        <p:spPr>
          <a:xfrm>
            <a:off x="2088357" y="3969067"/>
            <a:ext cx="5192554" cy="675323"/>
          </a:xfrm>
          <a:prstGeom prst="roundRect">
            <a:avLst/>
          </a:prstGeom>
          <a:solidFill>
            <a:schemeClr val="accent1">
              <a:lumMod val="20000"/>
              <a:lumOff val="80000"/>
            </a:schemeClr>
          </a:solidFill>
          <a:ln w="190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8580" tIns="34290" rIns="68580" bIns="34290" numCol="1" spcCol="0" rtlCol="0" fromWordArt="0" anchor="ctr" anchorCtr="0" forceAA="0" compatLnSpc="1">
            <a:noAutofit/>
          </a:bodyPr>
          <a:lstStyle/>
          <a:p>
            <a:pPr lvl="0" algn="ctr">
              <a:buClrTx/>
              <a:buSzTx/>
              <a:buFontTx/>
            </a:pPr>
            <a:r>
              <a:rPr lang="zh-CN" altLang="en-US" sz="2700">
                <a:solidFill>
                  <a:schemeClr val="tx1"/>
                </a:solidFill>
                <a:cs typeface="+mn-ea"/>
                <a:sym typeface="+mn-lt"/>
              </a:rPr>
              <a:t>增加了小说的文采和趣味性。</a:t>
            </a:r>
          </a:p>
        </p:txBody>
      </p:sp>
      <p:sp>
        <p:nvSpPr>
          <p:cNvPr id="2" name="圆角矩形 1"/>
          <p:cNvSpPr/>
          <p:nvPr/>
        </p:nvSpPr>
        <p:spPr>
          <a:xfrm>
            <a:off x="38100" y="96679"/>
            <a:ext cx="1350645" cy="401955"/>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100"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nodeType="clickPar">
                      <p:stCondLst>
                        <p:cond delay="indefinite"/>
                        <p:cond evt="onBegin" delay="0">
                          <p:tn val="6"/>
                        </p:cond>
                      </p:stCondLst>
                      <p:childTnLst>
                        <p:par>
                          <p:cTn id="8" fill="hold" nodeType="withGroup">
                            <p:stCondLst>
                              <p:cond delay="indefinite"/>
                            </p:stCondLst>
                          </p:cTn>
                        </p:par>
                        <p:par>
                          <p:cTn id="9" fill="hold" nodeType="afterGroup">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06.20"/>
  <p:tag name="AS_TITLE" val="Aspose.Slides for Java"/>
  <p:tag name="AS_VERSION" val="17.6"/>
</p:tagLst>
</file>

<file path=ppt/theme/theme1.xml><?xml version="1.0" encoding="utf-8"?>
<a:theme xmlns:a="http://schemas.openxmlformats.org/drawingml/2006/main" name="第一PPT模板网-WWW.1PPT.COM">
  <a:themeElements>
    <a:clrScheme name="自定义 1">
      <a:dk1>
        <a:sysClr val="windowText" lastClr="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wb4cdgw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2648</Words>
  <Application>Microsoft Office PowerPoint</Application>
  <PresentationFormat>全屏显示(16:9)</PresentationFormat>
  <Paragraphs>138</Paragraphs>
  <Slides>30</Slides>
  <Notes>2</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30</vt:i4>
      </vt:variant>
    </vt:vector>
  </HeadingPairs>
  <TitlesOfParts>
    <vt:vector size="38" baseType="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cp:revision>
  <cp:lastPrinted>2020-09-19T15:36:19Z</cp:lastPrinted>
  <dcterms:created xsi:type="dcterms:W3CDTF">2020-09-19T15:36:19Z</dcterms:created>
  <dcterms:modified xsi:type="dcterms:W3CDTF">2022-02-10T02:46:47Z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