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Lst>
  <p:notesMasterIdLst>
    <p:notesMasterId r:id="rId26"/>
  </p:notesMasterIdLst>
  <p:handoutMasterIdLst>
    <p:handoutMasterId r:id="rId27"/>
  </p:handoutMasterIdLst>
  <p:sldIdLst>
    <p:sldId id="283"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 id="305" r:id="rId24"/>
    <p:sldId id="306" r:id="rId25"/>
  </p:sldIdLst>
  <p:sldSz cx="9144000" cy="5143500" type="screen16x9"/>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3429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685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0287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17145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0574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24003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2743200" algn="l" defTabSz="6858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91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E6FBFE"/>
    <a:srgbClr val="57D2E3"/>
    <a:srgbClr val="21B1C5"/>
    <a:srgbClr val="B2F3FC"/>
    <a:srgbClr val="4BCFE1"/>
    <a:srgbClr val="5BADF7"/>
    <a:srgbClr val="6A56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6314" autoAdjust="0"/>
  </p:normalViewPr>
  <p:slideViewPr>
    <p:cSldViewPr snapToGrid="0">
      <p:cViewPr varScale="1">
        <p:scale>
          <a:sx n="143" d="100"/>
          <a:sy n="143" d="100"/>
        </p:scale>
        <p:origin x="684" y="120"/>
      </p:cViewPr>
      <p:guideLst>
        <p:guide orient="horz" pos="1620"/>
        <p:guide pos="2910"/>
      </p:guideLst>
    </p:cSldViewPr>
  </p:slideViewPr>
  <p:notesTextViewPr>
    <p:cViewPr>
      <p:scale>
        <a:sx n="1" d="1"/>
        <a:sy n="1" d="1"/>
      </p:scale>
      <p:origin x="0" y="0"/>
    </p:cViewPr>
  </p:notesTextViewPr>
  <p:sorterViewPr>
    <p:cViewPr>
      <p:scale>
        <a:sx n="168" d="100"/>
        <a:sy n="168"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0" hangingPunct="0">
              <a:buFontTx/>
              <a:buNone/>
              <a:defRPr sz="1200">
                <a:latin typeface="Arial" panose="020B0604020202020204" pitchFamily="34" charset="0"/>
                <a:ea typeface="宋体" panose="02010600030101010101" pitchFamily="2" charset="-122"/>
              </a:defRPr>
            </a:lvl1pPr>
          </a:lstStyle>
          <a:p>
            <a:pPr>
              <a:defRPr/>
            </a:pPr>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dirty="0">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lstStyle>
            <a:lvl1pPr algn="r" eaLnBrk="0" hangingPunct="0">
              <a:defRPr sz="1200"/>
            </a:lvl1pPr>
          </a:lstStyle>
          <a:p>
            <a:fld id="{2CD37D82-FD13-484B-B5FF-3D88F605FE96}" type="slidenum">
              <a:rPr lang="zh-CN" altLang="en-US">
                <a:latin typeface="微软雅黑" panose="020B0503020204020204" pitchFamily="34" charset="-122"/>
                <a:ea typeface="微软雅黑" panose="020B0503020204020204" pitchFamily="34" charset="-122"/>
              </a:rPr>
              <a:t>‹#›</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99650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atin typeface="微软雅黑" panose="020B0503020204020204" pitchFamily="34" charset="-122"/>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atin typeface="微软雅黑" panose="020B0503020204020204" pitchFamily="34" charset="-122"/>
                <a:ea typeface="微软雅黑" panose="020B0503020204020204" pitchFamily="34" charset="-122"/>
              </a:defRPr>
            </a:lvl1pPr>
          </a:lstStyle>
          <a:p>
            <a:pPr>
              <a:defRPr/>
            </a:pPr>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dirty="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atin typeface="微软雅黑" panose="020B0503020204020204" pitchFamily="34" charset="-122"/>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0" hangingPunct="0">
              <a:defRPr sz="1200">
                <a:latin typeface="微软雅黑" panose="020B0503020204020204" pitchFamily="34" charset="-122"/>
                <a:ea typeface="微软雅黑" panose="020B0503020204020204" pitchFamily="34" charset="-122"/>
              </a:defRPr>
            </a:lvl1pPr>
          </a:lstStyle>
          <a:p>
            <a:fld id="{4FF6477A-3199-4F03-BBAD-491957B2593A}" type="slidenum">
              <a:rPr lang="zh-CN" altLang="en-US" smtClean="0"/>
              <a:t>‹#›</a:t>
            </a:fld>
            <a:endParaRPr lang="zh-CN" altLang="en-US" dirty="0"/>
          </a:p>
        </p:txBody>
      </p:sp>
    </p:spTree>
    <p:extLst>
      <p:ext uri="{BB962C8B-B14F-4D97-AF65-F5344CB8AC3E}">
        <p14:creationId xmlns:p14="http://schemas.microsoft.com/office/powerpoint/2010/main" val="25075923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4290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8580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102870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371600"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2765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2DAEFC81-57F6-46C0-AF45-1A2D87ED67B4}" type="slidenum">
              <a:rPr lang="zh-CN" altLang="en-US"/>
              <a:t>1</a:t>
            </a:fld>
            <a:endParaRPr lang="en-US" altLang="zh-CN"/>
          </a:p>
        </p:txBody>
      </p:sp>
    </p:spTree>
    <p:extLst>
      <p:ext uri="{BB962C8B-B14F-4D97-AF65-F5344CB8AC3E}">
        <p14:creationId xmlns:p14="http://schemas.microsoft.com/office/powerpoint/2010/main" val="19748664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p:cNvSpPr>
          <p:nvPr>
            <p:ph type="sldImg"/>
          </p:nvPr>
        </p:nvSpPr>
        <p:spPr bwMode="auto">
          <a:noFill/>
          <a:ln>
            <a:solidFill>
              <a:srgbClr val="000000"/>
            </a:solidFill>
            <a:miter lim="800000"/>
          </a:ln>
        </p:spPr>
      </p:sp>
      <p:sp>
        <p:nvSpPr>
          <p:cNvPr id="49154" name="备注占位符 2"/>
          <p:cNvSpPr>
            <a:spLocks noGrp="1"/>
          </p:cNvSpPr>
          <p:nvPr>
            <p:ph type="body" idx="1"/>
          </p:nvPr>
        </p:nvSpPr>
        <p:spPr bwMode="auto">
          <a:noFill/>
        </p:spPr>
        <p:txBody>
          <a:bodyPr wrap="square" numCol="1" anchor="t" anchorCtr="0" compatLnSpc="1"/>
          <a:lstStyle/>
          <a:p>
            <a:pPr>
              <a:spcBef>
                <a:spcPct val="0"/>
              </a:spcBef>
            </a:pPr>
            <a:r>
              <a:rPr lang="en-US" altLang="zh-CN" dirty="0" smtClean="0"/>
              <a:t>https://www.ypppt.com/</a:t>
            </a:r>
            <a:endParaRPr lang="zh-CN" altLang="en-US" dirty="0" smtClean="0"/>
          </a:p>
        </p:txBody>
      </p:sp>
      <p:sp>
        <p:nvSpPr>
          <p:cNvPr id="4915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1428628B-1E5C-4376-92C0-852EDD10B244}" type="slidenum">
              <a:rPr lang="zh-CN" altLang="en-US"/>
              <a:t>11</a:t>
            </a:fld>
            <a:endParaRPr lang="en-US" altLang="zh-CN"/>
          </a:p>
        </p:txBody>
      </p:sp>
    </p:spTree>
    <p:extLst>
      <p:ext uri="{BB962C8B-B14F-4D97-AF65-F5344CB8AC3E}">
        <p14:creationId xmlns:p14="http://schemas.microsoft.com/office/powerpoint/2010/main" val="29842139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p:cNvSpPr>
          <p:nvPr>
            <p:ph type="sldImg"/>
          </p:nvPr>
        </p:nvSpPr>
        <p:spPr bwMode="auto">
          <a:noFill/>
          <a:ln>
            <a:solidFill>
              <a:srgbClr val="000000"/>
            </a:solidFill>
            <a:miter lim="800000"/>
          </a:ln>
        </p:spPr>
      </p:sp>
      <p:sp>
        <p:nvSpPr>
          <p:cNvPr id="5120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120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73C0F1D-DF6A-4FB8-AB6A-297493C63970}" type="slidenum">
              <a:rPr lang="zh-CN" altLang="en-US"/>
              <a:t>12</a:t>
            </a:fld>
            <a:endParaRPr lang="en-US" altLang="zh-CN"/>
          </a:p>
        </p:txBody>
      </p:sp>
    </p:spTree>
    <p:extLst>
      <p:ext uri="{BB962C8B-B14F-4D97-AF65-F5344CB8AC3E}">
        <p14:creationId xmlns:p14="http://schemas.microsoft.com/office/powerpoint/2010/main" val="32110497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ln>
        </p:spPr>
      </p:sp>
      <p:sp>
        <p:nvSpPr>
          <p:cNvPr id="5325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325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8BA5281-2BBE-4387-95A8-19516E1D9DA9}" type="slidenum">
              <a:rPr lang="zh-CN" altLang="en-US"/>
              <a:t>13</a:t>
            </a:fld>
            <a:endParaRPr lang="en-US" altLang="zh-CN"/>
          </a:p>
        </p:txBody>
      </p:sp>
    </p:spTree>
    <p:extLst>
      <p:ext uri="{BB962C8B-B14F-4D97-AF65-F5344CB8AC3E}">
        <p14:creationId xmlns:p14="http://schemas.microsoft.com/office/powerpoint/2010/main" val="1534209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p:cNvSpPr>
          <p:nvPr>
            <p:ph type="sldImg"/>
          </p:nvPr>
        </p:nvSpPr>
        <p:spPr bwMode="auto">
          <a:noFill/>
          <a:ln>
            <a:solidFill>
              <a:srgbClr val="000000"/>
            </a:solidFill>
            <a:miter lim="800000"/>
          </a:ln>
        </p:spPr>
      </p:sp>
      <p:sp>
        <p:nvSpPr>
          <p:cNvPr id="5529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529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6D5A5FB-7285-4A58-B1F7-EA9ACE841CB4}" type="slidenum">
              <a:rPr lang="zh-CN" altLang="en-US"/>
              <a:t>14</a:t>
            </a:fld>
            <a:endParaRPr lang="en-US" altLang="zh-CN"/>
          </a:p>
        </p:txBody>
      </p:sp>
    </p:spTree>
    <p:extLst>
      <p:ext uri="{BB962C8B-B14F-4D97-AF65-F5344CB8AC3E}">
        <p14:creationId xmlns:p14="http://schemas.microsoft.com/office/powerpoint/2010/main" val="33258776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p:cNvSpPr>
          <p:nvPr>
            <p:ph type="sldImg"/>
          </p:nvPr>
        </p:nvSpPr>
        <p:spPr bwMode="auto">
          <a:noFill/>
          <a:ln>
            <a:solidFill>
              <a:srgbClr val="000000"/>
            </a:solidFill>
            <a:miter lim="800000"/>
          </a:ln>
        </p:spPr>
      </p:sp>
      <p:sp>
        <p:nvSpPr>
          <p:cNvPr id="5734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734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450DC760-2646-478C-A314-98AC24BAAC22}" type="slidenum">
              <a:rPr lang="zh-CN" altLang="en-US"/>
              <a:t>15</a:t>
            </a:fld>
            <a:endParaRPr lang="en-US" altLang="zh-CN"/>
          </a:p>
        </p:txBody>
      </p:sp>
    </p:spTree>
    <p:extLst>
      <p:ext uri="{BB962C8B-B14F-4D97-AF65-F5344CB8AC3E}">
        <p14:creationId xmlns:p14="http://schemas.microsoft.com/office/powerpoint/2010/main" val="1585537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幻灯片图像占位符 1"/>
          <p:cNvSpPr>
            <a:spLocks noGrp="1" noRot="1" noChangeAspect="1"/>
          </p:cNvSpPr>
          <p:nvPr>
            <p:ph type="sldImg"/>
          </p:nvPr>
        </p:nvSpPr>
        <p:spPr bwMode="auto">
          <a:noFill/>
          <a:ln>
            <a:solidFill>
              <a:srgbClr val="000000"/>
            </a:solidFill>
            <a:miter lim="800000"/>
          </a:ln>
        </p:spPr>
      </p:sp>
      <p:sp>
        <p:nvSpPr>
          <p:cNvPr id="5939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593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49F4674-3B34-4F0C-82F7-BF5A71C591D7}" type="slidenum">
              <a:rPr lang="zh-CN" altLang="en-US"/>
              <a:t>16</a:t>
            </a:fld>
            <a:endParaRPr lang="en-US" altLang="zh-CN"/>
          </a:p>
        </p:txBody>
      </p:sp>
    </p:spTree>
    <p:extLst>
      <p:ext uri="{BB962C8B-B14F-4D97-AF65-F5344CB8AC3E}">
        <p14:creationId xmlns:p14="http://schemas.microsoft.com/office/powerpoint/2010/main" val="37050353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幻灯片图像占位符 1"/>
          <p:cNvSpPr>
            <a:spLocks noGrp="1" noRot="1" noChangeAspect="1"/>
          </p:cNvSpPr>
          <p:nvPr>
            <p:ph type="sldImg"/>
          </p:nvPr>
        </p:nvSpPr>
        <p:spPr bwMode="auto">
          <a:noFill/>
          <a:ln>
            <a:solidFill>
              <a:srgbClr val="000000"/>
            </a:solidFill>
            <a:miter lim="800000"/>
          </a:ln>
        </p:spPr>
      </p:sp>
      <p:sp>
        <p:nvSpPr>
          <p:cNvPr id="6144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14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637CDA9E-507A-4503-B22D-EC1D4FDFEB00}" type="slidenum">
              <a:rPr lang="zh-CN" altLang="en-US"/>
              <a:t>17</a:t>
            </a:fld>
            <a:endParaRPr lang="en-US" altLang="zh-CN"/>
          </a:p>
        </p:txBody>
      </p:sp>
    </p:spTree>
    <p:extLst>
      <p:ext uri="{BB962C8B-B14F-4D97-AF65-F5344CB8AC3E}">
        <p14:creationId xmlns:p14="http://schemas.microsoft.com/office/powerpoint/2010/main" val="162958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ln>
        </p:spPr>
      </p:sp>
      <p:sp>
        <p:nvSpPr>
          <p:cNvPr id="6349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349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6CFBFAC2-43F2-4AD9-AB80-8B4A958D727C}" type="slidenum">
              <a:rPr lang="zh-CN" altLang="en-US"/>
              <a:t>18</a:t>
            </a:fld>
            <a:endParaRPr lang="en-US" altLang="zh-CN"/>
          </a:p>
        </p:txBody>
      </p:sp>
    </p:spTree>
    <p:extLst>
      <p:ext uri="{BB962C8B-B14F-4D97-AF65-F5344CB8AC3E}">
        <p14:creationId xmlns:p14="http://schemas.microsoft.com/office/powerpoint/2010/main" val="8971985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ln>
        </p:spPr>
      </p:sp>
      <p:sp>
        <p:nvSpPr>
          <p:cNvPr id="65538" name="备注占位符 2"/>
          <p:cNvSpPr>
            <a:spLocks noGrp="1"/>
          </p:cNvSpPr>
          <p:nvPr>
            <p:ph type="body" idx="1"/>
          </p:nvPr>
        </p:nvSpPr>
        <p:spPr bwMode="auto">
          <a:noFill/>
        </p:spPr>
        <p:txBody>
          <a:bodyPr wrap="square" numCol="1" anchor="t" anchorCtr="0" compatLnSpc="1"/>
          <a:lstStyle/>
          <a:p>
            <a:pPr>
              <a:spcBef>
                <a:spcPct val="0"/>
              </a:spcBef>
            </a:pPr>
            <a:endParaRPr lang="zh-CN" altLang="en-US" dirty="0" smtClean="0"/>
          </a:p>
        </p:txBody>
      </p:sp>
      <p:sp>
        <p:nvSpPr>
          <p:cNvPr id="6553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C0992F6-943D-405D-98E4-AFFF1E93AC5F}" type="slidenum">
              <a:rPr lang="zh-CN" altLang="en-US"/>
              <a:t>19</a:t>
            </a:fld>
            <a:endParaRPr lang="en-US" altLang="zh-CN"/>
          </a:p>
        </p:txBody>
      </p:sp>
    </p:spTree>
    <p:extLst>
      <p:ext uri="{BB962C8B-B14F-4D97-AF65-F5344CB8AC3E}">
        <p14:creationId xmlns:p14="http://schemas.microsoft.com/office/powerpoint/2010/main" val="2250138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ln>
        </p:spPr>
      </p:sp>
      <p:sp>
        <p:nvSpPr>
          <p:cNvPr id="6758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758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C8D0A0CB-6AE8-4484-B32F-A15142D279B9}" type="slidenum">
              <a:rPr lang="zh-CN" altLang="en-US"/>
              <a:t>20</a:t>
            </a:fld>
            <a:endParaRPr lang="en-US" altLang="zh-CN"/>
          </a:p>
        </p:txBody>
      </p:sp>
    </p:spTree>
    <p:extLst>
      <p:ext uri="{BB962C8B-B14F-4D97-AF65-F5344CB8AC3E}">
        <p14:creationId xmlns:p14="http://schemas.microsoft.com/office/powerpoint/2010/main" val="333193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3174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723B8DB-60A0-46F5-8B66-9AF2535B25F9}" type="slidenum">
              <a:rPr lang="zh-CN" altLang="en-US"/>
              <a:t>2</a:t>
            </a:fld>
            <a:endParaRPr lang="en-US" altLang="zh-CN"/>
          </a:p>
        </p:txBody>
      </p:sp>
    </p:spTree>
    <p:extLst>
      <p:ext uri="{BB962C8B-B14F-4D97-AF65-F5344CB8AC3E}">
        <p14:creationId xmlns:p14="http://schemas.microsoft.com/office/powerpoint/2010/main" val="15710070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ln>
        </p:spPr>
      </p:sp>
      <p:sp>
        <p:nvSpPr>
          <p:cNvPr id="69634"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6963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3C99D9C1-8AC2-47F1-B593-1DA2A338419E}" type="slidenum">
              <a:rPr lang="zh-CN" altLang="en-US"/>
              <a:t>21</a:t>
            </a:fld>
            <a:endParaRPr lang="en-US" altLang="zh-CN"/>
          </a:p>
        </p:txBody>
      </p:sp>
    </p:spTree>
    <p:extLst>
      <p:ext uri="{BB962C8B-B14F-4D97-AF65-F5344CB8AC3E}">
        <p14:creationId xmlns:p14="http://schemas.microsoft.com/office/powerpoint/2010/main" val="2599825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幻灯片图像占位符 1"/>
          <p:cNvSpPr>
            <a:spLocks noGrp="1" noRot="1" noChangeAspect="1"/>
          </p:cNvSpPr>
          <p:nvPr>
            <p:ph type="sldImg"/>
          </p:nvPr>
        </p:nvSpPr>
        <p:spPr bwMode="auto">
          <a:noFill/>
          <a:ln>
            <a:solidFill>
              <a:srgbClr val="000000"/>
            </a:solidFill>
            <a:miter lim="800000"/>
          </a:ln>
        </p:spPr>
      </p:sp>
      <p:sp>
        <p:nvSpPr>
          <p:cNvPr id="7168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7168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E8924892-D223-4EC4-AE96-95C43AA71B70}" type="slidenum">
              <a:rPr lang="zh-CN" altLang="en-US"/>
              <a:t>22</a:t>
            </a:fld>
            <a:endParaRPr lang="en-US" altLang="zh-CN"/>
          </a:p>
        </p:txBody>
      </p:sp>
    </p:spTree>
    <p:extLst>
      <p:ext uri="{BB962C8B-B14F-4D97-AF65-F5344CB8AC3E}">
        <p14:creationId xmlns:p14="http://schemas.microsoft.com/office/powerpoint/2010/main" val="27399792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25931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idx="2"/>
          </p:nvPr>
        </p:nvSpPr>
        <p:spPr bwMode="auto">
          <a:noFill/>
          <a:ln>
            <a:solidFill>
              <a:srgbClr val="000000"/>
            </a:solidFill>
            <a:miter lim="800000"/>
          </a:ln>
        </p:spPr>
      </p:sp>
      <p:sp>
        <p:nvSpPr>
          <p:cNvPr id="33794"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
        <p:nvSpPr>
          <p:cNvPr id="3379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7789A927-C623-4A39-B05B-40C1F0AB775C}" type="slidenum">
              <a:rPr lang="zh-CN" altLang="en-US"/>
              <a:t>3</a:t>
            </a:fld>
            <a:endParaRPr lang="en-US" altLang="zh-CN"/>
          </a:p>
        </p:txBody>
      </p:sp>
    </p:spTree>
    <p:extLst>
      <p:ext uri="{BB962C8B-B14F-4D97-AF65-F5344CB8AC3E}">
        <p14:creationId xmlns:p14="http://schemas.microsoft.com/office/powerpoint/2010/main" val="180470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idx="2"/>
          </p:nvPr>
        </p:nvSpPr>
        <p:spPr bwMode="auto">
          <a:noFill/>
          <a:ln>
            <a:solidFill>
              <a:srgbClr val="000000"/>
            </a:solidFill>
            <a:miter lim="800000"/>
          </a:ln>
        </p:spPr>
      </p:sp>
      <p:sp>
        <p:nvSpPr>
          <p:cNvPr id="35842" name="文本占位符 2"/>
          <p:cNvSpPr>
            <a:spLocks noGrp="1"/>
          </p:cNvSpPr>
          <p:nvPr>
            <p:ph type="body" idx="3"/>
          </p:nvPr>
        </p:nvSpPr>
        <p:spPr bwMode="auto">
          <a:noFill/>
        </p:spPr>
        <p:txBody>
          <a:bodyPr wrap="square" numCol="1" anchor="t" anchorCtr="0" compatLnSpc="1"/>
          <a:lstStyle/>
          <a:p>
            <a:pPr>
              <a:spcBef>
                <a:spcPct val="0"/>
              </a:spcBef>
            </a:pPr>
            <a:endParaRPr lang="zh-CN" altLang="en-US" dirty="0" smtClean="0"/>
          </a:p>
        </p:txBody>
      </p:sp>
      <p:sp>
        <p:nvSpPr>
          <p:cNvPr id="3584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7887728-854A-497D-B724-71D30E8EDA55}" type="slidenum">
              <a:rPr lang="zh-CN" altLang="en-US"/>
              <a:t>4</a:t>
            </a:fld>
            <a:endParaRPr lang="en-US" altLang="zh-CN"/>
          </a:p>
        </p:txBody>
      </p:sp>
    </p:spTree>
    <p:extLst>
      <p:ext uri="{BB962C8B-B14F-4D97-AF65-F5344CB8AC3E}">
        <p14:creationId xmlns:p14="http://schemas.microsoft.com/office/powerpoint/2010/main" val="3417115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idx="2"/>
          </p:nvPr>
        </p:nvSpPr>
        <p:spPr bwMode="auto">
          <a:noFill/>
          <a:ln>
            <a:solidFill>
              <a:srgbClr val="000000"/>
            </a:solidFill>
            <a:miter lim="800000"/>
          </a:ln>
        </p:spPr>
      </p:sp>
      <p:sp>
        <p:nvSpPr>
          <p:cNvPr id="38914"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
        <p:nvSpPr>
          <p:cNvPr id="38915"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465BD7B-268F-4711-8CC7-D19471C00365}" type="slidenum">
              <a:rPr lang="zh-CN" altLang="en-US"/>
              <a:t>6</a:t>
            </a:fld>
            <a:endParaRPr lang="en-US" altLang="zh-CN"/>
          </a:p>
        </p:txBody>
      </p:sp>
    </p:spTree>
    <p:extLst>
      <p:ext uri="{BB962C8B-B14F-4D97-AF65-F5344CB8AC3E}">
        <p14:creationId xmlns:p14="http://schemas.microsoft.com/office/powerpoint/2010/main" val="32427148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ln>
        </p:spPr>
      </p:sp>
      <p:sp>
        <p:nvSpPr>
          <p:cNvPr id="40962"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0963"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DE26ACB3-1660-4022-92B9-5678DC9086F0}" type="slidenum">
              <a:rPr lang="zh-CN" altLang="en-US"/>
              <a:t>7</a:t>
            </a:fld>
            <a:endParaRPr lang="en-US" altLang="zh-CN"/>
          </a:p>
        </p:txBody>
      </p:sp>
    </p:spTree>
    <p:extLst>
      <p:ext uri="{BB962C8B-B14F-4D97-AF65-F5344CB8AC3E}">
        <p14:creationId xmlns:p14="http://schemas.microsoft.com/office/powerpoint/2010/main" val="2446429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bwMode="auto">
          <a:noFill/>
          <a:ln>
            <a:solidFill>
              <a:srgbClr val="000000"/>
            </a:solidFill>
            <a:miter lim="800000"/>
          </a:ln>
        </p:spPr>
      </p:sp>
      <p:sp>
        <p:nvSpPr>
          <p:cNvPr id="43010"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301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076E9DF-87B1-4F00-8368-825201E05950}" type="slidenum">
              <a:rPr lang="zh-CN" altLang="en-US"/>
              <a:t>8</a:t>
            </a:fld>
            <a:endParaRPr lang="en-US" altLang="zh-CN"/>
          </a:p>
        </p:txBody>
      </p:sp>
    </p:spTree>
    <p:extLst>
      <p:ext uri="{BB962C8B-B14F-4D97-AF65-F5344CB8AC3E}">
        <p14:creationId xmlns:p14="http://schemas.microsoft.com/office/powerpoint/2010/main" val="3935764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ln>
        </p:spPr>
      </p:sp>
      <p:sp>
        <p:nvSpPr>
          <p:cNvPr id="45058"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5059"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2C0D781E-AE0C-43E5-B3B5-BD65BAEA4820}" type="slidenum">
              <a:rPr lang="zh-CN" altLang="en-US"/>
              <a:t>9</a:t>
            </a:fld>
            <a:endParaRPr lang="en-US" altLang="zh-CN"/>
          </a:p>
        </p:txBody>
      </p:sp>
    </p:spTree>
    <p:extLst>
      <p:ext uri="{BB962C8B-B14F-4D97-AF65-F5344CB8AC3E}">
        <p14:creationId xmlns:p14="http://schemas.microsoft.com/office/powerpoint/2010/main" val="747492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幻灯片图像占位符 1"/>
          <p:cNvSpPr>
            <a:spLocks noGrp="1" noRot="1" noChangeAspect="1"/>
          </p:cNvSpPr>
          <p:nvPr>
            <p:ph type="sldImg"/>
          </p:nvPr>
        </p:nvSpPr>
        <p:spPr bwMode="auto">
          <a:noFill/>
          <a:ln>
            <a:solidFill>
              <a:srgbClr val="000000"/>
            </a:solidFill>
            <a:miter lim="800000"/>
          </a:ln>
        </p:spPr>
      </p:sp>
      <p:sp>
        <p:nvSpPr>
          <p:cNvPr id="47106" name="备注占位符 2"/>
          <p:cNvSpPr>
            <a:spLocks noGrp="1"/>
          </p:cNvSpPr>
          <p:nvPr>
            <p:ph type="body" idx="1"/>
          </p:nvPr>
        </p:nvSpPr>
        <p:spPr bwMode="auto">
          <a:noFill/>
        </p:spPr>
        <p:txBody>
          <a:bodyPr wrap="square" numCol="1" anchor="t" anchorCtr="0" compatLnSpc="1"/>
          <a:lstStyle/>
          <a:p>
            <a:pPr>
              <a:spcBef>
                <a:spcPct val="0"/>
              </a:spcBef>
            </a:pPr>
            <a:endParaRPr lang="zh-CN" altLang="en-US" smtClean="0"/>
          </a:p>
        </p:txBody>
      </p:sp>
      <p:sp>
        <p:nvSpPr>
          <p:cNvPr id="47107"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52FBE70E-74D3-4FBB-8405-ED7C6B0ADA38}" type="slidenum">
              <a:rPr lang="zh-CN" altLang="en-US"/>
              <a:t>10</a:t>
            </a:fld>
            <a:endParaRPr lang="en-US" altLang="zh-CN"/>
          </a:p>
        </p:txBody>
      </p:sp>
    </p:spTree>
    <p:extLst>
      <p:ext uri="{BB962C8B-B14F-4D97-AF65-F5344CB8AC3E}">
        <p14:creationId xmlns:p14="http://schemas.microsoft.com/office/powerpoint/2010/main" val="3348914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矩形 1"/>
          <p:cNvSpPr/>
          <p:nvPr userDrawn="1"/>
        </p:nvSpPr>
        <p:spPr>
          <a:xfrm>
            <a:off x="350174" y="1916832"/>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2543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74965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79034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879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2390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683919"/>
            <a:ext cx="2133600" cy="357188"/>
          </a:xfrm>
          <a:prstGeom prst="rect">
            <a:avLst/>
          </a:prstGeom>
        </p:spPr>
        <p:txBody>
          <a:bodyPr lIns="68580" tIns="34290" rIns="68580" bIns="34290"/>
          <a:lstStyle>
            <a:lvl1pPr>
              <a:defRPr>
                <a:latin typeface="微软雅黑" panose="020B0503020204020204" pitchFamily="34" charset="-122"/>
                <a:ea typeface="微软雅黑" panose="020B0503020204020204" pitchFamily="34" charset="-122"/>
              </a:defRPr>
            </a:lvl1pPr>
          </a:lstStyle>
          <a:p>
            <a:fld id="{16EEE5BC-0560-477C-A8CC-0FAF48116DC6}" type="datetimeFigureOut">
              <a:rPr lang="zh-CN" altLang="en-US" smtClean="0"/>
              <a:t>2022/2/9</a:t>
            </a:fld>
            <a:endParaRPr lang="en-US" altLang="zh-CN" dirty="0"/>
          </a:p>
        </p:txBody>
      </p:sp>
      <p:sp>
        <p:nvSpPr>
          <p:cNvPr id="3" name="页脚占位符 2"/>
          <p:cNvSpPr>
            <a:spLocks noGrp="1"/>
          </p:cNvSpPr>
          <p:nvPr>
            <p:ph type="ftr" sz="quarter" idx="11"/>
          </p:nvPr>
        </p:nvSpPr>
        <p:spPr>
          <a:xfrm>
            <a:off x="3124200" y="4683919"/>
            <a:ext cx="2895600" cy="357188"/>
          </a:xfrm>
          <a:prstGeom prst="rect">
            <a:avLst/>
          </a:prstGeom>
        </p:spPr>
        <p:txBody>
          <a:bodyPr lIns="68580" tIns="34290" rIns="68580" bIns="34290"/>
          <a:lstStyle>
            <a:lvl1pPr>
              <a:defRPr>
                <a:latin typeface="微软雅黑" panose="020B0503020204020204" pitchFamily="34" charset="-122"/>
                <a:ea typeface="微软雅黑" panose="020B0503020204020204" pitchFamily="34" charset="-122"/>
              </a:defRPr>
            </a:lvl1pPr>
          </a:lstStyle>
          <a:p>
            <a:endParaRPr lang="en-US" altLang="zh-CN" dirty="0"/>
          </a:p>
        </p:txBody>
      </p:sp>
      <p:sp>
        <p:nvSpPr>
          <p:cNvPr id="4" name="灯片编号占位符 3"/>
          <p:cNvSpPr>
            <a:spLocks noGrp="1"/>
          </p:cNvSpPr>
          <p:nvPr>
            <p:ph type="sldNum" sz="quarter" idx="12"/>
          </p:nvPr>
        </p:nvSpPr>
        <p:spPr>
          <a:xfrm>
            <a:off x="6553200" y="4683919"/>
            <a:ext cx="2133600" cy="357188"/>
          </a:xfrm>
          <a:prstGeom prst="rect">
            <a:avLst/>
          </a:prstGeom>
        </p:spPr>
        <p:txBody>
          <a:bodyPr lIns="68580" tIns="34290" rIns="68580" bIns="34290"/>
          <a:lstStyle>
            <a:lvl1pPr>
              <a:defRPr>
                <a:latin typeface="微软雅黑" panose="020B0503020204020204" pitchFamily="34" charset="-122"/>
                <a:ea typeface="微软雅黑" panose="020B0503020204020204" pitchFamily="34" charset="-122"/>
              </a:defRPr>
            </a:lvl1pPr>
          </a:lstStyle>
          <a:p>
            <a:fld id="{A30EE294-3D08-441C-AFF9-6E46C5FEE5CA}" type="slidenum">
              <a:rPr lang="zh-CN" altLang="en-US" smtClean="0"/>
              <a:t>‹#›</a:t>
            </a:fld>
            <a:endParaRPr lang="en-US" altLang="zh-CN"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lIns="68580" tIns="34290" rIns="68580" bIns="34290"/>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3"/>
            <a:ext cx="2057400" cy="273844"/>
          </a:xfrm>
        </p:spPr>
        <p:txBody>
          <a:bodyPr lIns="68580" tIns="34290" rIns="68580" bIns="34290"/>
          <a:lstStyle/>
          <a:p>
            <a:fld id="{263DB197-84B0-484E-9C0F-88358ECCB797}" type="datetimeFigureOut">
              <a:rPr lang="zh-CN" altLang="en-US" smtClean="0"/>
              <a:t>2022/2/9</a:t>
            </a:fld>
            <a:endParaRPr lang="zh-CN" altLang="en-US"/>
          </a:p>
        </p:txBody>
      </p:sp>
      <p:sp>
        <p:nvSpPr>
          <p:cNvPr id="4" name="页脚占位符 3"/>
          <p:cNvSpPr>
            <a:spLocks noGrp="1"/>
          </p:cNvSpPr>
          <p:nvPr>
            <p:ph type="ftr" sz="quarter" idx="11"/>
          </p:nvPr>
        </p:nvSpPr>
        <p:spPr>
          <a:xfrm>
            <a:off x="3028950" y="4767263"/>
            <a:ext cx="3086100" cy="273844"/>
          </a:xfrm>
        </p:spPr>
        <p:txBody>
          <a:bodyPr lIns="68580" tIns="34290" rIns="68580" bIns="34290"/>
          <a:lstStyle/>
          <a:p>
            <a:endParaRPr lang="zh-CN" altLang="en-US"/>
          </a:p>
        </p:txBody>
      </p:sp>
      <p:sp>
        <p:nvSpPr>
          <p:cNvPr id="5" name="灯片编号占位符 4"/>
          <p:cNvSpPr>
            <a:spLocks noGrp="1"/>
          </p:cNvSpPr>
          <p:nvPr>
            <p:ph type="sldNum" sz="quarter" idx="12"/>
          </p:nvPr>
        </p:nvSpPr>
        <p:spPr>
          <a:xfrm>
            <a:off x="6457950" y="4767263"/>
            <a:ext cx="2057400" cy="273844"/>
          </a:xfrm>
        </p:spPr>
        <p:txBody>
          <a:bodyPr lIns="68580" tIns="34290" rIns="68580" bIns="34290"/>
          <a:lstStyle/>
          <a:p>
            <a:fld id="{E077DA78-E013-4A8C-AD75-63A150561B10}"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220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061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171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574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3437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16976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marL="685800" indent="-685800" algn="l" rtl="0" eaLnBrk="0" fontAlgn="base" hangingPunct="0">
        <a:lnSpc>
          <a:spcPct val="90000"/>
        </a:lnSpc>
        <a:spcBef>
          <a:spcPct val="0"/>
        </a:spcBef>
        <a:spcAft>
          <a:spcPct val="0"/>
        </a:spcAft>
        <a:defRPr sz="3300">
          <a:solidFill>
            <a:schemeClr val="tx1"/>
          </a:solidFill>
          <a:latin typeface="+mj-lt"/>
          <a:ea typeface="+mj-ea"/>
          <a:cs typeface="+mj-cs"/>
          <a:sym typeface="Calibri Light" panose="020F0302020204030204" pitchFamily="34" charset="0"/>
        </a:defRPr>
      </a:lvl1pPr>
      <a:lvl2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028700" indent="-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371600" indent="-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1714500" indent="-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057400" indent="-685800" algn="l"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171450" indent="-171450" algn="l"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sym typeface="Calibri" panose="020F0502020204030204" pitchFamily="34" charset="0"/>
        </a:defRPr>
      </a:lvl1pPr>
      <a:lvl2pPr marL="514350" indent="-171450" algn="l" rtl="0" eaLnBrk="0" fontAlgn="base" hangingPunct="0">
        <a:lnSpc>
          <a:spcPct val="90000"/>
        </a:lnSpc>
        <a:spcBef>
          <a:spcPts val="375"/>
        </a:spcBef>
        <a:spcAft>
          <a:spcPct val="0"/>
        </a:spcAft>
        <a:buFont typeface="Arial" panose="020B0604020202020204" pitchFamily="34" charset="0"/>
        <a:buChar char="•"/>
        <a:defRPr sz="1800">
          <a:solidFill>
            <a:schemeClr val="tx1"/>
          </a:solidFill>
          <a:latin typeface="+mn-lt"/>
          <a:ea typeface="+mn-ea"/>
          <a:sym typeface="Calibri" panose="020F0502020204030204" pitchFamily="34" charset="0"/>
        </a:defRPr>
      </a:lvl2pPr>
      <a:lvl3pPr marL="857250" indent="-171450"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sym typeface="Calibri" panose="020F0502020204030204" pitchFamily="34" charset="0"/>
        </a:defRPr>
      </a:lvl3pPr>
      <a:lvl4pPr marL="1200150" indent="-171450"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sym typeface="Calibri" panose="020F0502020204030204" pitchFamily="34" charset="0"/>
        </a:defRPr>
      </a:lvl4pPr>
      <a:lvl5pPr marL="1543050" indent="-171450" algn="l"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sym typeface="Calibri" panose="020F0502020204030204" pitchFamily="34" charset="0"/>
        </a:defRPr>
      </a:lvl5pPr>
      <a:lvl6pPr marL="1885950" indent="-171450" algn="l" rtl="0" fontAlgn="base">
        <a:lnSpc>
          <a:spcPct val="90000"/>
        </a:lnSpc>
        <a:spcBef>
          <a:spcPts val="375"/>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6pPr>
      <a:lvl7pPr marL="2228850" indent="-171450" algn="l" rtl="0" fontAlgn="base">
        <a:lnSpc>
          <a:spcPct val="90000"/>
        </a:lnSpc>
        <a:spcBef>
          <a:spcPts val="375"/>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7pPr>
      <a:lvl8pPr marL="2571750" indent="-171450" algn="l" rtl="0" fontAlgn="base">
        <a:lnSpc>
          <a:spcPct val="90000"/>
        </a:lnSpc>
        <a:spcBef>
          <a:spcPts val="375"/>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8pPr>
      <a:lvl9pPr marL="2914650" indent="-171450" algn="l" rtl="0" fontAlgn="base">
        <a:lnSpc>
          <a:spcPct val="90000"/>
        </a:lnSpc>
        <a:spcBef>
          <a:spcPts val="375"/>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2022/2/9</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518461504"/>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标题 1"/>
          <p:cNvSpPr>
            <a:spLocks noGrp="1"/>
          </p:cNvSpPr>
          <p:nvPr/>
        </p:nvSpPr>
        <p:spPr bwMode="auto">
          <a:xfrm>
            <a:off x="1323975" y="2311003"/>
            <a:ext cx="6389688" cy="404813"/>
          </a:xfrm>
          <a:prstGeom prst="rect">
            <a:avLst/>
          </a:prstGeom>
          <a:noFill/>
          <a:ln w="9525">
            <a:noFill/>
            <a:miter lim="800000"/>
          </a:ln>
        </p:spPr>
        <p:txBody>
          <a:bodyPr lIns="51435" tIns="25718" rIns="51435" bIns="25718" anchor="ctr"/>
          <a:lstStyle/>
          <a:p>
            <a:pPr algn="ctr"/>
            <a:r>
              <a:rPr lang="zh-CN" altLang="en-US" sz="3000" b="1" dirty="0">
                <a:latin typeface="微软雅黑" panose="020B0503020204020204" pitchFamily="34" charset="-122"/>
                <a:ea typeface="微软雅黑" panose="020B0503020204020204" pitchFamily="34" charset="-122"/>
                <a:cs typeface="Times New Roman" panose="02020603050405020304" pitchFamily="18" charset="0"/>
              </a:rPr>
              <a:t>中学语文人教版九年级下册</a:t>
            </a:r>
          </a:p>
          <a:p>
            <a:pPr algn="ctr"/>
            <a:endParaRPr lang="zh-CN" altLang="en-US" sz="3000" b="1" dirty="0">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3000" b="1" dirty="0">
                <a:latin typeface="微软雅黑" panose="020B0503020204020204" pitchFamily="34" charset="-122"/>
                <a:ea typeface="微软雅黑" panose="020B0503020204020204" pitchFamily="34" charset="-122"/>
                <a:cs typeface="Times New Roman" panose="02020603050405020304" pitchFamily="18" charset="0"/>
              </a:rPr>
              <a:t>变色龙</a:t>
            </a:r>
          </a:p>
        </p:txBody>
      </p:sp>
      <p:pic>
        <p:nvPicPr>
          <p:cNvPr id="1026" name="Picture 2" descr="G:\讯飞\新建文件夹 (4)\1 (7)\002_封面页.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093" y="329507"/>
            <a:ext cx="7521046" cy="3962992"/>
          </a:xfrm>
          <a:prstGeom prst="rect">
            <a:avLst/>
          </a:prstGeom>
          <a:noFill/>
          <a:effectLst>
            <a:softEdge rad="127000"/>
          </a:effectLst>
        </p:spPr>
      </p:pic>
      <p:sp>
        <p:nvSpPr>
          <p:cNvPr id="4" name="矩形 3"/>
          <p:cNvSpPr/>
          <p:nvPr/>
        </p:nvSpPr>
        <p:spPr>
          <a:xfrm>
            <a:off x="0" y="4484673"/>
            <a:ext cx="9143999" cy="352725"/>
          </a:xfrm>
          <a:prstGeom prst="rect">
            <a:avLst/>
          </a:prstGeom>
        </p:spPr>
        <p:txBody>
          <a:bodyPr wrap="square" lIns="68580" tIns="34290" rIns="68580" bIns="34290">
            <a:spAutoFit/>
          </a:bodyPr>
          <a:lstStyle/>
          <a:p>
            <a:pPr marL="257175" indent="-257175" algn="ctr">
              <a:lnSpc>
                <a:spcPct val="110000"/>
              </a:lnSpc>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4878" y="819307"/>
            <a:ext cx="2967038"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归纳内容  分析人物</a:t>
            </a:r>
          </a:p>
        </p:txBody>
      </p:sp>
      <p:sp>
        <p:nvSpPr>
          <p:cNvPr id="100" name="文本框 99"/>
          <p:cNvSpPr txBox="1">
            <a:spLocks noChangeArrowheads="1"/>
          </p:cNvSpPr>
          <p:nvPr/>
        </p:nvSpPr>
        <p:spPr bwMode="auto">
          <a:xfrm>
            <a:off x="450375" y="1504666"/>
            <a:ext cx="8372903" cy="2562240"/>
          </a:xfrm>
          <a:prstGeom prst="rect">
            <a:avLst/>
          </a:prstGeom>
          <a:noFill/>
          <a:ln w="9525">
            <a:noFill/>
            <a:miter lim="800000"/>
          </a:ln>
        </p:spPr>
        <p:txBody>
          <a:bodyPr wrap="square" lIns="68580" tIns="34290" rIns="68580" bIns="34290">
            <a:spAutoFit/>
          </a:bodyPr>
          <a:lstStyle/>
          <a:p>
            <a:pPr indent="34290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 第三次变化：当巡警说是将军家的狗时，奥楚蔑洛夫认为狗是“名贵的”“娇贵的动物”。 并对狗主人巴结讨好：“就说这狗是我找着，派人送上的。”而对赫留金却是一副凶相：“你这混蛋，不用把你那蠢手指头伸出来！怪你自己不好！”这是奥楚蔑洛夫的  第三次“变色”。</a:t>
            </a:r>
          </a:p>
          <a:p>
            <a:pPr indent="34290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  第四次变化：当厨师开始时说不是将军家的狗时，奥楚蔑洛夫再次骂小狗是条“野狗”，表示“弄死它算了。”这是他的第四次“变色</a:t>
            </a:r>
            <a:r>
              <a:rPr lang="zh-CN" altLang="en-US" dirty="0" smtClean="0">
                <a:solidFill>
                  <a:srgbClr val="000000"/>
                </a:solidFill>
                <a:latin typeface="微软雅黑" panose="020B0503020204020204" pitchFamily="34" charset="-122"/>
                <a:ea typeface="微软雅黑" panose="020B0503020204020204" pitchFamily="34" charset="-122"/>
              </a:rPr>
              <a:t>”。</a:t>
            </a:r>
            <a:endParaRPr lang="zh-CN" altLang="en-US"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0267" y="730277"/>
            <a:ext cx="296862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归纳内容  分析人物</a:t>
            </a:r>
          </a:p>
        </p:txBody>
      </p:sp>
      <p:sp>
        <p:nvSpPr>
          <p:cNvPr id="100" name="文本框 99"/>
          <p:cNvSpPr txBox="1">
            <a:spLocks noChangeArrowheads="1"/>
          </p:cNvSpPr>
          <p:nvPr/>
        </p:nvSpPr>
        <p:spPr bwMode="auto">
          <a:xfrm>
            <a:off x="602422" y="1588926"/>
            <a:ext cx="7974012" cy="2146742"/>
          </a:xfrm>
          <a:prstGeom prst="rect">
            <a:avLst/>
          </a:prstGeom>
          <a:noFill/>
          <a:ln w="9525">
            <a:noFill/>
            <a:miter lim="800000"/>
          </a:ln>
        </p:spPr>
        <p:txBody>
          <a:bodyPr lIns="68580" tIns="34290" rIns="68580" bIns="34290">
            <a:spAutoFit/>
          </a:bodyPr>
          <a:lstStyle/>
          <a:p>
            <a:pPr indent="34290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 第五次变化：当厨师最后再说是将军的哥哥家的狗时，奥楚蔑洛夫立即说：“这小狗还不赖，怪伶俐的，一口就咬破了这家伙的手指头！</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不但狗成了可爱的，连咬人都成了美德。对狗主人：“洋溢着含笑的温情”，称呼“他老人家”</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阿谀逢迎，献媚取宠。而对赫留金，则极尽恐吓之能事：“早晚要收拾你。”这是他的第五次“变色”。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文本框 99"/>
          <p:cNvSpPr txBox="1">
            <a:spLocks noChangeArrowheads="1"/>
          </p:cNvSpPr>
          <p:nvPr/>
        </p:nvSpPr>
        <p:spPr bwMode="auto">
          <a:xfrm>
            <a:off x="212725" y="1042988"/>
            <a:ext cx="8519795" cy="3393236"/>
          </a:xfrm>
          <a:prstGeom prst="rect">
            <a:avLst/>
          </a:prstGeom>
          <a:noFill/>
          <a:ln w="9525">
            <a:noFill/>
            <a:miter lim="800000"/>
          </a:ln>
        </p:spPr>
        <p:txBody>
          <a:bodyPr wrap="square" lIns="68580" tIns="34290" rIns="68580" bIns="34290">
            <a:spAutoFit/>
          </a:bodyPr>
          <a:lstStyle/>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2</a:t>
            </a:r>
            <a:r>
              <a:rPr lang="zh-CN" altLang="en-US" dirty="0">
                <a:solidFill>
                  <a:srgbClr val="000000"/>
                </a:solidFill>
                <a:latin typeface="微软雅黑" panose="020B0503020204020204" pitchFamily="34" charset="-122"/>
                <a:ea typeface="微软雅黑" panose="020B0503020204020204" pitchFamily="34" charset="-122"/>
              </a:rPr>
              <a:t>、课文的题目为什么叫</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变色龙</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a:t>
            </a:r>
            <a:endParaRPr lang="en-US" altLang="zh-CN"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endParaRPr lang="en-US" altLang="zh-CN"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endParaRPr lang="zh-CN" altLang="en-US"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3</a:t>
            </a:r>
            <a:r>
              <a:rPr lang="zh-CN" altLang="en-US" dirty="0">
                <a:solidFill>
                  <a:srgbClr val="000000"/>
                </a:solidFill>
                <a:latin typeface="微软雅黑" panose="020B0503020204020204" pitchFamily="34" charset="-122"/>
                <a:ea typeface="微软雅黑" panose="020B0503020204020204" pitchFamily="34" charset="-122"/>
              </a:rPr>
              <a:t>、 “他们”是谁？你认为奥楚蔑洛夫是真的打算“好好教训他们一下”吗？为什么？</a:t>
            </a:r>
            <a:endParaRPr lang="en-US" altLang="zh-CN"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endParaRPr lang="en-US" altLang="zh-CN"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4</a:t>
            </a:r>
            <a:r>
              <a:rPr lang="zh-CN" altLang="en-US" dirty="0">
                <a:solidFill>
                  <a:srgbClr val="000000"/>
                </a:solidFill>
                <a:latin typeface="微软雅黑" panose="020B0503020204020204" pitchFamily="34" charset="-122"/>
                <a:ea typeface="微软雅黑" panose="020B0503020204020204" pitchFamily="34" charset="-122"/>
              </a:rPr>
              <a:t>、既然他不打算治，或者说也没有能力治，那他说这段貌似公正的话目的是什么呢？表现了他怎样的性格特点？</a:t>
            </a:r>
          </a:p>
        </p:txBody>
      </p:sp>
      <p:sp>
        <p:nvSpPr>
          <p:cNvPr id="3" name="TextBox 1"/>
          <p:cNvSpPr txBox="1"/>
          <p:nvPr/>
        </p:nvSpPr>
        <p:spPr>
          <a:xfrm>
            <a:off x="260042" y="769385"/>
            <a:ext cx="2967037"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归纳内容  分析人物</a:t>
            </a:r>
          </a:p>
        </p:txBody>
      </p:sp>
      <p:sp>
        <p:nvSpPr>
          <p:cNvPr id="6" name="矩形 5"/>
          <p:cNvSpPr>
            <a:spLocks noChangeArrowheads="1"/>
          </p:cNvSpPr>
          <p:nvPr/>
        </p:nvSpPr>
        <p:spPr bwMode="auto">
          <a:xfrm>
            <a:off x="212725" y="1487789"/>
            <a:ext cx="8655379" cy="900246"/>
          </a:xfrm>
          <a:prstGeom prst="rect">
            <a:avLst/>
          </a:prstGeom>
          <a:noFill/>
          <a:ln w="9525">
            <a:noFill/>
            <a:miter lim="800000"/>
          </a:ln>
        </p:spPr>
        <p:txBody>
          <a:bodyPr wrap="square" lIns="68580" tIns="34290" rIns="68580" bIns="34290">
            <a:spAutoFit/>
          </a:bodyPr>
          <a:lstStyle/>
          <a:p>
            <a:pPr indent="342900">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因为他就象动物一样，遇到不同身份的狗的主人，态度就发生变化，表现了他媚上欺下、见风驶舵的性格特点。</a:t>
            </a:r>
          </a:p>
        </p:txBody>
      </p:sp>
      <p:sp>
        <p:nvSpPr>
          <p:cNvPr id="7" name="矩形 6"/>
          <p:cNvSpPr>
            <a:spLocks noChangeArrowheads="1"/>
          </p:cNvSpPr>
          <p:nvPr/>
        </p:nvSpPr>
        <p:spPr bwMode="auto">
          <a:xfrm>
            <a:off x="303213" y="3083391"/>
            <a:ext cx="8840788" cy="484748"/>
          </a:xfrm>
          <a:prstGeom prst="rect">
            <a:avLst/>
          </a:prstGeom>
          <a:noFill/>
          <a:ln w="9525">
            <a:noFill/>
            <a:miter lim="800000"/>
          </a:ln>
        </p:spPr>
        <p:txBody>
          <a:bodyPr lIns="68580" tIns="34290" rIns="68580" bIns="34290">
            <a:spAutoFit/>
          </a:bodyPr>
          <a:lstStyle/>
          <a:p>
            <a:pPr indent="342900">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有钱有权的老爷们。不是。因为他没有那么大的权力。他也不敢（他的奴性性格）。</a:t>
            </a:r>
          </a:p>
        </p:txBody>
      </p:sp>
      <p:sp>
        <p:nvSpPr>
          <p:cNvPr id="8" name="矩形 7"/>
          <p:cNvSpPr>
            <a:spLocks noChangeArrowheads="1"/>
          </p:cNvSpPr>
          <p:nvPr/>
        </p:nvSpPr>
        <p:spPr bwMode="auto">
          <a:xfrm>
            <a:off x="307319" y="4389835"/>
            <a:ext cx="6255559" cy="484748"/>
          </a:xfrm>
          <a:prstGeom prst="rect">
            <a:avLst/>
          </a:prstGeom>
          <a:noFill/>
          <a:ln w="9525">
            <a:noFill/>
            <a:miter lim="800000"/>
          </a:ln>
        </p:spPr>
        <p:txBody>
          <a:bodyPr wrap="none" lIns="68580" tIns="34290" rIns="68580" bIns="34290">
            <a:spAutoFit/>
          </a:bodyPr>
          <a:lstStyle/>
          <a:p>
            <a:pPr indent="342900">
              <a:lnSpc>
                <a:spcPct val="150000"/>
              </a:lnSpc>
            </a:pPr>
            <a:r>
              <a:rPr lang="zh-CN" altLang="en-US" b="1" dirty="0">
                <a:solidFill>
                  <a:srgbClr val="FF0000"/>
                </a:solidFill>
                <a:latin typeface="微软雅黑" panose="020B0503020204020204" pitchFamily="34" charset="-122"/>
                <a:ea typeface="微软雅黑" panose="020B0503020204020204" pitchFamily="34" charset="-122"/>
              </a:rPr>
              <a:t>显威风，摆架子，炫耀权力。装腔作势、虚伪、官态十足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heckerboard(across)">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250581" y="1210096"/>
            <a:ext cx="8727856" cy="2954655"/>
          </a:xfrm>
          <a:prstGeom prst="rect">
            <a:avLst/>
          </a:prstGeom>
          <a:noFill/>
          <a:ln w="9525">
            <a:noFill/>
            <a:miter/>
          </a:ln>
        </p:spPr>
        <p:txBody>
          <a:bodyPr wrap="square" lIns="68580" tIns="34290" rIns="68580" bIns="34290">
            <a:spAutoFit/>
          </a:bodyPr>
          <a:lstStyle/>
          <a:p>
            <a:pPr indent="342900" fontAlgn="auto">
              <a:lnSpc>
                <a:spcPct val="150000"/>
              </a:lnSpc>
              <a:spcBef>
                <a:spcPts val="0"/>
              </a:spcBef>
              <a:spcAft>
                <a:spcPts val="0"/>
              </a:spcAft>
              <a:defRPr/>
            </a:pPr>
            <a:r>
              <a:rPr lang="en-US" altLang="zh-CN" dirty="0">
                <a:solidFill>
                  <a:srgbClr val="000000"/>
                </a:solidFill>
                <a:latin typeface="微软雅黑" panose="020B0503020204020204" pitchFamily="34" charset="-122"/>
                <a:ea typeface="微软雅黑" panose="020B0503020204020204" pitchFamily="34" charset="-122"/>
              </a:rPr>
              <a:t>1</a:t>
            </a:r>
            <a:r>
              <a:rPr lang="zh-CN" altLang="en-US" dirty="0">
                <a:solidFill>
                  <a:srgbClr val="000000"/>
                </a:solidFill>
                <a:latin typeface="微软雅黑" panose="020B0503020204020204" pitchFamily="34" charset="-122"/>
                <a:ea typeface="微软雅黑" panose="020B0503020204020204" pitchFamily="34" charset="-122"/>
              </a:rPr>
              <a:t>、塑造奥楚蔑洛夫这一典型形象不仅主要采用语言描写，还通过细节描写对他进行刻画。如当人群里有人说好像是席加洛夫将军家的狗时说：“叶尔德林，帮我把大衣脱下来</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真要命，天这么热，看样子多半要下雨了”；而当人群里再次说是将军家的狗时，奥楚蔑洛夫说：“叶尔德林老弟，给我穿上大衣吧</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好像起风了，挺冷”。这两处都属于细节描写。奥楚蔑洛夫这一脱一穿，真的是因为天气热冷有变吗？它反映了人物的什么心理活动？</a:t>
            </a:r>
            <a:endParaRPr lang="zh-CN" altLang="en-US" sz="2100" dirty="0">
              <a:solidFill>
                <a:srgbClr val="000000"/>
              </a:solidFill>
              <a:latin typeface="微软雅黑" panose="020B0503020204020204" pitchFamily="34" charset="-122"/>
              <a:ea typeface="微软雅黑" panose="020B0503020204020204" pitchFamily="34" charset="-122"/>
            </a:endParaRPr>
          </a:p>
          <a:p>
            <a:pPr indent="342900" fontAlgn="auto">
              <a:spcBef>
                <a:spcPts val="0"/>
              </a:spcBef>
              <a:spcAft>
                <a:spcPts val="0"/>
              </a:spcAft>
              <a:defRPr/>
            </a:pPr>
            <a:r>
              <a:rPr lang="en-US" altLang="zh-CN" sz="21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a:t>
            </a:r>
          </a:p>
        </p:txBody>
      </p:sp>
      <p:sp>
        <p:nvSpPr>
          <p:cNvPr id="3" name="文本框 2"/>
          <p:cNvSpPr txBox="1"/>
          <p:nvPr/>
        </p:nvSpPr>
        <p:spPr>
          <a:xfrm>
            <a:off x="240030" y="573405"/>
            <a:ext cx="3810000" cy="346249"/>
          </a:xfrm>
          <a:prstGeom prst="rect">
            <a:avLst/>
          </a:prstGeom>
          <a:noFill/>
          <a:ln w="9525">
            <a:noFill/>
            <a:miter/>
          </a:ln>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赏析细节描写</a:t>
            </a:r>
          </a:p>
        </p:txBody>
      </p:sp>
      <p:sp>
        <p:nvSpPr>
          <p:cNvPr id="6" name="矩形 5"/>
          <p:cNvSpPr>
            <a:spLocks noChangeArrowheads="1"/>
          </p:cNvSpPr>
          <p:nvPr/>
        </p:nvSpPr>
        <p:spPr bwMode="auto">
          <a:xfrm>
            <a:off x="250582" y="3760345"/>
            <a:ext cx="8594969" cy="900247"/>
          </a:xfrm>
          <a:prstGeom prst="rect">
            <a:avLst/>
          </a:prstGeom>
          <a:noFill/>
          <a:ln w="9525">
            <a:noFill/>
            <a:miter lim="800000"/>
          </a:ln>
        </p:spPr>
        <p:txBody>
          <a:bodyPr wrap="square" lIns="68580" tIns="34290" rIns="68580" bIns="34290">
            <a:spAutoFit/>
          </a:bodyPr>
          <a:lstStyle/>
          <a:p>
            <a:pPr indent="342900">
              <a:lnSpc>
                <a:spcPct val="150000"/>
              </a:lnSpc>
              <a:defRPr/>
            </a:pPr>
            <a:r>
              <a:rPr lang="zh-CN" altLang="en-US" dirty="0">
                <a:solidFill>
                  <a:srgbClr val="FF0000"/>
                </a:solidFill>
                <a:latin typeface="微软雅黑" panose="020B0503020204020204" pitchFamily="34" charset="-122"/>
                <a:ea typeface="微软雅黑" panose="020B0503020204020204" pitchFamily="34" charset="-122"/>
              </a:rPr>
              <a:t>不是。奥楚蔑洛夫对军大衣一脱一穿这一细节描写，充分揭示了他内心的恐慌和强作镇定的窘态。</a:t>
            </a:r>
            <a:r>
              <a:rPr lang="en-US" altLang="zh-CN" dirty="0">
                <a:solidFill>
                  <a:srgbClr val="FF0000"/>
                </a:solidFill>
                <a:latin typeface="微软雅黑" panose="020B0503020204020204" pitchFamily="34" charset="-122"/>
                <a:ea typeface="微软雅黑" panose="020B0503020204020204" pitchFamily="34" charset="-122"/>
              </a:rPr>
              <a:t> </a:t>
            </a:r>
            <a:endParaRPr lang="zh-CN" altLang="en-US"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文本框 99"/>
          <p:cNvSpPr txBox="1">
            <a:spLocks noChangeArrowheads="1"/>
          </p:cNvSpPr>
          <p:nvPr/>
        </p:nvSpPr>
        <p:spPr bwMode="auto">
          <a:xfrm>
            <a:off x="481084" y="1165714"/>
            <a:ext cx="8260307" cy="484748"/>
          </a:xfrm>
          <a:prstGeom prst="rect">
            <a:avLst/>
          </a:prstGeom>
          <a:noFill/>
          <a:ln w="9525">
            <a:noFill/>
            <a:miter lim="800000"/>
          </a:ln>
        </p:spPr>
        <p:txBody>
          <a:bodyPr wrap="square" lIns="68580" tIns="34290" rIns="68580" bIns="34290">
            <a:spAutoFit/>
          </a:bodyPr>
          <a:lstStyle/>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2</a:t>
            </a:r>
            <a:r>
              <a:rPr lang="zh-CN" altLang="en-US" dirty="0">
                <a:solidFill>
                  <a:srgbClr val="000000"/>
                </a:solidFill>
                <a:latin typeface="微软雅黑" panose="020B0503020204020204" pitchFamily="34" charset="-122"/>
                <a:ea typeface="微软雅黑" panose="020B0503020204020204" pitchFamily="34" charset="-122"/>
              </a:rPr>
              <a:t>、在叙写奥楚蔑洛夫处理狗咬人一案中为什么还塑造了赫留金金这一形象？</a:t>
            </a:r>
          </a:p>
        </p:txBody>
      </p:sp>
      <p:sp>
        <p:nvSpPr>
          <p:cNvPr id="2" name="文本框 1"/>
          <p:cNvSpPr txBox="1"/>
          <p:nvPr/>
        </p:nvSpPr>
        <p:spPr>
          <a:xfrm>
            <a:off x="255896" y="736980"/>
            <a:ext cx="3813917" cy="346249"/>
          </a:xfrm>
          <a:prstGeom prst="rect">
            <a:avLst/>
          </a:prstGeom>
          <a:noFill/>
          <a:ln w="9525">
            <a:noFill/>
            <a:miter/>
          </a:ln>
        </p:spPr>
        <p:txBody>
          <a:bodyPr wrap="square"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赏析细节描写</a:t>
            </a:r>
          </a:p>
        </p:txBody>
      </p:sp>
      <p:sp>
        <p:nvSpPr>
          <p:cNvPr id="6" name="矩形 5"/>
          <p:cNvSpPr>
            <a:spLocks noChangeArrowheads="1"/>
          </p:cNvSpPr>
          <p:nvPr/>
        </p:nvSpPr>
        <p:spPr bwMode="auto">
          <a:xfrm>
            <a:off x="809662" y="2137310"/>
            <a:ext cx="7767956" cy="1731243"/>
          </a:xfrm>
          <a:prstGeom prst="rect">
            <a:avLst/>
          </a:prstGeom>
          <a:noFill/>
          <a:ln w="9525">
            <a:noFill/>
            <a:miter lim="800000"/>
          </a:ln>
        </p:spPr>
        <p:txBody>
          <a:bodyPr wrap="square" lIns="68580" tIns="34290" rIns="68580" bIns="34290">
            <a:spAutoFit/>
          </a:bodyPr>
          <a:lstStyle/>
          <a:p>
            <a:pPr indent="342900">
              <a:lnSpc>
                <a:spcPct val="150000"/>
              </a:lnSpc>
              <a:defRPr/>
            </a:pPr>
            <a:r>
              <a:rPr lang="zh-CN" altLang="en-US" dirty="0">
                <a:latin typeface="微软雅黑" panose="020B0503020204020204" pitchFamily="34" charset="-122"/>
                <a:ea typeface="微软雅黑" panose="020B0503020204020204" pitchFamily="34" charset="-122"/>
              </a:rPr>
              <a:t>他因玩狗而被咬破了手指头，原本想借助律申诉取胜得到一笔赔尝，但最终却成了冒犯名贵狗的“混蛋”罪犯。而他那个被狗咬伤的“血淋淋”的手指头，一开始原是赫留金用来要求赔钱的资本，最后却成了他冒犯“名贵”狗的罪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9885" y="724254"/>
            <a:ext cx="3810000" cy="346249"/>
          </a:xfrm>
          <a:prstGeom prst="rect">
            <a:avLst/>
          </a:prstGeom>
          <a:noFill/>
          <a:ln w="9525">
            <a:noFill/>
            <a:miter/>
          </a:ln>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赏析环境描写</a:t>
            </a:r>
          </a:p>
        </p:txBody>
      </p:sp>
      <p:sp>
        <p:nvSpPr>
          <p:cNvPr id="100" name="文本框 99"/>
          <p:cNvSpPr txBox="1"/>
          <p:nvPr/>
        </p:nvSpPr>
        <p:spPr>
          <a:xfrm>
            <a:off x="251436" y="1192000"/>
            <a:ext cx="8592313" cy="761747"/>
          </a:xfrm>
          <a:prstGeom prst="rect">
            <a:avLst/>
          </a:prstGeom>
          <a:noFill/>
          <a:ln w="9525">
            <a:noFill/>
            <a:miter/>
          </a:ln>
        </p:spPr>
        <p:txBody>
          <a:bodyPr wrap="square" lIns="68580" tIns="34290" rIns="68580" bIns="34290">
            <a:spAutoFit/>
          </a:bodyPr>
          <a:lstStyle/>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1</a:t>
            </a:r>
            <a:r>
              <a:rPr lang="zh-CN" altLang="en-US" dirty="0">
                <a:solidFill>
                  <a:srgbClr val="000000"/>
                </a:solidFill>
                <a:latin typeface="微软雅黑" panose="020B0503020204020204" pitchFamily="34" charset="-122"/>
                <a:ea typeface="微软雅黑" panose="020B0503020204020204" pitchFamily="34" charset="-122"/>
              </a:rPr>
              <a:t>、形象的存在肯定离不开活动的环境。那么，狗咬人一案发生在怎样的环境里？</a:t>
            </a:r>
          </a:p>
          <a:p>
            <a:pPr fontAlgn="auto">
              <a:spcBef>
                <a:spcPts val="0"/>
              </a:spcBef>
              <a:spcAft>
                <a:spcPts val="0"/>
              </a:spcAft>
              <a:defRPr/>
            </a:pPr>
            <a:r>
              <a:rPr lang="zh-CN" altLang="en-US" b="1"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zh-CN" altLang="en-US"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矩形 5"/>
          <p:cNvSpPr>
            <a:spLocks noChangeArrowheads="1"/>
          </p:cNvSpPr>
          <p:nvPr/>
        </p:nvSpPr>
        <p:spPr bwMode="auto">
          <a:xfrm>
            <a:off x="585555" y="2238788"/>
            <a:ext cx="8380412" cy="1731243"/>
          </a:xfrm>
          <a:prstGeom prst="rect">
            <a:avLst/>
          </a:prstGeom>
          <a:noFill/>
          <a:ln w="9525">
            <a:noFill/>
            <a:miter lim="800000"/>
          </a:ln>
        </p:spPr>
        <p:txBody>
          <a:bodyPr lIns="68580" tIns="34290" rIns="68580" bIns="34290">
            <a:spAutoFit/>
          </a:bodyPr>
          <a:lstStyle/>
          <a:p>
            <a:pPr indent="342900">
              <a:lnSpc>
                <a:spcPct val="150000"/>
              </a:lnSpc>
              <a:defRPr/>
            </a:pPr>
            <a:r>
              <a:rPr lang="zh-CN" altLang="en-US" dirty="0">
                <a:latin typeface="微软雅黑" panose="020B0503020204020204" pitchFamily="34" charset="-122"/>
                <a:ea typeface="微软雅黑" panose="020B0503020204020204" pitchFamily="34" charset="-122"/>
              </a:rPr>
              <a:t> 当时的社会背景是：</a:t>
            </a:r>
            <a:r>
              <a:rPr lang="en-US" altLang="zh-CN" dirty="0">
                <a:latin typeface="微软雅黑" panose="020B0503020204020204" pitchFamily="34" charset="-122"/>
                <a:ea typeface="微软雅黑" panose="020B0503020204020204" pitchFamily="34" charset="-122"/>
              </a:rPr>
              <a:t>1881</a:t>
            </a:r>
            <a:r>
              <a:rPr lang="zh-CN" altLang="en-US" dirty="0">
                <a:latin typeface="微软雅黑" panose="020B0503020204020204" pitchFamily="34" charset="-122"/>
                <a:ea typeface="微软雅黑" panose="020B0503020204020204" pitchFamily="34" charset="-122"/>
              </a:rPr>
              <a:t>年，亚历山大二世被谋杀，亚历山大三世继位。为了保证统治者的安全，沙皇政府大大加强了警察制度，建立了恐怖的警察统治，采取更加残酷的专制统治。当时的俄国活像一座人间地狱。这是俄国历史上最反动、最黑暗的时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ox(in)">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0580" y="696036"/>
            <a:ext cx="3803406" cy="346249"/>
          </a:xfrm>
          <a:prstGeom prst="rect">
            <a:avLst/>
          </a:prstGeom>
          <a:noFill/>
          <a:ln w="9525">
            <a:noFill/>
            <a:miter/>
          </a:ln>
        </p:spPr>
        <p:txBody>
          <a:bodyPr wrap="square"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赏析环境描写</a:t>
            </a:r>
          </a:p>
        </p:txBody>
      </p:sp>
      <p:sp>
        <p:nvSpPr>
          <p:cNvPr id="100" name="文本框 99"/>
          <p:cNvSpPr txBox="1"/>
          <p:nvPr/>
        </p:nvSpPr>
        <p:spPr>
          <a:xfrm>
            <a:off x="257174" y="1160614"/>
            <a:ext cx="8651631" cy="746358"/>
          </a:xfrm>
          <a:prstGeom prst="rect">
            <a:avLst/>
          </a:prstGeom>
          <a:noFill/>
          <a:ln w="9525">
            <a:noFill/>
            <a:miter/>
          </a:ln>
        </p:spPr>
        <p:txBody>
          <a:bodyPr wrap="square" lIns="68580" tIns="34290" rIns="68580" bIns="34290">
            <a:spAutoFit/>
          </a:bodyPr>
          <a:lstStyle/>
          <a:p>
            <a:pPr indent="150019" fontAlgn="auto">
              <a:lnSpc>
                <a:spcPct val="150000"/>
              </a:lnSpc>
              <a:spcBef>
                <a:spcPts val="0"/>
              </a:spcBef>
              <a:spcAft>
                <a:spcPts val="0"/>
              </a:spcAft>
              <a:defRPr/>
            </a:pPr>
            <a:r>
              <a:rPr lang="en-US" altLang="zh-CN" sz="1600" dirty="0">
                <a:solidFill>
                  <a:srgbClr val="000000"/>
                </a:solidFill>
                <a:latin typeface="微软雅黑" panose="020B0503020204020204" pitchFamily="34" charset="-122"/>
                <a:ea typeface="微软雅黑" panose="020B0503020204020204" pitchFamily="34" charset="-122"/>
              </a:rPr>
              <a:t>2</a:t>
            </a:r>
            <a:r>
              <a:rPr lang="zh-CN" altLang="en-US" sz="1600" dirty="0">
                <a:solidFill>
                  <a:srgbClr val="000000"/>
                </a:solidFill>
                <a:latin typeface="微软雅黑" panose="020B0503020204020204" pitchFamily="34" charset="-122"/>
                <a:ea typeface="微软雅黑" panose="020B0503020204020204" pitchFamily="34" charset="-122"/>
              </a:rPr>
              <a:t>、开头就有一处对环境的集中描写。这处环境描写说明了什么呢？它在文中起了什么作用呢？</a:t>
            </a:r>
            <a:endParaRPr lang="zh-CN" altLang="en-US" sz="2000" dirty="0">
              <a:solidFill>
                <a:srgbClr val="000000"/>
              </a:solidFill>
              <a:latin typeface="微软雅黑" panose="020B0503020204020204" pitchFamily="34" charset="-122"/>
              <a:ea typeface="微软雅黑" panose="020B0503020204020204" pitchFamily="34" charset="-122"/>
            </a:endParaRPr>
          </a:p>
          <a:p>
            <a:pPr fontAlgn="auto">
              <a:spcBef>
                <a:spcPts val="0"/>
              </a:spcBef>
              <a:spcAft>
                <a:spcPts val="0"/>
              </a:spcAft>
              <a:defRPr/>
            </a:pPr>
            <a:endParaRPr lang="zh-CN" altLang="en-US" sz="2000" b="1" dirty="0">
              <a:solidFill>
                <a:srgbClr val="FF0000"/>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 name="矩形 5"/>
          <p:cNvSpPr>
            <a:spLocks noChangeArrowheads="1"/>
          </p:cNvSpPr>
          <p:nvPr/>
        </p:nvSpPr>
        <p:spPr bwMode="auto">
          <a:xfrm>
            <a:off x="257174" y="2172709"/>
            <a:ext cx="8658225" cy="2241768"/>
          </a:xfrm>
          <a:prstGeom prst="rect">
            <a:avLst/>
          </a:prstGeom>
          <a:noFill/>
          <a:ln w="9525">
            <a:noFill/>
            <a:miter lim="800000"/>
          </a:ln>
        </p:spPr>
        <p:txBody>
          <a:bodyPr wrap="square" lIns="68580" tIns="34290" rIns="68580" bIns="34290">
            <a:spAutoFit/>
          </a:bodyPr>
          <a:lstStyle/>
          <a:p>
            <a:pPr indent="342900">
              <a:lnSpc>
                <a:spcPct val="150000"/>
              </a:lnSpc>
              <a:defRPr/>
            </a:pPr>
            <a:r>
              <a:rPr lang="zh-CN" altLang="en-US" sz="1600" dirty="0">
                <a:latin typeface="微软雅黑" panose="020B0503020204020204" pitchFamily="34" charset="-122"/>
                <a:ea typeface="微软雅黑" panose="020B0503020204020204" pitchFamily="34" charset="-122"/>
              </a:rPr>
              <a:t>“广场”是小说描写的社会环境。“沉静”“一个人也没有”说明广场的冷清、凄凉，“无精打采地敞着”，用拟人手法暗示市场的不景气。“饥饿的嘴巴”，用比喻形象的写出了无顾客上门，门可罗雀的萧条景象。“门口连一个乞丐也没有”，侧面描写出市场的冷清、萧条。“上帝创造的这个世界”，一语双关，明指人类是上帝创造的，暗含沙皇专制的统治。</a:t>
            </a:r>
          </a:p>
          <a:p>
            <a:pPr indent="342900">
              <a:lnSpc>
                <a:spcPct val="150000"/>
              </a:lnSpc>
              <a:defRPr/>
            </a:pPr>
            <a:r>
              <a:rPr lang="zh-CN" altLang="en-US" sz="1600" dirty="0">
                <a:latin typeface="微软雅黑" panose="020B0503020204020204" pitchFamily="34" charset="-122"/>
                <a:ea typeface="微软雅黑" panose="020B0503020204020204" pitchFamily="34" charset="-122"/>
              </a:rPr>
              <a:t>这段环境描写，一开始就给人制造了一种十分压抑、令人窒息的氛围。它是当时军警宪兵当道的俄罗斯社会的黑暗现实的真实写照。这处环境描写也为人物的出场提供了一活动的环境。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019_《变色龙》插图.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1790920"/>
            <a:ext cx="3494878" cy="2354933"/>
          </a:xfrm>
          <a:prstGeom prst="rect">
            <a:avLst/>
          </a:prstGeom>
        </p:spPr>
      </p:pic>
      <p:sp>
        <p:nvSpPr>
          <p:cNvPr id="3" name="TextBox 1"/>
          <p:cNvSpPr txBox="1"/>
          <p:nvPr/>
        </p:nvSpPr>
        <p:spPr>
          <a:xfrm>
            <a:off x="252534" y="823066"/>
            <a:ext cx="137477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主题研讨</a:t>
            </a:r>
          </a:p>
        </p:txBody>
      </p:sp>
      <p:sp>
        <p:nvSpPr>
          <p:cNvPr id="60418" name="Rectangle 1"/>
          <p:cNvSpPr>
            <a:spLocks noChangeArrowheads="1"/>
          </p:cNvSpPr>
          <p:nvPr/>
        </p:nvSpPr>
        <p:spPr bwMode="auto">
          <a:xfrm>
            <a:off x="252535" y="1674321"/>
            <a:ext cx="5005265" cy="882935"/>
          </a:xfrm>
          <a:prstGeom prst="rect">
            <a:avLst/>
          </a:prstGeom>
          <a:noFill/>
          <a:ln w="9525">
            <a:noFill/>
            <a:miter lim="800000"/>
          </a:ln>
        </p:spPr>
        <p:txBody>
          <a:bodyPr wrap="square" lIns="51435" tIns="25718" rIns="51435" bIns="25718" anchor="ctr">
            <a:spAutoFit/>
          </a:bodyPr>
          <a:lstStyle/>
          <a:p>
            <a:pPr indent="342900" defTabSz="51435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1</a:t>
            </a:r>
            <a:r>
              <a:rPr lang="zh-CN" altLang="en-US" dirty="0">
                <a:solidFill>
                  <a:srgbClr val="000000"/>
                </a:solidFill>
                <a:latin typeface="微软雅黑" panose="020B0503020204020204" pitchFamily="34" charset="-122"/>
                <a:ea typeface="微软雅黑" panose="020B0503020204020204" pitchFamily="34" charset="-122"/>
              </a:rPr>
              <a:t>、结局是小狗胜诉、市民败诉。这一可笑结局说明了什么严重的社会问题呢？</a:t>
            </a:r>
          </a:p>
        </p:txBody>
      </p:sp>
      <p:sp>
        <p:nvSpPr>
          <p:cNvPr id="6" name="矩形 5"/>
          <p:cNvSpPr>
            <a:spLocks noChangeArrowheads="1"/>
          </p:cNvSpPr>
          <p:nvPr/>
        </p:nvSpPr>
        <p:spPr bwMode="auto">
          <a:xfrm>
            <a:off x="434341" y="2832618"/>
            <a:ext cx="4498145" cy="900246"/>
          </a:xfrm>
          <a:prstGeom prst="rect">
            <a:avLst/>
          </a:prstGeom>
          <a:noFill/>
          <a:ln w="9525">
            <a:noFill/>
            <a:miter lim="800000"/>
          </a:ln>
        </p:spPr>
        <p:txBody>
          <a:bodyPr wrap="square" lIns="68580" tIns="34290" rIns="68580" bIns="34290">
            <a:spAutoFit/>
          </a:bodyPr>
          <a:lstStyle/>
          <a:p>
            <a:pPr indent="342900" eaLnBrk="0" hangingPunct="0">
              <a:lnSpc>
                <a:spcPct val="150000"/>
              </a:lnSpc>
              <a:defRPr/>
            </a:pPr>
            <a:r>
              <a:rPr lang="zh-CN" altLang="en-US" dirty="0">
                <a:latin typeface="微软雅黑" panose="020B0503020204020204" pitchFamily="34" charset="-122"/>
                <a:ea typeface="微软雅黑" panose="020B0503020204020204" pitchFamily="34" charset="-122"/>
              </a:rPr>
              <a:t>沙皇专制下人不如狗的黑暗现实和俄国警察制度的反动、虚伪。</a:t>
            </a:r>
            <a:r>
              <a:rPr lang="en-US" altLang="zh-CN" dirty="0">
                <a:latin typeface="微软雅黑" panose="020B0503020204020204" pitchFamily="34" charset="-122"/>
                <a:ea typeface="微软雅黑" panose="020B0503020204020204" pitchFamily="34"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33609" y="630941"/>
            <a:ext cx="137477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主题研讨</a:t>
            </a:r>
          </a:p>
        </p:txBody>
      </p:sp>
      <p:sp>
        <p:nvSpPr>
          <p:cNvPr id="62466" name="Rectangle 1"/>
          <p:cNvSpPr>
            <a:spLocks noChangeArrowheads="1"/>
          </p:cNvSpPr>
          <p:nvPr/>
        </p:nvSpPr>
        <p:spPr bwMode="auto">
          <a:xfrm>
            <a:off x="233609" y="1224582"/>
            <a:ext cx="8678008" cy="882935"/>
          </a:xfrm>
          <a:prstGeom prst="rect">
            <a:avLst/>
          </a:prstGeom>
          <a:noFill/>
          <a:ln w="9525">
            <a:noFill/>
            <a:miter lim="800000"/>
          </a:ln>
        </p:spPr>
        <p:txBody>
          <a:bodyPr wrap="square" lIns="51435" tIns="25718" rIns="51435" bIns="25718" anchor="ctr">
            <a:spAutoFit/>
          </a:bodyPr>
          <a:lstStyle/>
          <a:p>
            <a:pPr indent="342900" defTabSz="51435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2</a:t>
            </a:r>
            <a:r>
              <a:rPr lang="zh-CN" altLang="en-US" dirty="0">
                <a:solidFill>
                  <a:srgbClr val="000000"/>
                </a:solidFill>
                <a:latin typeface="微软雅黑" panose="020B0503020204020204" pitchFamily="34" charset="-122"/>
                <a:ea typeface="微软雅黑" panose="020B0503020204020204" pitchFamily="34" charset="-122"/>
              </a:rPr>
              <a:t>、这篇小说通过对奥楚蔑洛夫审理狗咬人一案的生动叙写，表达了一个怎样的主题呢？</a:t>
            </a:r>
            <a:endParaRPr lang="en-US" altLang="zh-CN" dirty="0">
              <a:solidFill>
                <a:srgbClr val="000000"/>
              </a:solidFill>
              <a:latin typeface="微软雅黑" panose="020B0503020204020204" pitchFamily="34" charset="-122"/>
              <a:ea typeface="微软雅黑" panose="020B0503020204020204" pitchFamily="34" charset="-122"/>
            </a:endParaRPr>
          </a:p>
        </p:txBody>
      </p:sp>
      <p:sp>
        <p:nvSpPr>
          <p:cNvPr id="6" name="矩形 5"/>
          <p:cNvSpPr>
            <a:spLocks noChangeArrowheads="1"/>
          </p:cNvSpPr>
          <p:nvPr/>
        </p:nvSpPr>
        <p:spPr bwMode="auto">
          <a:xfrm>
            <a:off x="336798" y="2354909"/>
            <a:ext cx="8281764" cy="2146742"/>
          </a:xfrm>
          <a:prstGeom prst="rect">
            <a:avLst/>
          </a:prstGeom>
          <a:noFill/>
          <a:ln w="9525">
            <a:noFill/>
            <a:miter lim="800000"/>
          </a:ln>
        </p:spPr>
        <p:txBody>
          <a:bodyPr wrap="square" lIns="68580" tIns="34290" rIns="68580" bIns="34290">
            <a:spAutoFit/>
          </a:bodyPr>
          <a:lstStyle/>
          <a:p>
            <a:pPr indent="342900" eaLnBrk="0" hangingPunct="0">
              <a:lnSpc>
                <a:spcPct val="150000"/>
              </a:lnSpc>
              <a:defRPr/>
            </a:pPr>
            <a:r>
              <a:rPr lang="zh-CN" altLang="en-US" dirty="0">
                <a:latin typeface="微软雅黑" panose="020B0503020204020204" pitchFamily="34" charset="-122"/>
                <a:ea typeface="微软雅黑" panose="020B0503020204020204" pitchFamily="34" charset="-122"/>
              </a:rPr>
              <a:t>作者通过对狗咬人一案的叙写以及对见风使舵、欺下媚上的警官奥楚蔑洛夫这个沙皇专制统治的忠实走狗的刻画，深刻揭露了沙皇统治下人不如狗的黑暗现实和俄国警察制度的反动、虚伪，批判了沙皇专制反人民的实质。</a:t>
            </a:r>
          </a:p>
          <a:p>
            <a:pPr indent="342900" eaLnBrk="0" hangingPunct="0">
              <a:lnSpc>
                <a:spcPct val="150000"/>
              </a:lnSpc>
              <a:defRPr/>
            </a:pPr>
            <a:r>
              <a:rPr lang="zh-CN" altLang="en-US" dirty="0">
                <a:latin typeface="微软雅黑" panose="020B0503020204020204" pitchFamily="34" charset="-122"/>
                <a:ea typeface="微软雅黑" panose="020B0503020204020204" pitchFamily="34" charset="-122"/>
              </a:rPr>
              <a:t>“变色龙”成了世界文学画廊中不可多得的人物形象。“变色龙”现已成为见风使舵的小人的特有代号。我们应该鄙视、唾弃这类人物。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amond(in)">
                                      <p:cBhvr>
                                        <p:cTn id="7" dur="2000"/>
                                        <p:tgtEl>
                                          <p:spTgt spid="6">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amond(in)">
                                      <p:cBhvr>
                                        <p:cTn id="10" dur="20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251193" y="650907"/>
            <a:ext cx="1376362"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主题研讨</a:t>
            </a:r>
          </a:p>
        </p:txBody>
      </p:sp>
      <p:sp>
        <p:nvSpPr>
          <p:cNvPr id="64514" name="Rectangle 1"/>
          <p:cNvSpPr>
            <a:spLocks noChangeArrowheads="1"/>
          </p:cNvSpPr>
          <p:nvPr/>
        </p:nvSpPr>
        <p:spPr bwMode="auto">
          <a:xfrm>
            <a:off x="251192" y="1250752"/>
            <a:ext cx="8605472" cy="2960427"/>
          </a:xfrm>
          <a:prstGeom prst="rect">
            <a:avLst/>
          </a:prstGeom>
          <a:noFill/>
          <a:ln w="9525">
            <a:noFill/>
            <a:miter lim="800000"/>
          </a:ln>
        </p:spPr>
        <p:txBody>
          <a:bodyPr wrap="square" lIns="51435" tIns="25718" rIns="51435" bIns="25718" anchor="ctr">
            <a:spAutoFit/>
          </a:bodyPr>
          <a:lstStyle/>
          <a:p>
            <a:pPr indent="342900" defTabSz="51435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3</a:t>
            </a:r>
            <a:r>
              <a:rPr lang="zh-CN" altLang="en-US" dirty="0">
                <a:solidFill>
                  <a:srgbClr val="000000"/>
                </a:solidFill>
                <a:latin typeface="微软雅黑" panose="020B0503020204020204" pitchFamily="34" charset="-122"/>
                <a:ea typeface="微软雅黑" panose="020B0503020204020204" pitchFamily="34" charset="-122"/>
              </a:rPr>
              <a:t>、鲁迅先生有这样两句话描写奴才和走狗：“它遇见所有的阔人都驯良，它遇见所有的穷人都狂吠”。生活中，奴性观念、奴性心理、奴性的生活，必然使一些人丧失自我，自轻自贱，没有脊梁，没有骨头，没有人格；可是历史上却同样有着铮铮铁骨、顶天立地的有骨气的人。</a:t>
            </a:r>
          </a:p>
          <a:p>
            <a:pPr indent="342900" defTabSz="514350" eaLnBrk="0" hangingPunct="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在生活中，不管是教师还是警察，不管是地位卑微还是尊贵，我们都要把“奴性”当作人生的一面镜子，时时自省，立志做一个顶天立地的人，一个大写的人。今天的课就上到这儿，谢谢大家。</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59715" y="649845"/>
            <a:ext cx="1408113"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情景导入</a:t>
            </a:r>
          </a:p>
        </p:txBody>
      </p:sp>
      <p:sp>
        <p:nvSpPr>
          <p:cNvPr id="30722" name="文本框 99"/>
          <p:cNvSpPr txBox="1">
            <a:spLocks noChangeArrowheads="1"/>
          </p:cNvSpPr>
          <p:nvPr/>
        </p:nvSpPr>
        <p:spPr bwMode="auto">
          <a:xfrm>
            <a:off x="537405" y="1387736"/>
            <a:ext cx="8172767" cy="2492990"/>
          </a:xfrm>
          <a:prstGeom prst="rect">
            <a:avLst/>
          </a:prstGeom>
          <a:noFill/>
          <a:ln w="9525">
            <a:noFill/>
            <a:miter lim="800000"/>
          </a:ln>
        </p:spPr>
        <p:txBody>
          <a:bodyPr wrap="square" lIns="68580" tIns="34290" rIns="68580" bIns="34290">
            <a:spAutoFit/>
          </a:bodyPr>
          <a:lstStyle/>
          <a:p>
            <a:pPr indent="342900">
              <a:lnSpc>
                <a:spcPct val="150000"/>
              </a:lnSpc>
            </a:pPr>
            <a:r>
              <a:rPr lang="zh-CN" altLang="en-US" sz="2100" dirty="0">
                <a:solidFill>
                  <a:srgbClr val="000000"/>
                </a:solidFill>
                <a:latin typeface="微软雅黑" panose="020B0503020204020204" pitchFamily="34" charset="-122"/>
                <a:ea typeface="微软雅黑" panose="020B0503020204020204" pitchFamily="34" charset="-122"/>
              </a:rPr>
              <a:t>  今天，我们学习一篇十九世纪俄国批判现实主义作家契诃夫写的著名短篇小说</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变色龙</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变色龙，是蜥蜴的一种。由于表皮下有多种色素块，因而它能根据环境不同而随时变换出不同的保护色。在俄语中，这个词的含义是指“反复无常、善于见风使舵的小人”。现在多用来比喻哪些善于见风使舵、巧于伪装欺骗的政客，含有贬义。</a:t>
            </a:r>
            <a:endParaRPr lang="zh-CN" altLang="en-US" sz="2100" dirty="0">
              <a:ea typeface="微软雅黑" panose="020B0503020204020204" pitchFamily="34" charset="-122"/>
            </a:endParaRPr>
          </a:p>
        </p:txBody>
      </p:sp>
      <p:sp>
        <p:nvSpPr>
          <p:cNvPr id="2" name="文本框 1"/>
          <p:cNvSpPr txBox="1"/>
          <p:nvPr/>
        </p:nvSpPr>
        <p:spPr>
          <a:xfrm>
            <a:off x="2469547" y="587352"/>
            <a:ext cx="1541799"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nvSpPr>
        <p:spPr>
          <a:xfrm>
            <a:off x="263160" y="711183"/>
            <a:ext cx="1376362"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随堂练习</a:t>
            </a:r>
          </a:p>
        </p:txBody>
      </p:sp>
      <p:sp>
        <p:nvSpPr>
          <p:cNvPr id="66562" name="Rectangle 1"/>
          <p:cNvSpPr>
            <a:spLocks noChangeArrowheads="1"/>
          </p:cNvSpPr>
          <p:nvPr/>
        </p:nvSpPr>
        <p:spPr bwMode="auto">
          <a:xfrm>
            <a:off x="634389" y="1345561"/>
            <a:ext cx="8281011" cy="2960426"/>
          </a:xfrm>
          <a:prstGeom prst="rect">
            <a:avLst/>
          </a:prstGeom>
          <a:noFill/>
          <a:ln w="9525">
            <a:noFill/>
            <a:miter lim="800000"/>
          </a:ln>
        </p:spPr>
        <p:txBody>
          <a:bodyPr wrap="square" lIns="51435" tIns="25718" rIns="51435" bIns="25718" anchor="ctr">
            <a:spAutoFit/>
          </a:bodyPr>
          <a:lstStyle/>
          <a:p>
            <a:pPr indent="342900">
              <a:lnSpc>
                <a:spcPct val="150000"/>
              </a:lnSpc>
            </a:pPr>
            <a:r>
              <a:rPr lang="en-US" altLang="zh-CN" sz="2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1</a:t>
            </a:r>
            <a:r>
              <a:rPr lang="zh-CN" altLang="en-US" sz="2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100" dirty="0">
                <a:solidFill>
                  <a:srgbClr val="000000"/>
                </a:solidFill>
                <a:latin typeface="微软雅黑" panose="020B0503020204020204" pitchFamily="34" charset="-122"/>
                <a:ea typeface="微软雅黑" panose="020B0503020204020204" pitchFamily="34" charset="-122"/>
              </a:rPr>
              <a:t>小说通过对</a:t>
            </a:r>
            <a:r>
              <a:rPr lang="en-US" altLang="zh-CN" sz="2100" dirty="0">
                <a:solidFill>
                  <a:srgbClr val="000000"/>
                </a:solidFill>
                <a:latin typeface="微软雅黑" panose="020B0503020204020204" pitchFamily="34" charset="-122"/>
                <a:ea typeface="微软雅黑" panose="020B0503020204020204" pitchFamily="34" charset="-122"/>
              </a:rPr>
              <a:t>(                                                  )</a:t>
            </a:r>
            <a:r>
              <a:rPr lang="zh-CN" altLang="en-US" sz="2100" dirty="0">
                <a:solidFill>
                  <a:srgbClr val="000000"/>
                </a:solidFill>
                <a:latin typeface="微软雅黑" panose="020B0503020204020204" pitchFamily="34" charset="-122"/>
                <a:ea typeface="微软雅黑" panose="020B0503020204020204" pitchFamily="34" charset="-122"/>
              </a:rPr>
              <a:t>的警官奥楚蔑洛夫这个沙皇忠实走狗的刻画，</a:t>
            </a:r>
            <a:endParaRPr lang="en-US" altLang="zh-CN" sz="2100" dirty="0">
              <a:solidFill>
                <a:srgbClr val="000000"/>
              </a:solidFill>
              <a:latin typeface="微软雅黑" panose="020B0503020204020204" pitchFamily="34" charset="-122"/>
              <a:ea typeface="微软雅黑" panose="020B0503020204020204" pitchFamily="34" charset="-122"/>
            </a:endParaRPr>
          </a:p>
          <a:p>
            <a:pPr indent="342900">
              <a:lnSpc>
                <a:spcPct val="150000"/>
              </a:lnSpc>
            </a:pPr>
            <a:r>
              <a:rPr lang="zh-CN" altLang="en-US" sz="2100" dirty="0">
                <a:solidFill>
                  <a:srgbClr val="000000"/>
                </a:solidFill>
                <a:latin typeface="微软雅黑" panose="020B0503020204020204" pitchFamily="34" charset="-122"/>
                <a:ea typeface="微软雅黑" panose="020B0503020204020204" pitchFamily="34" charset="-122"/>
              </a:rPr>
              <a:t>揭露了</a:t>
            </a:r>
            <a:r>
              <a:rPr lang="en-US" altLang="zh-CN" sz="2100" dirty="0">
                <a:solidFill>
                  <a:srgbClr val="000000"/>
                </a:solidFill>
                <a:latin typeface="微软雅黑" panose="020B0503020204020204" pitchFamily="34" charset="-122"/>
                <a:ea typeface="微软雅黑" panose="020B0503020204020204" pitchFamily="34" charset="-122"/>
              </a:rPr>
              <a:t>(                                                    ) </a:t>
            </a:r>
            <a:r>
              <a:rPr lang="zh-CN" altLang="en-US" sz="2100" dirty="0">
                <a:solidFill>
                  <a:srgbClr val="000000"/>
                </a:solidFill>
                <a:latin typeface="微软雅黑" panose="020B0503020204020204" pitchFamily="34" charset="-122"/>
                <a:ea typeface="微软雅黑" panose="020B0503020204020204" pitchFamily="34" charset="-122"/>
              </a:rPr>
              <a:t>，</a:t>
            </a:r>
            <a:endParaRPr lang="en-US" altLang="zh-CN" sz="2100" dirty="0">
              <a:solidFill>
                <a:srgbClr val="000000"/>
              </a:solidFill>
              <a:latin typeface="微软雅黑" panose="020B0503020204020204" pitchFamily="34" charset="-122"/>
              <a:ea typeface="微软雅黑" panose="020B0503020204020204" pitchFamily="34" charset="-122"/>
            </a:endParaRPr>
          </a:p>
          <a:p>
            <a:pPr indent="342900">
              <a:lnSpc>
                <a:spcPct val="150000"/>
              </a:lnSpc>
            </a:pPr>
            <a:r>
              <a:rPr lang="zh-CN" altLang="en-US" sz="2100" dirty="0">
                <a:solidFill>
                  <a:srgbClr val="000000"/>
                </a:solidFill>
                <a:latin typeface="微软雅黑" panose="020B0503020204020204" pitchFamily="34" charset="-122"/>
                <a:ea typeface="微软雅黑" panose="020B0503020204020204" pitchFamily="34" charset="-122"/>
              </a:rPr>
              <a:t>也揭示了小市民阶层</a:t>
            </a:r>
            <a:r>
              <a:rPr lang="en-US" altLang="zh-CN" sz="2100" dirty="0">
                <a:solidFill>
                  <a:srgbClr val="000000"/>
                </a:solidFill>
                <a:latin typeface="微软雅黑" panose="020B0503020204020204" pitchFamily="34" charset="-122"/>
                <a:ea typeface="微软雅黑" panose="020B0503020204020204" pitchFamily="34" charset="-122"/>
              </a:rPr>
              <a:t>(                                      )</a:t>
            </a:r>
            <a:r>
              <a:rPr lang="zh-CN" altLang="en-US" sz="2100" dirty="0">
                <a:solidFill>
                  <a:srgbClr val="000000"/>
                </a:solidFill>
                <a:latin typeface="微软雅黑" panose="020B0503020204020204" pitchFamily="34" charset="-122"/>
                <a:ea typeface="微软雅黑" panose="020B0503020204020204" pitchFamily="34" charset="-122"/>
              </a:rPr>
              <a:t>的社会病苦。</a:t>
            </a:r>
            <a:endParaRPr lang="en-US" altLang="zh-CN" sz="2100" dirty="0">
              <a:solidFill>
                <a:srgbClr val="000000"/>
              </a:solidFill>
              <a:latin typeface="微软雅黑" panose="020B0503020204020204" pitchFamily="34" charset="-122"/>
              <a:ea typeface="微软雅黑" panose="020B0503020204020204" pitchFamily="34" charset="-122"/>
            </a:endParaRPr>
          </a:p>
          <a:p>
            <a:pPr indent="342900" eaLnBrk="0" hangingPunct="0">
              <a:lnSpc>
                <a:spcPct val="150000"/>
              </a:lnSpc>
            </a:pPr>
            <a:r>
              <a:rPr lang="en-US" altLang="zh-CN" sz="2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en-US" sz="21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2100" dirty="0">
                <a:solidFill>
                  <a:srgbClr val="000000"/>
                </a:solidFill>
                <a:latin typeface="微软雅黑" panose="020B0503020204020204" pitchFamily="34" charset="-122"/>
                <a:ea typeface="微软雅黑" panose="020B0503020204020204" pitchFamily="34" charset="-122"/>
              </a:rPr>
              <a:t>本文是一篇</a:t>
            </a:r>
            <a:r>
              <a:rPr lang="en-US" altLang="zh-CN" sz="2100" dirty="0">
                <a:solidFill>
                  <a:srgbClr val="000000"/>
                </a:solidFill>
                <a:latin typeface="微软雅黑" panose="020B0503020204020204" pitchFamily="34" charset="-122"/>
                <a:ea typeface="微软雅黑" panose="020B0503020204020204" pitchFamily="34" charset="-122"/>
              </a:rPr>
              <a:t>(                     )</a:t>
            </a:r>
            <a:r>
              <a:rPr lang="zh-CN" altLang="en-US" sz="2100" dirty="0">
                <a:solidFill>
                  <a:srgbClr val="000000"/>
                </a:solidFill>
                <a:latin typeface="微软雅黑" panose="020B0503020204020204" pitchFamily="34" charset="-122"/>
                <a:ea typeface="微软雅黑" panose="020B0503020204020204" pitchFamily="34" charset="-122"/>
              </a:rPr>
              <a:t>小说，主要采用</a:t>
            </a:r>
            <a:r>
              <a:rPr lang="en-US" altLang="zh-CN" sz="2100" dirty="0">
                <a:solidFill>
                  <a:srgbClr val="000000"/>
                </a:solidFill>
                <a:latin typeface="微软雅黑" panose="020B0503020204020204" pitchFamily="34" charset="-122"/>
                <a:ea typeface="微软雅黑" panose="020B0503020204020204" pitchFamily="34" charset="-122"/>
              </a:rPr>
              <a:t>(         )</a:t>
            </a:r>
            <a:r>
              <a:rPr lang="zh-CN" altLang="en-US" sz="2100" dirty="0">
                <a:solidFill>
                  <a:srgbClr val="000000"/>
                </a:solidFill>
                <a:latin typeface="微软雅黑" panose="020B0503020204020204" pitchFamily="34" charset="-122"/>
                <a:ea typeface="微软雅黑" panose="020B0503020204020204" pitchFamily="34" charset="-122"/>
              </a:rPr>
              <a:t>和</a:t>
            </a:r>
            <a:r>
              <a:rPr lang="en-US" altLang="zh-CN" sz="2100" dirty="0">
                <a:solidFill>
                  <a:srgbClr val="000000"/>
                </a:solidFill>
                <a:latin typeface="微软雅黑" panose="020B0503020204020204" pitchFamily="34" charset="-122"/>
                <a:ea typeface="微软雅黑" panose="020B0503020204020204" pitchFamily="34" charset="-122"/>
              </a:rPr>
              <a:t>(            )     </a:t>
            </a:r>
            <a:r>
              <a:rPr lang="zh-CN" altLang="en-US" sz="2100" dirty="0">
                <a:solidFill>
                  <a:srgbClr val="000000"/>
                </a:solidFill>
                <a:latin typeface="微软雅黑" panose="020B0503020204020204" pitchFamily="34" charset="-122"/>
                <a:ea typeface="微软雅黑" panose="020B0503020204020204" pitchFamily="34" charset="-122"/>
              </a:rPr>
              <a:t>艺术表现手法。</a:t>
            </a:r>
            <a:endParaRPr lang="zh-CN" altLang="en-US" sz="2100" dirty="0">
              <a:latin typeface="微软雅黑" panose="020B0503020204020204" pitchFamily="34" charset="-122"/>
              <a:ea typeface="微软雅黑" panose="020B0503020204020204" pitchFamily="34" charset="-122"/>
            </a:endParaRPr>
          </a:p>
        </p:txBody>
      </p:sp>
      <p:sp>
        <p:nvSpPr>
          <p:cNvPr id="66563" name="Rectangle 2"/>
          <p:cNvSpPr>
            <a:spLocks noChangeArrowheads="1"/>
          </p:cNvSpPr>
          <p:nvPr/>
        </p:nvSpPr>
        <p:spPr bwMode="auto">
          <a:xfrm>
            <a:off x="379413" y="3154445"/>
            <a:ext cx="255198" cy="298160"/>
          </a:xfrm>
          <a:prstGeom prst="rect">
            <a:avLst/>
          </a:prstGeom>
          <a:noFill/>
          <a:ln w="9525">
            <a:noFill/>
            <a:miter lim="800000"/>
          </a:ln>
        </p:spPr>
        <p:txBody>
          <a:bodyPr wrap="none" lIns="51435" tIns="25718" rIns="51435" bIns="25718" anchor="ctr">
            <a:spAutoFit/>
          </a:bodyPr>
          <a:lstStyle/>
          <a:p>
            <a:pPr indent="150019" defTabSz="514350" eaLnBrk="0" hangingPunct="0"/>
            <a:endParaRPr lang="zh-CN" altLang="en-US" sz="1600" dirty="0">
              <a:solidFill>
                <a:srgbClr val="FF0000"/>
              </a:solidFill>
              <a:latin typeface="微软雅黑" panose="020B0503020204020204" pitchFamily="34" charset="-122"/>
              <a:ea typeface="微软雅黑" panose="020B0503020204020204" pitchFamily="34" charset="-122"/>
            </a:endParaRPr>
          </a:p>
        </p:txBody>
      </p:sp>
      <p:sp>
        <p:nvSpPr>
          <p:cNvPr id="6" name="矩形 5"/>
          <p:cNvSpPr>
            <a:spLocks noChangeArrowheads="1"/>
          </p:cNvSpPr>
          <p:nvPr/>
        </p:nvSpPr>
        <p:spPr bwMode="auto">
          <a:xfrm>
            <a:off x="2878351" y="1526128"/>
            <a:ext cx="3908762" cy="392415"/>
          </a:xfrm>
          <a:prstGeom prst="rect">
            <a:avLst/>
          </a:prstGeom>
          <a:noFill/>
          <a:ln w="9525">
            <a:noFill/>
            <a:miter lim="800000"/>
          </a:ln>
        </p:spPr>
        <p:txBody>
          <a:bodyPr wrap="none" lIns="68580" tIns="34290" rIns="68580" bIns="34290">
            <a:spAutoFit/>
          </a:bodyPr>
          <a:lstStyle/>
          <a:p>
            <a:r>
              <a:rPr lang="zh-CN" altLang="zh-CN" sz="2100" dirty="0">
                <a:solidFill>
                  <a:srgbClr val="FF0000"/>
                </a:solidFill>
                <a:latin typeface="微软雅黑" panose="020B0503020204020204" pitchFamily="34" charset="-122"/>
                <a:ea typeface="微软雅黑" panose="020B0503020204020204" pitchFamily="34" charset="-122"/>
              </a:rPr>
              <a:t>见风使舵、趋炎附势、媚上欺下</a:t>
            </a:r>
            <a:endParaRPr lang="zh-CN" altLang="en-US" sz="2100" dirty="0">
              <a:latin typeface="微软雅黑" panose="020B0503020204020204" pitchFamily="34" charset="-122"/>
              <a:ea typeface="微软雅黑" panose="020B0503020204020204" pitchFamily="34" charset="-122"/>
            </a:endParaRPr>
          </a:p>
        </p:txBody>
      </p:sp>
      <p:sp>
        <p:nvSpPr>
          <p:cNvPr id="7" name="矩形 6"/>
          <p:cNvSpPr>
            <a:spLocks noChangeArrowheads="1"/>
          </p:cNvSpPr>
          <p:nvPr/>
        </p:nvSpPr>
        <p:spPr bwMode="auto">
          <a:xfrm>
            <a:off x="2061301" y="2433359"/>
            <a:ext cx="3175388" cy="392415"/>
          </a:xfrm>
          <a:prstGeom prst="rect">
            <a:avLst/>
          </a:prstGeom>
          <a:noFill/>
          <a:ln w="9525">
            <a:noFill/>
            <a:miter lim="800000"/>
          </a:ln>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沙皇专制统治的黑暗腐败 </a:t>
            </a:r>
            <a:endParaRPr lang="zh-CN" altLang="en-US" sz="2100" dirty="0">
              <a:latin typeface="微软雅黑" panose="020B0503020204020204" pitchFamily="34" charset="-122"/>
              <a:ea typeface="微软雅黑" panose="020B0503020204020204" pitchFamily="34" charset="-122"/>
            </a:endParaRPr>
          </a:p>
        </p:txBody>
      </p:sp>
      <p:sp>
        <p:nvSpPr>
          <p:cNvPr id="8" name="矩形 7"/>
          <p:cNvSpPr>
            <a:spLocks noChangeArrowheads="1"/>
          </p:cNvSpPr>
          <p:nvPr/>
        </p:nvSpPr>
        <p:spPr bwMode="auto">
          <a:xfrm>
            <a:off x="3648995" y="2960161"/>
            <a:ext cx="2367475" cy="392415"/>
          </a:xfrm>
          <a:prstGeom prst="rect">
            <a:avLst/>
          </a:prstGeom>
          <a:noFill/>
          <a:ln w="9525">
            <a:noFill/>
            <a:miter lim="800000"/>
          </a:ln>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麻木、庸俗、愚昧 </a:t>
            </a:r>
            <a:endParaRPr lang="zh-CN" altLang="en-US" sz="2100" dirty="0">
              <a:latin typeface="微软雅黑" panose="020B0503020204020204" pitchFamily="34" charset="-122"/>
              <a:ea typeface="微软雅黑" panose="020B0503020204020204" pitchFamily="34" charset="-122"/>
            </a:endParaRPr>
          </a:p>
        </p:txBody>
      </p:sp>
      <p:sp>
        <p:nvSpPr>
          <p:cNvPr id="9" name="矩形 8"/>
          <p:cNvSpPr>
            <a:spLocks noChangeArrowheads="1"/>
          </p:cNvSpPr>
          <p:nvPr/>
        </p:nvSpPr>
        <p:spPr bwMode="auto">
          <a:xfrm>
            <a:off x="3041136" y="3426559"/>
            <a:ext cx="1215718" cy="392415"/>
          </a:xfrm>
          <a:prstGeom prst="rect">
            <a:avLst/>
          </a:prstGeom>
          <a:noFill/>
          <a:ln w="9525">
            <a:noFill/>
            <a:miter lim="800000"/>
          </a:ln>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讽刺小说</a:t>
            </a:r>
            <a:endParaRPr lang="zh-CN" altLang="en-US" sz="2100" dirty="0">
              <a:latin typeface="微软雅黑" panose="020B0503020204020204" pitchFamily="34" charset="-122"/>
              <a:ea typeface="微软雅黑" panose="020B0503020204020204" pitchFamily="34" charset="-122"/>
            </a:endParaRPr>
          </a:p>
        </p:txBody>
      </p:sp>
      <p:sp>
        <p:nvSpPr>
          <p:cNvPr id="10" name="矩形 9"/>
          <p:cNvSpPr>
            <a:spLocks noChangeArrowheads="1"/>
          </p:cNvSpPr>
          <p:nvPr/>
        </p:nvSpPr>
        <p:spPr bwMode="auto">
          <a:xfrm>
            <a:off x="6436404" y="3367934"/>
            <a:ext cx="677108" cy="392415"/>
          </a:xfrm>
          <a:prstGeom prst="rect">
            <a:avLst/>
          </a:prstGeom>
          <a:noFill/>
          <a:ln w="9525">
            <a:noFill/>
            <a:miter lim="800000"/>
          </a:ln>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夸张</a:t>
            </a:r>
            <a:endParaRPr lang="zh-CN" altLang="en-US" sz="2100" dirty="0">
              <a:latin typeface="微软雅黑" panose="020B0503020204020204" pitchFamily="34" charset="-122"/>
              <a:ea typeface="微软雅黑" panose="020B0503020204020204" pitchFamily="34" charset="-122"/>
            </a:endParaRPr>
          </a:p>
        </p:txBody>
      </p:sp>
      <p:sp>
        <p:nvSpPr>
          <p:cNvPr id="11" name="矩形 10"/>
          <p:cNvSpPr>
            <a:spLocks noChangeArrowheads="1"/>
          </p:cNvSpPr>
          <p:nvPr/>
        </p:nvSpPr>
        <p:spPr bwMode="auto">
          <a:xfrm>
            <a:off x="7767883" y="3366743"/>
            <a:ext cx="677108" cy="392415"/>
          </a:xfrm>
          <a:prstGeom prst="rect">
            <a:avLst/>
          </a:prstGeom>
          <a:noFill/>
          <a:ln w="9525">
            <a:noFill/>
            <a:miter lim="800000"/>
          </a:ln>
        </p:spPr>
        <p:txBody>
          <a:bodyPr wrap="none" lIns="68580" tIns="34290" rIns="68580" bIns="34290">
            <a:spAutoFit/>
          </a:bodyPr>
          <a:lstStyle/>
          <a:p>
            <a:r>
              <a:rPr lang="zh-CN" altLang="en-US" sz="2100" dirty="0">
                <a:solidFill>
                  <a:srgbClr val="FF0000"/>
                </a:solidFill>
                <a:latin typeface="微软雅黑" panose="020B0503020204020204" pitchFamily="34" charset="-122"/>
                <a:ea typeface="微软雅黑" panose="020B0503020204020204" pitchFamily="34" charset="-122"/>
              </a:rPr>
              <a:t>对比</a:t>
            </a:r>
            <a:endParaRPr lang="zh-CN" altLang="en-US" sz="210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amond(in)">
                                      <p:cBhvr>
                                        <p:cTn id="22" dur="20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ox(i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16"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amond(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nvSpPr>
        <p:spPr>
          <a:xfrm>
            <a:off x="257175" y="847098"/>
            <a:ext cx="137477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课堂小结</a:t>
            </a:r>
          </a:p>
        </p:txBody>
      </p:sp>
      <p:sp>
        <p:nvSpPr>
          <p:cNvPr id="68610" name="Rectangle 1"/>
          <p:cNvSpPr>
            <a:spLocks noChangeArrowheads="1"/>
          </p:cNvSpPr>
          <p:nvPr/>
        </p:nvSpPr>
        <p:spPr bwMode="auto">
          <a:xfrm>
            <a:off x="513117" y="1676344"/>
            <a:ext cx="8083550" cy="2544928"/>
          </a:xfrm>
          <a:prstGeom prst="rect">
            <a:avLst/>
          </a:prstGeom>
          <a:noFill/>
          <a:ln w="9525">
            <a:noFill/>
            <a:miter lim="800000"/>
          </a:ln>
        </p:spPr>
        <p:txBody>
          <a:bodyPr lIns="51435" tIns="25718" rIns="51435" bIns="25718" anchor="ctr">
            <a:spAutoFit/>
          </a:bodyPr>
          <a:lstStyle/>
          <a:p>
            <a:pPr indent="342900" defTabSz="51435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 小说通过对见风使舵．趋炎附势，媚上欺下的警官奥楚蔑洛夫这个沙皇忠实走狗的刻画，揭露了沙皇专制统治的黑暗腐败，也揭示了小市民阶层麻木、庸俗，愚昧的社会问题。</a:t>
            </a:r>
          </a:p>
          <a:p>
            <a:pPr indent="342900" defTabSz="514350" eaLnBrk="0" hangingPunct="0">
              <a:lnSpc>
                <a:spcPct val="150000"/>
              </a:lnSpc>
              <a:defRPr/>
            </a:pPr>
            <a:r>
              <a:rPr lang="zh-CN" altLang="en-US" dirty="0">
                <a:solidFill>
                  <a:srgbClr val="000000"/>
                </a:solidFill>
                <a:latin typeface="微软雅黑" panose="020B0503020204020204" pitchFamily="34" charset="-122"/>
                <a:ea typeface="微软雅黑" panose="020B0503020204020204" pitchFamily="34" charset="-122"/>
              </a:rPr>
              <a:t>  作者通过对话描写奥楚蔑洛夫的性格，运用对比的手法，对狗、狗主人和赫留金不同态度，每变一次色，就形成一次对比。作者通过对比，让两种互相矛盾的语言交替出自同一个人物之口，把“变色龙”的性格刻画得淋漓尽致。</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
          <p:cNvSpPr txBox="1"/>
          <p:nvPr/>
        </p:nvSpPr>
        <p:spPr>
          <a:xfrm>
            <a:off x="252780" y="746639"/>
            <a:ext cx="137477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课后作业</a:t>
            </a:r>
          </a:p>
        </p:txBody>
      </p:sp>
      <p:sp>
        <p:nvSpPr>
          <p:cNvPr id="70659" name="Rectangle 1"/>
          <p:cNvSpPr>
            <a:spLocks noChangeArrowheads="1"/>
          </p:cNvSpPr>
          <p:nvPr/>
        </p:nvSpPr>
        <p:spPr bwMode="auto">
          <a:xfrm>
            <a:off x="491490" y="1544129"/>
            <a:ext cx="4196129" cy="2475678"/>
          </a:xfrm>
          <a:prstGeom prst="rect">
            <a:avLst/>
          </a:prstGeom>
          <a:noFill/>
          <a:ln w="9525">
            <a:noFill/>
            <a:miter lim="800000"/>
          </a:ln>
        </p:spPr>
        <p:txBody>
          <a:bodyPr wrap="square" lIns="51435" tIns="25718" rIns="51435" bIns="25718" anchor="ctr">
            <a:spAutoFit/>
          </a:bodyPr>
          <a:lstStyle/>
          <a:p>
            <a:pPr indent="342900" defTabSz="51435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  假如奥楚蔑洛夫穿过广场后前去拜访将军的哥哥。请你展开合理的想象，写一段两人见面的情景。要求：语言描写要符合人物的身份，构思要有新意。</a:t>
            </a:r>
          </a:p>
        </p:txBody>
      </p:sp>
      <p:pic>
        <p:nvPicPr>
          <p:cNvPr id="5" name="图片 4" descr="025_俄罗斯风光  红场夜景.jpg"/>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5292090" y="1383030"/>
            <a:ext cx="3234690" cy="2423161"/>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5590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4" name="文本框 276483"/>
          <p:cNvSpPr txBox="1"/>
          <p:nvPr/>
        </p:nvSpPr>
        <p:spPr>
          <a:xfrm>
            <a:off x="219295" y="794320"/>
            <a:ext cx="2768600" cy="346249"/>
          </a:xfrm>
          <a:prstGeom prst="rect">
            <a:avLst/>
          </a:prstGeom>
          <a:noFill/>
          <a:ln w="9525">
            <a:noFill/>
            <a:miter/>
          </a:ln>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作者简介</a:t>
            </a:r>
          </a:p>
        </p:txBody>
      </p:sp>
      <p:pic>
        <p:nvPicPr>
          <p:cNvPr id="32770" name="图片 276485" descr="ls0129"/>
          <p:cNvPicPr>
            <a:picLocks noChangeAspect="1"/>
          </p:cNvPicPr>
          <p:nvPr/>
        </p:nvPicPr>
        <p:blipFill>
          <a:blip r:embed="rId3" cstate="print"/>
          <a:srcRect/>
          <a:stretch>
            <a:fillRect/>
          </a:stretch>
        </p:blipFill>
        <p:spPr bwMode="auto">
          <a:xfrm>
            <a:off x="219294" y="1618189"/>
            <a:ext cx="2131411" cy="2332838"/>
          </a:xfrm>
          <a:prstGeom prst="rect">
            <a:avLst/>
          </a:prstGeom>
          <a:noFill/>
          <a:ln w="9525">
            <a:noFill/>
            <a:miter lim="800000"/>
            <a:headEnd/>
            <a:tailEnd/>
          </a:ln>
        </p:spPr>
      </p:pic>
      <p:sp>
        <p:nvSpPr>
          <p:cNvPr id="276485" name="文本框 276484"/>
          <p:cNvSpPr txBox="1">
            <a:spLocks noChangeArrowheads="1"/>
          </p:cNvSpPr>
          <p:nvPr/>
        </p:nvSpPr>
        <p:spPr bwMode="auto">
          <a:xfrm>
            <a:off x="2563362" y="1385378"/>
            <a:ext cx="6178029" cy="2839239"/>
          </a:xfrm>
          <a:prstGeom prst="rect">
            <a:avLst/>
          </a:prstGeom>
          <a:noFill/>
          <a:ln w="9525">
            <a:noFill/>
            <a:miter lim="800000"/>
          </a:ln>
        </p:spPr>
        <p:txBody>
          <a:bodyPr wrap="square" lIns="68580" tIns="34290" rIns="68580" bIns="34290">
            <a:spAutoFit/>
          </a:bodyPr>
          <a:lstStyle/>
          <a:p>
            <a:pPr indent="342900">
              <a:lnSpc>
                <a:spcPct val="150000"/>
              </a:lnSpc>
            </a:pPr>
            <a:r>
              <a:rPr lang="zh-CN" altLang="en-US" sz="1500" dirty="0">
                <a:solidFill>
                  <a:srgbClr val="000000"/>
                </a:solidFill>
                <a:latin typeface="微软雅黑" panose="020B0503020204020204" pitchFamily="34" charset="-122"/>
                <a:ea typeface="微软雅黑" panose="020B0503020204020204" pitchFamily="34" charset="-122"/>
              </a:rPr>
              <a:t> 契诃夫（1860—1904），俄国伟大的批判现实主义作家，幽默讽刺大师，短篇小说巨匠，著名剧作家，他二十岁开始创作，一生写了七百多篇小说，还写了一些中篇小说和剧本，短篇小说有《凡卡》《小公务员之死》《变色龙》等，中篇小说有《第六病室》《草原》等，剧本有《万尼亚舅舅》《三姐妹》《樱桃园》等。作品大多取材于俄国中等阶层的“小人物”，描写小市民、小官吏的自私、虚伪、庸俗的丑态，揭露腐朽反动的沙皇统治的罪恶，反映劳动人民的苦难生活。他的名言“简洁是天才的姊妹”成为后世作家孜孜追求的座右铭。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76485"/>
                                        </p:tgtEl>
                                        <p:attrNameLst>
                                          <p:attrName>style.visibility</p:attrName>
                                        </p:attrNameLst>
                                      </p:cBhvr>
                                      <p:to>
                                        <p:strVal val="visible"/>
                                      </p:to>
                                    </p:set>
                                    <p:animEffect transition="in" filter="fade">
                                      <p:cBhvr>
                                        <p:cTn id="7" dur="800" decel="100000"/>
                                        <p:tgtEl>
                                          <p:spTgt spid="276485"/>
                                        </p:tgtEl>
                                      </p:cBhvr>
                                    </p:animEffect>
                                    <p:anim calcmode="lin" valueType="num">
                                      <p:cBhvr>
                                        <p:cTn id="8" dur="800" decel="100000" fill="hold"/>
                                        <p:tgtEl>
                                          <p:spTgt spid="276485"/>
                                        </p:tgtEl>
                                        <p:attrNameLst>
                                          <p:attrName>style.rotation</p:attrName>
                                        </p:attrNameLst>
                                      </p:cBhvr>
                                      <p:tavLst>
                                        <p:tav tm="0">
                                          <p:val>
                                            <p:fltVal val="-90"/>
                                          </p:val>
                                        </p:tav>
                                        <p:tav tm="100000">
                                          <p:val>
                                            <p:fltVal val="0"/>
                                          </p:val>
                                        </p:tav>
                                      </p:tavLst>
                                    </p:anim>
                                    <p:anim calcmode="lin" valueType="num">
                                      <p:cBhvr>
                                        <p:cTn id="9" dur="800" decel="100000" fill="hold"/>
                                        <p:tgtEl>
                                          <p:spTgt spid="276485"/>
                                        </p:tgtEl>
                                        <p:attrNameLst>
                                          <p:attrName>ppt_x</p:attrName>
                                        </p:attrNameLst>
                                      </p:cBhvr>
                                      <p:tavLst>
                                        <p:tav tm="0">
                                          <p:val>
                                            <p:strVal val="#ppt_x+0.4"/>
                                          </p:val>
                                        </p:tav>
                                        <p:tav tm="100000">
                                          <p:val>
                                            <p:strVal val="#ppt_x-0.05"/>
                                          </p:val>
                                        </p:tav>
                                      </p:tavLst>
                                    </p:anim>
                                    <p:anim calcmode="lin" valueType="num">
                                      <p:cBhvr>
                                        <p:cTn id="10" dur="800" decel="100000" fill="hold"/>
                                        <p:tgtEl>
                                          <p:spTgt spid="27648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7648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7648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8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0" y="765524"/>
            <a:ext cx="139382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背景介绍</a:t>
            </a:r>
          </a:p>
        </p:txBody>
      </p:sp>
      <p:sp>
        <p:nvSpPr>
          <p:cNvPr id="100" name="文本框 99"/>
          <p:cNvSpPr txBox="1"/>
          <p:nvPr/>
        </p:nvSpPr>
        <p:spPr>
          <a:xfrm>
            <a:off x="215900" y="1214677"/>
            <a:ext cx="8699500" cy="2977738"/>
          </a:xfrm>
          <a:prstGeom prst="rect">
            <a:avLst/>
          </a:prstGeom>
          <a:noFill/>
          <a:ln w="9525">
            <a:noFill/>
            <a:miter/>
          </a:ln>
        </p:spPr>
        <p:txBody>
          <a:bodyPr wrap="square" lIns="68580" tIns="34290" rIns="68580" bIns="34290">
            <a:spAutoFit/>
          </a:bodyPr>
          <a:lstStyle/>
          <a:p>
            <a:pPr indent="342900">
              <a:lnSpc>
                <a:spcPct val="150000"/>
              </a:lnSpc>
              <a:defRPr/>
            </a:pP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亚历山大二世（</a:t>
            </a:r>
            <a:r>
              <a:rPr lang="en-US" altLang="zh-CN" dirty="0">
                <a:solidFill>
                  <a:srgbClr val="000000"/>
                </a:solidFill>
                <a:latin typeface="微软雅黑" panose="020B0503020204020204" pitchFamily="34" charset="-122"/>
                <a:ea typeface="微软雅黑" panose="020B0503020204020204" pitchFamily="34" charset="-122"/>
              </a:rPr>
              <a:t>1881</a:t>
            </a:r>
            <a:r>
              <a:rPr lang="zh-CN" altLang="en-US" dirty="0">
                <a:solidFill>
                  <a:srgbClr val="000000"/>
                </a:solidFill>
                <a:latin typeface="微软雅黑" panose="020B0503020204020204" pitchFamily="34" charset="-122"/>
                <a:ea typeface="微软雅黑" panose="020B0503020204020204" pitchFamily="34" charset="-122"/>
              </a:rPr>
              <a:t>）之后，亚历山大三世一上台，在竭力强化警察统治的同时，也搞了一些掩人耳目的法令，给残暴的专制主义蒙上一层面纱。</a:t>
            </a:r>
            <a:r>
              <a:rPr lang="en-US" altLang="zh-CN" dirty="0">
                <a:solidFill>
                  <a:srgbClr val="000000"/>
                </a:solidFill>
                <a:latin typeface="微软雅黑" panose="020B0503020204020204" pitchFamily="34" charset="-122"/>
                <a:ea typeface="微软雅黑" panose="020B0503020204020204" pitchFamily="34" charset="-122"/>
              </a:rPr>
              <a:t>1880</a:t>
            </a:r>
            <a:r>
              <a:rPr lang="zh-CN" altLang="en-US" dirty="0">
                <a:solidFill>
                  <a:srgbClr val="000000"/>
                </a:solidFill>
                <a:latin typeface="微软雅黑" panose="020B0503020204020204" pitchFamily="34" charset="-122"/>
                <a:ea typeface="微软雅黑" panose="020B0503020204020204" pitchFamily="34" charset="-122"/>
              </a:rPr>
              <a:t>年成立的治安最高委员会头目洛雷斯</a:t>
            </a:r>
            <a:r>
              <a:rPr lang="en-US" altLang="zh-CN" dirty="0">
                <a:solidFill>
                  <a:srgbClr val="000000"/>
                </a:solidFill>
                <a:latin typeface="微软雅黑" panose="020B0503020204020204" pitchFamily="34" charset="-122"/>
                <a:ea typeface="微软雅黑" panose="020B0503020204020204" pitchFamily="34" charset="-122"/>
              </a:rPr>
              <a:t>·</a:t>
            </a:r>
            <a:r>
              <a:rPr lang="zh-CN" altLang="en-US" dirty="0">
                <a:solidFill>
                  <a:srgbClr val="000000"/>
                </a:solidFill>
                <a:latin typeface="微软雅黑" panose="020B0503020204020204" pitchFamily="34" charset="-122"/>
                <a:ea typeface="微软雅黑" panose="020B0503020204020204" pitchFamily="34" charset="-122"/>
              </a:rPr>
              <a:t>麦里可夫后来当上了内务大臣，这是一个典型的两面派，人民称他为“狼嘴狐尾”。这时的警察打着遵守法令的官腔，干着献媚邀功的勾当。契诃夫刻画的警官奥楚蔑洛夫正是沙皇专制警察统治的化身。因此，这篇作品讽刺、揭露的不仅仅是一个普通的、孤立的警察，而且是那个崇拜官爵的俄国社会，是那个穷凶极恶的沙皇专制主义。</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14401" y="1003699"/>
            <a:ext cx="7102475" cy="3947234"/>
          </a:xfrm>
          <a:prstGeom prst="rect">
            <a:avLst/>
          </a:prstGeom>
          <a:noFill/>
          <a:ln w="9525">
            <a:noFill/>
            <a:miter/>
          </a:ln>
        </p:spPr>
        <p:txBody>
          <a:bodyPr lIns="68580" tIns="34290" rIns="68580" bIns="34290">
            <a:spAutoFit/>
          </a:bodyPr>
          <a:lstStyle/>
          <a:p>
            <a:pPr fontAlgn="auto">
              <a:lnSpc>
                <a:spcPct val="150000"/>
              </a:lnSpc>
              <a:spcBef>
                <a:spcPts val="0"/>
              </a:spcBef>
              <a:spcAft>
                <a:spcPts val="0"/>
              </a:spcAft>
              <a:defRPr/>
            </a:pP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2100" dirty="0">
                <a:solidFill>
                  <a:srgbClr val="000000"/>
                </a:solidFill>
                <a:latin typeface="微软雅黑" panose="020B0503020204020204" pitchFamily="34" charset="-122"/>
                <a:ea typeface="微软雅黑" panose="020B0503020204020204" pitchFamily="34" charset="-122"/>
                <a:cs typeface="Calibri" panose="020F0502020204030204" pitchFamily="34" charset="0"/>
              </a:rPr>
              <a:t>1</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）应掌握的字：</a:t>
            </a:r>
            <a:endParaRPr lang="en-US" altLang="zh-CN"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fontAlgn="auto">
              <a:lnSpc>
                <a:spcPct val="150000"/>
              </a:lnSpc>
              <a:spcBef>
                <a:spcPts val="0"/>
              </a:spcBef>
              <a:spcAft>
                <a:spcPts val="0"/>
              </a:spcAft>
              <a:defRPr/>
            </a:pP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劈</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开（</a:t>
            </a:r>
            <a:r>
              <a:rPr lang="en-US" altLang="zh-CN" sz="21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   </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戳（</a:t>
            </a:r>
            <a:r>
              <a:rPr lang="en-US" altLang="zh-CN" sz="21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    </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戮（</a:t>
            </a:r>
            <a:r>
              <a:rPr lang="en-US" altLang="zh-CN" sz="21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   </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zh-CN"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fontAlgn="auto">
              <a:lnSpc>
                <a:spcPct val="150000"/>
              </a:lnSpc>
              <a:spcBef>
                <a:spcPts val="0"/>
              </a:spcBef>
              <a:spcAft>
                <a:spcPts val="0"/>
              </a:spcAft>
              <a:defRPr/>
            </a:pPr>
            <a:r>
              <a:rPr lang="en-US" altLang="zh-CN"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en-US" altLang="zh-CN"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胚</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子（   ）　蔑（</a:t>
            </a:r>
            <a:r>
              <a:rPr lang="en-US" altLang="zh-CN" sz="21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    </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恐</a:t>
            </a: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吓</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2100" dirty="0">
                <a:solidFill>
                  <a:srgbClr val="FF0000"/>
                </a:solidFill>
                <a:latin typeface="微软雅黑" panose="020B0503020204020204" pitchFamily="34" charset="-122"/>
                <a:ea typeface="微软雅黑" panose="020B0503020204020204" pitchFamily="34" charset="-122"/>
                <a:cs typeface="Calibri" panose="020F0502020204030204" pitchFamily="34" charset="0"/>
              </a:rPr>
              <a:t>   </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p>
          <a:p>
            <a:pPr fontAlgn="auto">
              <a:lnSpc>
                <a:spcPct val="150000"/>
              </a:lnSpc>
              <a:spcBef>
                <a:spcPts val="0"/>
              </a:spcBef>
              <a:spcAft>
                <a:spcPts val="0"/>
              </a:spcAft>
              <a:defRPr/>
            </a:pP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sz="2100" dirty="0">
                <a:solidFill>
                  <a:srgbClr val="000000"/>
                </a:solidFill>
                <a:latin typeface="微软雅黑" panose="020B0503020204020204" pitchFamily="34" charset="-122"/>
                <a:ea typeface="微软雅黑" panose="020B0503020204020204" pitchFamily="34" charset="-122"/>
                <a:cs typeface="Calibri" panose="020F0502020204030204" pitchFamily="34" charset="0"/>
              </a:rPr>
              <a:t>2</a:t>
            </a: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）应掌握的词：</a:t>
            </a:r>
          </a:p>
          <a:p>
            <a:pPr fontAlgn="auto">
              <a:lnSpc>
                <a:spcPct val="150000"/>
              </a:lnSpc>
              <a:spcBef>
                <a:spcPts val="0"/>
              </a:spcBef>
              <a:spcAft>
                <a:spcPts val="0"/>
              </a:spcAft>
              <a:defRPr/>
            </a:pPr>
            <a:r>
              <a:rPr lang="zh-CN" altLang="en-US" sz="2100"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异想天开： </a:t>
            </a:r>
          </a:p>
          <a:p>
            <a:pPr fontAlgn="auto">
              <a:lnSpc>
                <a:spcPct val="150000"/>
              </a:lnSpc>
              <a:spcBef>
                <a:spcPts val="0"/>
              </a:spcBef>
              <a:spcAft>
                <a:spcPts val="0"/>
              </a:spcAft>
              <a:defRPr/>
            </a:pP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洋溢： </a:t>
            </a:r>
          </a:p>
          <a:p>
            <a:pPr fontAlgn="auto">
              <a:lnSpc>
                <a:spcPct val="150000"/>
              </a:lnSpc>
              <a:spcBef>
                <a:spcPts val="0"/>
              </a:spcBef>
              <a:spcAft>
                <a:spcPts val="0"/>
              </a:spcAft>
              <a:defRPr/>
            </a:pP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径自： </a:t>
            </a:r>
          </a:p>
          <a:p>
            <a:pPr fontAlgn="auto">
              <a:lnSpc>
                <a:spcPct val="150000"/>
              </a:lnSpc>
              <a:spcBef>
                <a:spcPts val="0"/>
              </a:spcBef>
              <a:spcAft>
                <a:spcPts val="0"/>
              </a:spcAft>
              <a:defRPr/>
            </a:pPr>
            <a:r>
              <a:rPr lang="zh-CN" altLang="en-US" sz="2100"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娇贵： </a:t>
            </a:r>
          </a:p>
        </p:txBody>
      </p:sp>
      <p:sp>
        <p:nvSpPr>
          <p:cNvPr id="5" name="TextBox 1"/>
          <p:cNvSpPr txBox="1">
            <a:spLocks noGrp="1"/>
          </p:cNvSpPr>
          <p:nvPr>
            <p:ph type="title" idx="4294967295"/>
          </p:nvPr>
        </p:nvSpPr>
        <p:spPr>
          <a:xfrm>
            <a:off x="292405" y="685149"/>
            <a:ext cx="1482725" cy="318549"/>
          </a:xfrm>
          <a:prstGeom prst="rect">
            <a:avLst/>
          </a:prstGeom>
        </p:spPr>
        <p:txBody>
          <a:bodyPr lIns="68580" tIns="34290" rIns="68580" bIns="34290" rtlCol="0">
            <a:spAutoFit/>
          </a:bodyPr>
          <a:lstStyle/>
          <a:p>
            <a:pPr fontAlgn="auto">
              <a:spcBef>
                <a:spcPts val="0"/>
              </a:spcBef>
              <a:spcAft>
                <a:spcPts val="0"/>
              </a:spcAft>
              <a:buFont typeface="Arial" panose="020B0604020202020204" pitchFamily="34" charset="0"/>
              <a:defRPr/>
            </a:pPr>
            <a:r>
              <a:rPr lang="zh-CN" altLang="en-US" sz="1800" b="1" kern="1200" dirty="0">
                <a:latin typeface="微软雅黑" panose="020B0503020204020204" pitchFamily="34" charset="-122"/>
                <a:ea typeface="微软雅黑" panose="020B0503020204020204" pitchFamily="34" charset="-122"/>
                <a:cs typeface="+mn-cs"/>
              </a:rPr>
              <a:t>检查预习</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5901" y="598647"/>
            <a:ext cx="1395413"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检查预习</a:t>
            </a:r>
          </a:p>
        </p:txBody>
      </p:sp>
      <p:sp>
        <p:nvSpPr>
          <p:cNvPr id="100" name="文本框 99"/>
          <p:cNvSpPr txBox="1"/>
          <p:nvPr/>
        </p:nvSpPr>
        <p:spPr>
          <a:xfrm>
            <a:off x="1127300" y="1081161"/>
            <a:ext cx="7102475" cy="3393237"/>
          </a:xfrm>
          <a:prstGeom prst="rect">
            <a:avLst/>
          </a:prstGeom>
          <a:noFill/>
          <a:ln w="9525">
            <a:noFill/>
            <a:miter/>
          </a:ln>
        </p:spPr>
        <p:txBody>
          <a:bodyPr lIns="68580" tIns="34290" rIns="68580" bIns="34290">
            <a:spAutoFit/>
          </a:bodyPr>
          <a:lstStyle/>
          <a:p>
            <a:pPr fontAlgn="auto">
              <a:lnSpc>
                <a:spcPct val="150000"/>
              </a:lnSpc>
              <a:spcBef>
                <a:spcPts val="0"/>
              </a:spcBef>
              <a:spcAft>
                <a:spcPts val="0"/>
              </a:spcAft>
              <a:defRPr/>
            </a:pP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dirty="0">
                <a:solidFill>
                  <a:srgbClr val="000000"/>
                </a:solidFill>
                <a:latin typeface="微软雅黑" panose="020B0503020204020204" pitchFamily="34" charset="-122"/>
                <a:ea typeface="微软雅黑" panose="020B0503020204020204" pitchFamily="34" charset="-122"/>
                <a:cs typeface="Calibri" panose="020F0502020204030204" pitchFamily="34" charset="0"/>
              </a:rPr>
              <a:t>1</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）应掌握的字：（用投影片检查）</a:t>
            </a:r>
          </a:p>
          <a:p>
            <a:pPr fontAlgn="auto">
              <a:lnSpc>
                <a:spcPct val="150000"/>
              </a:lnSpc>
              <a:spcBef>
                <a:spcPts val="0"/>
              </a:spcBef>
              <a:spcAft>
                <a:spcPts val="0"/>
              </a:spcAft>
              <a:defRPr/>
            </a:pP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劈开（</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pǐ</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戳（</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chu</a:t>
            </a:r>
            <a:r>
              <a:rPr lang="en-US" altLang="zh-CN" dirty="0" err="1">
                <a:solidFill>
                  <a:srgbClr val="FF0000"/>
                </a:solidFill>
                <a:latin typeface="微软雅黑" panose="020B0503020204020204" pitchFamily="34" charset="-122"/>
                <a:ea typeface="微软雅黑" panose="020B0503020204020204" pitchFamily="34" charset="-122"/>
                <a:cs typeface="宋体" panose="02010600030101010101" pitchFamily="2" charset="-122"/>
              </a:rPr>
              <a:t>ō</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戮（</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lù</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endParaRPr lang="en-US" altLang="zh-CN" dirty="0">
              <a:solidFill>
                <a:srgbClr val="000000"/>
              </a:solidFill>
              <a:latin typeface="微软雅黑" panose="020B0503020204020204" pitchFamily="34" charset="-122"/>
              <a:ea typeface="微软雅黑" panose="020B0503020204020204" pitchFamily="34" charset="-122"/>
              <a:cs typeface="宋体" panose="02010600030101010101" pitchFamily="2" charset="-122"/>
            </a:endParaRPr>
          </a:p>
          <a:p>
            <a:pPr fontAlgn="auto">
              <a:lnSpc>
                <a:spcPct val="150000"/>
              </a:lnSpc>
              <a:spcBef>
                <a:spcPts val="0"/>
              </a:spcBef>
              <a:spcAft>
                <a:spcPts val="0"/>
              </a:spcAft>
              <a:defRPr/>
            </a:pPr>
            <a:r>
              <a:rPr lang="en-US" altLang="zh-CN"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胚子（</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p</a:t>
            </a:r>
            <a:r>
              <a:rPr lang="en-US" altLang="zh-CN" dirty="0" err="1">
                <a:solidFill>
                  <a:srgbClr val="FF0000"/>
                </a:solidFill>
                <a:latin typeface="微软雅黑" panose="020B0503020204020204" pitchFamily="34" charset="-122"/>
                <a:ea typeface="微软雅黑" panose="020B0503020204020204" pitchFamily="34" charset="-122"/>
                <a:cs typeface="宋体" panose="02010600030101010101" pitchFamily="2" charset="-122"/>
              </a:rPr>
              <a:t>ē</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i</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蔑（</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miè</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恐吓（</a:t>
            </a:r>
            <a:r>
              <a:rPr lang="en-US" altLang="zh-CN" dirty="0" err="1">
                <a:solidFill>
                  <a:srgbClr val="FF0000"/>
                </a:solidFill>
                <a:latin typeface="微软雅黑" panose="020B0503020204020204" pitchFamily="34" charset="-122"/>
                <a:ea typeface="微软雅黑" panose="020B0503020204020204" pitchFamily="34" charset="-122"/>
                <a:cs typeface="Calibri" panose="020F0502020204030204" pitchFamily="34" charset="0"/>
              </a:rPr>
              <a:t>hè</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p>
          <a:p>
            <a:pPr fontAlgn="auto">
              <a:lnSpc>
                <a:spcPct val="150000"/>
              </a:lnSpc>
              <a:spcBef>
                <a:spcPts val="0"/>
              </a:spcBef>
              <a:spcAft>
                <a:spcPts val="0"/>
              </a:spcAft>
              <a:defRPr/>
            </a:pP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a:t>
            </a:r>
            <a:r>
              <a:rPr lang="en-US" altLang="zh-CN" dirty="0">
                <a:solidFill>
                  <a:srgbClr val="000000"/>
                </a:solidFill>
                <a:latin typeface="微软雅黑" panose="020B0503020204020204" pitchFamily="34" charset="-122"/>
                <a:ea typeface="微软雅黑" panose="020B0503020204020204" pitchFamily="34" charset="-122"/>
                <a:cs typeface="Calibri" panose="020F0502020204030204" pitchFamily="34" charset="0"/>
              </a:rPr>
              <a:t>2</a:t>
            </a: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）应掌握的词：</a:t>
            </a:r>
          </a:p>
          <a:p>
            <a:pPr fontAlgn="auto">
              <a:lnSpc>
                <a:spcPct val="150000"/>
              </a:lnSpc>
              <a:spcBef>
                <a:spcPts val="0"/>
              </a:spcBef>
              <a:spcAft>
                <a:spcPts val="0"/>
              </a:spcAft>
              <a:defRPr/>
            </a:pPr>
            <a:r>
              <a:rPr lang="zh-CN" altLang="en-US" dirty="0">
                <a:solidFill>
                  <a:srgbClr val="000000"/>
                </a:solidFill>
                <a:latin typeface="微软雅黑" panose="020B0503020204020204" pitchFamily="34" charset="-122"/>
                <a:ea typeface="微软雅黑" panose="020B0503020204020204" pitchFamily="34" charset="-122"/>
                <a:cs typeface="宋体" panose="02010600030101010101" pitchFamily="2" charset="-122"/>
              </a:rPr>
              <a:t>    </a:t>
            </a:r>
            <a:r>
              <a:rPr lang="zh-CN" altLang="en-US"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异想天开：形容想法非常奇怪，完全不切实际。</a:t>
            </a:r>
          </a:p>
          <a:p>
            <a:pPr fontAlgn="auto">
              <a:lnSpc>
                <a:spcPct val="150000"/>
              </a:lnSpc>
              <a:spcBef>
                <a:spcPts val="0"/>
              </a:spcBef>
              <a:spcAft>
                <a:spcPts val="0"/>
              </a:spcAft>
              <a:defRPr/>
            </a:pPr>
            <a:r>
              <a:rPr lang="zh-CN" altLang="en-US"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洋溢：充分流露。</a:t>
            </a:r>
          </a:p>
          <a:p>
            <a:pPr fontAlgn="auto">
              <a:lnSpc>
                <a:spcPct val="150000"/>
              </a:lnSpc>
              <a:spcBef>
                <a:spcPts val="0"/>
              </a:spcBef>
              <a:spcAft>
                <a:spcPts val="0"/>
              </a:spcAft>
              <a:defRPr/>
            </a:pPr>
            <a:r>
              <a:rPr lang="zh-CN" altLang="en-US"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径自：表示自己直接行动。</a:t>
            </a:r>
          </a:p>
          <a:p>
            <a:pPr fontAlgn="auto">
              <a:lnSpc>
                <a:spcPct val="150000"/>
              </a:lnSpc>
              <a:spcBef>
                <a:spcPts val="0"/>
              </a:spcBef>
              <a:spcAft>
                <a:spcPts val="0"/>
              </a:spcAft>
              <a:defRPr/>
            </a:pPr>
            <a:r>
              <a:rPr lang="zh-CN" altLang="en-US" dirty="0">
                <a:solidFill>
                  <a:srgbClr val="FF0000"/>
                </a:solidFill>
                <a:latin typeface="微软雅黑" panose="020B0503020204020204" pitchFamily="34" charset="-122"/>
                <a:ea typeface="微软雅黑" panose="020B0503020204020204" pitchFamily="34" charset="-122"/>
                <a:cs typeface="宋体" panose="02010600030101010101" pitchFamily="2" charset="-122"/>
              </a:rPr>
              <a:t>    娇贵：看得贵重，过度爱护。</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362" y="685530"/>
            <a:ext cx="1376363"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整体感知</a:t>
            </a:r>
          </a:p>
        </p:txBody>
      </p:sp>
      <p:sp>
        <p:nvSpPr>
          <p:cNvPr id="100" name="文本框 99"/>
          <p:cNvSpPr txBox="1"/>
          <p:nvPr/>
        </p:nvSpPr>
        <p:spPr>
          <a:xfrm>
            <a:off x="623888" y="1369219"/>
            <a:ext cx="8031162" cy="553998"/>
          </a:xfrm>
          <a:prstGeom prst="rect">
            <a:avLst/>
          </a:prstGeom>
          <a:noFill/>
          <a:ln w="9525">
            <a:noFill/>
            <a:miter/>
          </a:ln>
        </p:spPr>
        <p:txBody>
          <a:bodyPr lIns="68580" tIns="34290" rIns="68580" bIns="34290">
            <a:spAutoFit/>
          </a:bodyPr>
          <a:lstStyle/>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小说中的“变色龙”到底指谁呢？文中主要写了一件什么事呢？</a:t>
            </a:r>
          </a:p>
        </p:txBody>
      </p:sp>
      <p:sp>
        <p:nvSpPr>
          <p:cNvPr id="7" name="矩形 6"/>
          <p:cNvSpPr/>
          <p:nvPr/>
        </p:nvSpPr>
        <p:spPr>
          <a:xfrm>
            <a:off x="707409" y="2621134"/>
            <a:ext cx="6840538" cy="553998"/>
          </a:xfrm>
          <a:prstGeom prst="rect">
            <a:avLst/>
          </a:prstGeom>
        </p:spPr>
        <p:txBody>
          <a:bodyPr lIns="68580" tIns="34290" rIns="68580" bIns="34290">
            <a:spAutoFit/>
          </a:bodyPr>
          <a:lstStyle/>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奥楚蔑洛夫；奥楚蔑洛夫处理狗咬人一案。</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4724" y="809499"/>
            <a:ext cx="137477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整体感知</a:t>
            </a:r>
          </a:p>
        </p:txBody>
      </p:sp>
      <p:sp>
        <p:nvSpPr>
          <p:cNvPr id="41986" name="文本框 99"/>
          <p:cNvSpPr txBox="1">
            <a:spLocks noChangeArrowheads="1"/>
          </p:cNvSpPr>
          <p:nvPr/>
        </p:nvSpPr>
        <p:spPr bwMode="auto">
          <a:xfrm>
            <a:off x="274956" y="1617412"/>
            <a:ext cx="8204200" cy="923330"/>
          </a:xfrm>
          <a:prstGeom prst="rect">
            <a:avLst/>
          </a:prstGeom>
          <a:noFill/>
          <a:ln w="9525">
            <a:noFill/>
            <a:miter lim="800000"/>
          </a:ln>
        </p:spPr>
        <p:txBody>
          <a:bodyPr lIns="68580" tIns="34290" rIns="68580" bIns="34290">
            <a:spAutoFit/>
          </a:bodyPr>
          <a:lstStyle/>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围绕这一中心事件，小说可以分为哪三个部分呢？</a:t>
            </a:r>
          </a:p>
          <a:p>
            <a:r>
              <a:rPr lang="zh-CN" altLang="en-US" sz="2400" b="1" dirty="0">
                <a:solidFill>
                  <a:srgbClr val="000000"/>
                </a:solidFill>
                <a:latin typeface="微软雅黑" panose="020B0503020204020204" pitchFamily="34" charset="-122"/>
                <a:ea typeface="微软雅黑" panose="020B0503020204020204" pitchFamily="34" charset="-122"/>
              </a:rPr>
              <a:t>    </a:t>
            </a:r>
            <a:endParaRPr lang="en-US" altLang="zh-CN" sz="2400" b="1" dirty="0">
              <a:solidFill>
                <a:srgbClr val="FF0000"/>
              </a:solidFill>
              <a:latin typeface="Calibri" panose="020F0502020204030204" pitchFamily="34" charset="0"/>
              <a:ea typeface="微软雅黑" panose="020B0503020204020204" pitchFamily="34" charset="-122"/>
            </a:endParaRPr>
          </a:p>
        </p:txBody>
      </p:sp>
      <p:sp>
        <p:nvSpPr>
          <p:cNvPr id="6" name="矩形 5"/>
          <p:cNvSpPr>
            <a:spLocks noChangeArrowheads="1"/>
          </p:cNvSpPr>
          <p:nvPr/>
        </p:nvSpPr>
        <p:spPr bwMode="auto">
          <a:xfrm>
            <a:off x="322263" y="2540743"/>
            <a:ext cx="8821737" cy="1523494"/>
          </a:xfrm>
          <a:prstGeom prst="rect">
            <a:avLst/>
          </a:prstGeom>
          <a:noFill/>
          <a:ln w="9525">
            <a:noFill/>
            <a:miter lim="800000"/>
          </a:ln>
        </p:spPr>
        <p:txBody>
          <a:bodyPr lIns="68580" tIns="34290" rIns="68580" bIns="34290">
            <a:spAutoFit/>
          </a:bodyPr>
          <a:lstStyle/>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第一部分</a:t>
            </a:r>
            <a:r>
              <a:rPr lang="en-US" altLang="zh-CN" sz="2100" dirty="0">
                <a:solidFill>
                  <a:srgbClr val="000000"/>
                </a:solidFill>
                <a:latin typeface="微软雅黑" panose="020B0503020204020204" pitchFamily="34" charset="-122"/>
                <a:ea typeface="微软雅黑" panose="020B0503020204020204" pitchFamily="34" charset="-122"/>
              </a:rPr>
              <a:t>(l</a:t>
            </a:r>
            <a:r>
              <a:rPr lang="zh-CN" altLang="en-US" sz="2100" dirty="0">
                <a:solidFill>
                  <a:srgbClr val="000000"/>
                </a:solidFill>
                <a:latin typeface="微软雅黑" panose="020B0503020204020204" pitchFamily="34" charset="-122"/>
                <a:ea typeface="微软雅黑" panose="020B0503020204020204" pitchFamily="34" charset="-122"/>
              </a:rPr>
              <a:t>～</a:t>
            </a:r>
            <a:r>
              <a:rPr lang="en-US" altLang="zh-CN" sz="2100" dirty="0">
                <a:solidFill>
                  <a:srgbClr val="000000"/>
                </a:solidFill>
                <a:latin typeface="微软雅黑" panose="020B0503020204020204" pitchFamily="34" charset="-122"/>
                <a:ea typeface="微软雅黑" panose="020B0503020204020204" pitchFamily="34" charset="-122"/>
              </a:rPr>
              <a:t>5</a:t>
            </a:r>
            <a:r>
              <a:rPr lang="zh-CN" altLang="en-US" sz="2100" dirty="0">
                <a:solidFill>
                  <a:srgbClr val="000000"/>
                </a:solidFill>
                <a:latin typeface="微软雅黑" panose="020B0503020204020204" pitchFamily="34" charset="-122"/>
                <a:ea typeface="微软雅黑" panose="020B0503020204020204" pitchFamily="34" charset="-122"/>
              </a:rPr>
              <a:t>自然段</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：发现狗咬人一案。    </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开端</a:t>
            </a:r>
            <a:r>
              <a:rPr lang="en-US" altLang="zh-CN" sz="2100" dirty="0">
                <a:solidFill>
                  <a:srgbClr val="000000"/>
                </a:solidFill>
                <a:latin typeface="微软雅黑" panose="020B0503020204020204" pitchFamily="34" charset="-122"/>
                <a:ea typeface="微软雅黑" panose="020B0503020204020204" pitchFamily="34" charset="-122"/>
              </a:rPr>
              <a:t>)</a:t>
            </a:r>
          </a:p>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第二部分</a:t>
            </a:r>
            <a:r>
              <a:rPr lang="en-US" altLang="zh-CN" sz="2100" dirty="0">
                <a:solidFill>
                  <a:srgbClr val="000000"/>
                </a:solidFill>
                <a:latin typeface="微软雅黑" panose="020B0503020204020204" pitchFamily="34" charset="-122"/>
                <a:ea typeface="微软雅黑" panose="020B0503020204020204" pitchFamily="34" charset="-122"/>
              </a:rPr>
              <a:t>(6</a:t>
            </a:r>
            <a:r>
              <a:rPr lang="zh-CN" altLang="en-US" sz="2100" dirty="0">
                <a:solidFill>
                  <a:srgbClr val="000000"/>
                </a:solidFill>
                <a:latin typeface="微软雅黑" panose="020B0503020204020204" pitchFamily="34" charset="-122"/>
                <a:ea typeface="微软雅黑" panose="020B0503020204020204" pitchFamily="34" charset="-122"/>
              </a:rPr>
              <a:t>～</a:t>
            </a:r>
            <a:r>
              <a:rPr lang="en-US" altLang="zh-CN" sz="2100" dirty="0">
                <a:solidFill>
                  <a:srgbClr val="000000"/>
                </a:solidFill>
                <a:latin typeface="微软雅黑" panose="020B0503020204020204" pitchFamily="34" charset="-122"/>
                <a:ea typeface="微软雅黑" panose="020B0503020204020204" pitchFamily="34" charset="-122"/>
              </a:rPr>
              <a:t>27</a:t>
            </a:r>
            <a:r>
              <a:rPr lang="zh-CN" altLang="en-US" sz="2100" dirty="0">
                <a:solidFill>
                  <a:srgbClr val="000000"/>
                </a:solidFill>
                <a:latin typeface="微软雅黑" panose="020B0503020204020204" pitchFamily="34" charset="-122"/>
                <a:ea typeface="微软雅黑" panose="020B0503020204020204" pitchFamily="34" charset="-122"/>
              </a:rPr>
              <a:t>自然段</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：处理狗咬人一案。  </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发展与高潮</a:t>
            </a:r>
            <a:r>
              <a:rPr lang="en-US" altLang="zh-CN" sz="2100" dirty="0">
                <a:solidFill>
                  <a:srgbClr val="000000"/>
                </a:solidFill>
                <a:latin typeface="微软雅黑" panose="020B0503020204020204" pitchFamily="34" charset="-122"/>
                <a:ea typeface="微软雅黑" panose="020B0503020204020204" pitchFamily="34" charset="-122"/>
              </a:rPr>
              <a:t>)</a:t>
            </a:r>
          </a:p>
          <a:p>
            <a:pPr indent="342900">
              <a:lnSpc>
                <a:spcPct val="150000"/>
              </a:lnSpc>
              <a:defRPr/>
            </a:pPr>
            <a:r>
              <a:rPr lang="zh-CN" altLang="en-US" sz="2100" dirty="0">
                <a:solidFill>
                  <a:srgbClr val="000000"/>
                </a:solidFill>
                <a:latin typeface="微软雅黑" panose="020B0503020204020204" pitchFamily="34" charset="-122"/>
                <a:ea typeface="微软雅黑" panose="020B0503020204020204" pitchFamily="34" charset="-122"/>
              </a:rPr>
              <a:t>第三部分</a:t>
            </a:r>
            <a:r>
              <a:rPr lang="en-US" altLang="zh-CN" sz="2100" dirty="0">
                <a:solidFill>
                  <a:srgbClr val="000000"/>
                </a:solidFill>
                <a:latin typeface="微软雅黑" panose="020B0503020204020204" pitchFamily="34" charset="-122"/>
                <a:ea typeface="微软雅黑" panose="020B0503020204020204" pitchFamily="34" charset="-122"/>
              </a:rPr>
              <a:t>(28</a:t>
            </a:r>
            <a:r>
              <a:rPr lang="zh-CN" altLang="en-US" sz="2100" dirty="0">
                <a:solidFill>
                  <a:srgbClr val="000000"/>
                </a:solidFill>
                <a:latin typeface="微软雅黑" panose="020B0503020204020204" pitchFamily="34" charset="-122"/>
                <a:ea typeface="微软雅黑" panose="020B0503020204020204" pitchFamily="34" charset="-122"/>
              </a:rPr>
              <a:t>、</a:t>
            </a:r>
            <a:r>
              <a:rPr lang="en-US" altLang="zh-CN" sz="2100" dirty="0">
                <a:solidFill>
                  <a:srgbClr val="000000"/>
                </a:solidFill>
                <a:latin typeface="微软雅黑" panose="020B0503020204020204" pitchFamily="34" charset="-122"/>
                <a:ea typeface="微软雅黑" panose="020B0503020204020204" pitchFamily="34" charset="-122"/>
              </a:rPr>
              <a:t>29</a:t>
            </a:r>
            <a:r>
              <a:rPr lang="zh-CN" altLang="en-US" sz="2100" dirty="0">
                <a:solidFill>
                  <a:srgbClr val="000000"/>
                </a:solidFill>
                <a:latin typeface="微软雅黑" panose="020B0503020204020204" pitchFamily="34" charset="-122"/>
                <a:ea typeface="微软雅黑" panose="020B0503020204020204" pitchFamily="34" charset="-122"/>
              </a:rPr>
              <a:t>自然段</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：判小狗最终胜诉。</a:t>
            </a:r>
            <a:r>
              <a:rPr lang="en-US" altLang="zh-CN" sz="2100" dirty="0">
                <a:solidFill>
                  <a:srgbClr val="000000"/>
                </a:solidFill>
                <a:latin typeface="微软雅黑" panose="020B0503020204020204" pitchFamily="34" charset="-122"/>
                <a:ea typeface="微软雅黑" panose="020B0503020204020204" pitchFamily="34" charset="-122"/>
              </a:rPr>
              <a:t>(</a:t>
            </a:r>
            <a:r>
              <a:rPr lang="zh-CN" altLang="en-US" sz="2100" dirty="0">
                <a:solidFill>
                  <a:srgbClr val="000000"/>
                </a:solidFill>
                <a:latin typeface="微软雅黑" panose="020B0503020204020204" pitchFamily="34" charset="-122"/>
                <a:ea typeface="微软雅黑" panose="020B0503020204020204" pitchFamily="34" charset="-122"/>
              </a:rPr>
              <a:t>结局</a:t>
            </a:r>
            <a:r>
              <a:rPr lang="en-US" altLang="zh-CN" sz="2100" dirty="0">
                <a:solidFill>
                  <a:srgbClr val="000000"/>
                </a:solidFill>
                <a:latin typeface="微软雅黑" panose="020B0503020204020204" pitchFamily="34" charset="-122"/>
                <a:ea typeface="微软雅黑" panose="020B0503020204020204"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014" y="758119"/>
            <a:ext cx="2968625" cy="346249"/>
          </a:xfrm>
          <a:prstGeom prst="rect">
            <a:avLst/>
          </a:prstGeom>
          <a:noFill/>
        </p:spPr>
        <p:txBody>
          <a:bodyPr lIns="68580" tIns="34290" rIns="68580" bIns="34290">
            <a:spAutoFit/>
          </a:bodyPr>
          <a:lstStyle/>
          <a:p>
            <a:pPr fontAlgn="auto">
              <a:spcBef>
                <a:spcPts val="0"/>
              </a:spcBef>
              <a:spcAft>
                <a:spcPts val="0"/>
              </a:spcAft>
              <a:defRPr/>
            </a:pPr>
            <a:r>
              <a:rPr lang="zh-CN" altLang="en-US" b="1" dirty="0">
                <a:latin typeface="微软雅黑" panose="020B0503020204020204" pitchFamily="34" charset="-122"/>
                <a:ea typeface="微软雅黑" panose="020B0503020204020204" pitchFamily="34" charset="-122"/>
              </a:rPr>
              <a:t>归纳内容  分析人物</a:t>
            </a:r>
          </a:p>
        </p:txBody>
      </p:sp>
      <p:sp>
        <p:nvSpPr>
          <p:cNvPr id="44034" name="文本框 99"/>
          <p:cNvSpPr txBox="1">
            <a:spLocks noChangeArrowheads="1"/>
          </p:cNvSpPr>
          <p:nvPr/>
        </p:nvSpPr>
        <p:spPr bwMode="auto">
          <a:xfrm>
            <a:off x="444183" y="1151562"/>
            <a:ext cx="8059737" cy="484748"/>
          </a:xfrm>
          <a:prstGeom prst="rect">
            <a:avLst/>
          </a:prstGeom>
          <a:noFill/>
          <a:ln w="9525">
            <a:noFill/>
            <a:miter lim="800000"/>
          </a:ln>
        </p:spPr>
        <p:txBody>
          <a:bodyPr wrap="square" lIns="68580" tIns="34290" rIns="68580" bIns="34290">
            <a:spAutoFit/>
          </a:bodyPr>
          <a:lstStyle/>
          <a:p>
            <a:pPr indent="342900">
              <a:lnSpc>
                <a:spcPct val="150000"/>
              </a:lnSpc>
              <a:defRPr/>
            </a:pPr>
            <a:r>
              <a:rPr lang="en-US" altLang="zh-CN" b="1" dirty="0">
                <a:solidFill>
                  <a:srgbClr val="000000"/>
                </a:solidFill>
                <a:latin typeface="微软雅黑" panose="020B0503020204020204" pitchFamily="34" charset="-122"/>
                <a:ea typeface="微软雅黑" panose="020B0503020204020204" pitchFamily="34" charset="-122"/>
              </a:rPr>
              <a:t>1</a:t>
            </a:r>
            <a:r>
              <a:rPr lang="zh-CN" altLang="en-US" b="1" dirty="0">
                <a:solidFill>
                  <a:srgbClr val="000000"/>
                </a:solidFill>
                <a:latin typeface="微软雅黑" panose="020B0503020204020204" pitchFamily="34" charset="-122"/>
                <a:ea typeface="微软雅黑" panose="020B0503020204020204" pitchFamily="34" charset="-122"/>
              </a:rPr>
              <a:t>、奥楚蔑洛夫在处理案子时态度上有几次变化？分别是哪些变化？</a:t>
            </a:r>
          </a:p>
        </p:txBody>
      </p:sp>
      <p:sp>
        <p:nvSpPr>
          <p:cNvPr id="6" name="矩形 5"/>
          <p:cNvSpPr>
            <a:spLocks noChangeArrowheads="1"/>
          </p:cNvSpPr>
          <p:nvPr/>
        </p:nvSpPr>
        <p:spPr bwMode="auto">
          <a:xfrm>
            <a:off x="661131" y="1951858"/>
            <a:ext cx="7867304" cy="2146742"/>
          </a:xfrm>
          <a:prstGeom prst="rect">
            <a:avLst/>
          </a:prstGeom>
          <a:noFill/>
          <a:ln w="9525">
            <a:noFill/>
            <a:miter lim="800000"/>
          </a:ln>
        </p:spPr>
        <p:txBody>
          <a:bodyPr wrap="square" lIns="68580" tIns="34290" rIns="68580" bIns="34290">
            <a:spAutoFit/>
          </a:bodyPr>
          <a:lstStyle/>
          <a:p>
            <a:pPr indent="342900">
              <a:lnSpc>
                <a:spcPct val="150000"/>
              </a:lnSpc>
              <a:defRPr/>
            </a:pPr>
            <a:r>
              <a:rPr lang="zh-CN" altLang="en-US" sz="1500" b="1" dirty="0">
                <a:latin typeface="微软雅黑" panose="020B0503020204020204" pitchFamily="34" charset="-122"/>
                <a:ea typeface="微软雅黑" panose="020B0503020204020204" pitchFamily="34" charset="-122"/>
              </a:rPr>
              <a:t> </a:t>
            </a:r>
            <a:r>
              <a:rPr lang="zh-CN" altLang="en-US" sz="1500" dirty="0">
                <a:solidFill>
                  <a:srgbClr val="000000"/>
                </a:solidFill>
                <a:latin typeface="微软雅黑" panose="020B0503020204020204" pitchFamily="34" charset="-122"/>
                <a:ea typeface="微软雅黑" panose="020B0503020204020204" pitchFamily="34" charset="-122"/>
              </a:rPr>
              <a:t>第一次变化：当人群里有人说好像是将军家的狗时，由痛骂狗到为狗辩护，</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它怎么会咬着你？”“它是那么小”</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，并指责赫留金</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手指头一定是给小钉子弄破的</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却异想天开</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想得到一笔赔偿费</a:t>
            </a:r>
            <a:r>
              <a:rPr lang="en-US" altLang="zh-CN" sz="1500" dirty="0">
                <a:solidFill>
                  <a:srgbClr val="000000"/>
                </a:solidFill>
                <a:latin typeface="微软雅黑" panose="020B0503020204020204" pitchFamily="34" charset="-122"/>
                <a:ea typeface="微软雅黑" panose="020B0503020204020204" pitchFamily="34" charset="-122"/>
              </a:rPr>
              <a:t>)</a:t>
            </a:r>
            <a:r>
              <a:rPr lang="zh-CN" altLang="en-US" sz="1500" dirty="0">
                <a:solidFill>
                  <a:srgbClr val="000000"/>
                </a:solidFill>
                <a:latin typeface="微软雅黑" panose="020B0503020204020204" pitchFamily="34" charset="-122"/>
                <a:ea typeface="微软雅黑" panose="020B0503020204020204" pitchFamily="34" charset="-122"/>
              </a:rPr>
              <a:t>，想推翻初判，这是他的第一次“变色”。</a:t>
            </a:r>
            <a:endParaRPr lang="en-US" altLang="zh-CN" sz="1500" dirty="0">
              <a:solidFill>
                <a:srgbClr val="000000"/>
              </a:solidFill>
              <a:latin typeface="微软雅黑" panose="020B0503020204020204" pitchFamily="34" charset="-122"/>
              <a:ea typeface="微软雅黑" panose="020B0503020204020204" pitchFamily="34" charset="-122"/>
            </a:endParaRPr>
          </a:p>
          <a:p>
            <a:pPr indent="342900">
              <a:lnSpc>
                <a:spcPct val="150000"/>
              </a:lnSpc>
              <a:defRPr/>
            </a:pPr>
            <a:r>
              <a:rPr lang="zh-CN" altLang="en-US" sz="1500" dirty="0">
                <a:solidFill>
                  <a:srgbClr val="000000"/>
                </a:solidFill>
                <a:latin typeface="微软雅黑" panose="020B0503020204020204" pitchFamily="34" charset="-122"/>
                <a:ea typeface="微软雅黑" panose="020B0503020204020204" pitchFamily="34" charset="-122"/>
              </a:rPr>
              <a:t>第二次变化：当巡警说不是将军家的狗时，奥楚蔑洛夫视狗为“野畜生、疯狗”“下贱胚子”“什么玩意儿！”“一眨眼的工夫就叫它断了气！”对赫留金的“受害”，表示“绝不能不管”，训斥狗主人“脑子上哪儿去啦？”这是奥楚蔑洛夫的第二次“变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第一PPT模板网-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2301</Words>
  <Application>Microsoft Office PowerPoint</Application>
  <PresentationFormat>全屏显示(16:9)</PresentationFormat>
  <Paragraphs>129</Paragraphs>
  <Slides>23</Slides>
  <Notes>22</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Meiryo</vt:lpstr>
      <vt:lpstr>宋体</vt:lpstr>
      <vt:lpstr>微软雅黑</vt:lpstr>
      <vt:lpstr>Arial</vt:lpstr>
      <vt:lpstr>Calibri</vt:lpstr>
      <vt:lpstr>Calibri Light</vt:lpstr>
      <vt:lpstr>Times New Roman</vt:lpstr>
      <vt:lpstr>第一PPT模板网-WWW.1PPT.COM</vt:lpstr>
      <vt:lpstr>Office Theme</vt:lpstr>
      <vt:lpstr>PowerPoint 演示文稿</vt:lpstr>
      <vt:lpstr>PowerPoint 演示文稿</vt:lpstr>
      <vt:lpstr>PowerPoint 演示文稿</vt:lpstr>
      <vt:lpstr>PowerPoint 演示文稿</vt:lpstr>
      <vt:lpstr>检查预习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36</cp:revision>
  <dcterms:created xsi:type="dcterms:W3CDTF">2013-07-01T03:05:00Z</dcterms:created>
  <dcterms:modified xsi:type="dcterms:W3CDTF">2022-02-09T01:46:18Z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2052-11.1.0.9305</vt:lpwstr>
  </property>
</Properties>
</file>