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5" r:id="rId1"/>
    <p:sldMasterId id="2147483999" r:id="rId2"/>
  </p:sldMasterIdLst>
  <p:notesMasterIdLst>
    <p:notesMasterId r:id="rId46"/>
  </p:notesMasterIdLst>
  <p:handoutMasterIdLst>
    <p:handoutMasterId r:id="rId47"/>
  </p:handoutMasterIdLst>
  <p:sldIdLst>
    <p:sldId id="256" r:id="rId3"/>
    <p:sldId id="526" r:id="rId4"/>
    <p:sldId id="527" r:id="rId5"/>
    <p:sldId id="528" r:id="rId6"/>
    <p:sldId id="566" r:id="rId7"/>
    <p:sldId id="573" r:id="rId8"/>
    <p:sldId id="574" r:id="rId9"/>
    <p:sldId id="567" r:id="rId10"/>
    <p:sldId id="533" r:id="rId11"/>
    <p:sldId id="571" r:id="rId12"/>
    <p:sldId id="568" r:id="rId13"/>
    <p:sldId id="572" r:id="rId14"/>
    <p:sldId id="569" r:id="rId15"/>
    <p:sldId id="534" r:id="rId16"/>
    <p:sldId id="537" r:id="rId17"/>
    <p:sldId id="538" r:id="rId18"/>
    <p:sldId id="575" r:id="rId19"/>
    <p:sldId id="539" r:id="rId20"/>
    <p:sldId id="576" r:id="rId21"/>
    <p:sldId id="577" r:id="rId22"/>
    <p:sldId id="578" r:id="rId23"/>
    <p:sldId id="541" r:id="rId24"/>
    <p:sldId id="542" r:id="rId25"/>
    <p:sldId id="581" r:id="rId26"/>
    <p:sldId id="579" r:id="rId27"/>
    <p:sldId id="580" r:id="rId28"/>
    <p:sldId id="582" r:id="rId29"/>
    <p:sldId id="583" r:id="rId30"/>
    <p:sldId id="584" r:id="rId31"/>
    <p:sldId id="585" r:id="rId32"/>
    <p:sldId id="551" r:id="rId33"/>
    <p:sldId id="586" r:id="rId34"/>
    <p:sldId id="587" r:id="rId35"/>
    <p:sldId id="591" r:id="rId36"/>
    <p:sldId id="589" r:id="rId37"/>
    <p:sldId id="593" r:id="rId38"/>
    <p:sldId id="592" r:id="rId39"/>
    <p:sldId id="594" r:id="rId40"/>
    <p:sldId id="559" r:id="rId41"/>
    <p:sldId id="560" r:id="rId42"/>
    <p:sldId id="562" r:id="rId43"/>
    <p:sldId id="561" r:id="rId44"/>
    <p:sldId id="595" r:id="rId4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EFD9"/>
    <a:srgbClr val="7FBF5E"/>
    <a:srgbClr val="0000FF"/>
    <a:srgbClr val="9933FF"/>
    <a:srgbClr val="FF00FF"/>
    <a:srgbClr val="FF0000"/>
    <a:srgbClr val="00FF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020C263-9A8C-4ABE-B872-0BB887F8C83A}" type="datetimeFigureOut">
              <a:rPr lang="zh-CN" altLang="en-US"/>
              <a:pPr>
                <a:defRPr/>
              </a:pPr>
              <a:t>2022/2/8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5" name="灯片编号占位符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239E12-F1F3-42E7-873C-2DBAEA7F66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64054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BBA3D5FD-280E-4A3B-8BA3-71D58CD9AA4A}" type="datetimeFigureOut">
              <a:rPr lang="zh-CN" altLang="en-US"/>
              <a:pPr>
                <a:defRPr/>
              </a:pPr>
              <a:t>2022/2/8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3A0EF36-C096-4FA6-8B9E-63FDB7A6A7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4241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7895A14B-5DE6-47E3-8173-F71FA7E2BB9C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  <p:sp>
        <p:nvSpPr>
          <p:cNvPr id="48133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  <p:sp>
        <p:nvSpPr>
          <p:cNvPr id="48134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3615183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0EF36-C096-4FA6-8B9E-63FDB7A6A7C4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797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2508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61407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56624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42876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42876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28857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81657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25112735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1441450"/>
            <a:ext cx="5369983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1450"/>
            <a:ext cx="5369984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02102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367582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42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1191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2448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725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11430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9393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9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764021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08575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5543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8165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1797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164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679612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170860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5478647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>
            <a:spLocks noChangeArrowheads="1"/>
          </p:cNvSpPr>
          <p:nvPr/>
        </p:nvSpPr>
        <p:spPr bwMode="auto">
          <a:xfrm>
            <a:off x="0" y="0"/>
            <a:ext cx="12192000" cy="908050"/>
          </a:xfrm>
          <a:prstGeom prst="rect">
            <a:avLst/>
          </a:prstGeom>
          <a:gradFill rotWithShape="1">
            <a:gsLst>
              <a:gs pos="0">
                <a:srgbClr val="B7D9FF"/>
              </a:gs>
              <a:gs pos="35001">
                <a:srgbClr val="CBE3FF"/>
              </a:gs>
              <a:gs pos="100000">
                <a:srgbClr val="E8F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algn="ctr" rotWithShape="0">
              <a:srgbClr val="000000">
                <a:alpha val="25000"/>
              </a:srgbClr>
            </a:outerShdw>
          </a:effectLst>
        </p:spPr>
        <p:txBody>
          <a:bodyPr lIns="92199" tIns="46099" rIns="92199" bIns="46099" anchor="ctr"/>
          <a:lstStyle/>
          <a:p>
            <a:pPr algn="ctr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42875"/>
            <a:ext cx="1094316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标题文本样式：微软雅黑</a:t>
            </a:r>
            <a:r>
              <a:rPr lang="zh-CN" altLang="zh-CN" smtClean="0"/>
              <a:t>/26</a:t>
            </a:r>
            <a:r>
              <a:rPr lang="zh-CN" smtClean="0"/>
              <a:t>号  </a:t>
            </a:r>
            <a:r>
              <a:rPr lang="zh-CN" altLang="zh-CN" smtClean="0"/>
              <a:t>Arial/26pt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441450"/>
            <a:ext cx="10943167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第一级内容文本样式：微软雅黑</a:t>
            </a:r>
            <a:r>
              <a:rPr lang="zh-CN" altLang="zh-CN" smtClean="0"/>
              <a:t>/20</a:t>
            </a:r>
            <a:r>
              <a:rPr lang="zh-CN" smtClean="0"/>
              <a:t>号  </a:t>
            </a:r>
            <a:r>
              <a:rPr lang="zh-CN" altLang="zh-CN" smtClean="0"/>
              <a:t>Arial/20pt</a:t>
            </a:r>
          </a:p>
          <a:p>
            <a:pPr lvl="1"/>
            <a:r>
              <a:rPr lang="zh-CN" smtClean="0"/>
              <a:t>第二级内容文本样式：微软雅黑</a:t>
            </a:r>
            <a:r>
              <a:rPr lang="zh-CN" altLang="zh-CN" smtClean="0"/>
              <a:t>/18</a:t>
            </a:r>
            <a:r>
              <a:rPr lang="zh-CN" smtClean="0"/>
              <a:t>号  </a:t>
            </a:r>
            <a:r>
              <a:rPr lang="zh-CN" altLang="zh-CN" smtClean="0"/>
              <a:t>Arial/18pt</a:t>
            </a:r>
          </a:p>
          <a:p>
            <a:pPr lvl="2"/>
            <a:r>
              <a:rPr lang="zh-CN" smtClean="0"/>
              <a:t>第三级内容文本样式：微软雅黑</a:t>
            </a:r>
            <a:r>
              <a:rPr lang="zh-CN" altLang="zh-CN" smtClean="0"/>
              <a:t>/16</a:t>
            </a:r>
            <a:r>
              <a:rPr lang="zh-CN" smtClean="0"/>
              <a:t>号  </a:t>
            </a:r>
            <a:r>
              <a:rPr lang="zh-CN" altLang="zh-CN" smtClean="0"/>
              <a:t>Arial/16pt</a:t>
            </a:r>
          </a:p>
          <a:p>
            <a:pPr lvl="3"/>
            <a:r>
              <a:rPr lang="zh-CN" smtClean="0"/>
              <a:t>第四级内容文本样式：微软雅黑</a:t>
            </a:r>
            <a:r>
              <a:rPr lang="zh-CN" altLang="zh-CN" smtClean="0"/>
              <a:t>/14</a:t>
            </a:r>
            <a:r>
              <a:rPr lang="zh-CN" smtClean="0"/>
              <a:t>号  </a:t>
            </a:r>
            <a:r>
              <a:rPr lang="zh-CN" altLang="zh-CN" smtClean="0"/>
              <a:t>Arial/14pt</a:t>
            </a:r>
          </a:p>
          <a:p>
            <a:pPr lvl="4"/>
            <a:r>
              <a:rPr lang="zh-CN" smtClean="0"/>
              <a:t>第五级内容文本样式：微软雅黑</a:t>
            </a:r>
            <a:r>
              <a:rPr lang="zh-CN" altLang="zh-CN" smtClean="0"/>
              <a:t>/12</a:t>
            </a:r>
            <a:r>
              <a:rPr lang="zh-CN" smtClean="0"/>
              <a:t>号  </a:t>
            </a:r>
            <a:r>
              <a:rPr lang="zh-CN" altLang="zh-CN" smtClean="0"/>
              <a:t>Arial/12pt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  <p:sldLayoutId id="2147483958" r:id="rId13"/>
    <p:sldLayoutId id="2147483959" r:id="rId14"/>
    <p:sldLayoutId id="2147483960" r:id="rId15"/>
    <p:sldLayoutId id="2147483961" r:id="rId16"/>
    <p:sldLayoutId id="2147483962" r:id="rId17"/>
    <p:sldLayoutId id="2147483963" r:id="rId18"/>
    <p:sldLayoutId id="2147483964" r:id="rId19"/>
    <p:sldLayoutId id="2147483965" r:id="rId20"/>
    <p:sldLayoutId id="2147483966" r:id="rId21"/>
    <p:sldLayoutId id="2147483967" r:id="rId22"/>
    <p:sldLayoutId id="2147483968" r:id="rId23"/>
    <p:sldLayoutId id="2147483969" r:id="rId24"/>
    <p:sldLayoutId id="2147483970" r:id="rId25"/>
    <p:sldLayoutId id="2147483971" r:id="rId26"/>
    <p:sldLayoutId id="2147483972" r:id="rId27"/>
    <p:sldLayoutId id="2147483973" r:id="rId28"/>
    <p:sldLayoutId id="2147483974" r:id="rId29"/>
    <p:sldLayoutId id="2147483975" r:id="rId30"/>
    <p:sldLayoutId id="2147483976" r:id="rId31"/>
    <p:sldLayoutId id="2147483977" r:id="rId32"/>
    <p:sldLayoutId id="2147483978" r:id="rId33"/>
    <p:sldLayoutId id="2147483979" r:id="rId34"/>
    <p:sldLayoutId id="2147483980" r:id="rId35"/>
    <p:sldLayoutId id="2147483981" r:id="rId36"/>
    <p:sldLayoutId id="2147483982" r:id="rId37"/>
    <p:sldLayoutId id="2147483983" r:id="rId38"/>
    <p:sldLayoutId id="2147483984" r:id="rId39"/>
    <p:sldLayoutId id="2147483985" r:id="rId40"/>
    <p:sldLayoutId id="2147483986" r:id="rId41"/>
    <p:sldLayoutId id="2147483987" r:id="rId42"/>
    <p:sldLayoutId id="2147483988" r:id="rId43"/>
    <p:sldLayoutId id="2147483989" r:id="rId44"/>
    <p:sldLayoutId id="2147483990" r:id="rId45"/>
    <p:sldLayoutId id="2147483991" r:id="rId46"/>
    <p:sldLayoutId id="2147483992" r:id="rId47"/>
    <p:sldLayoutId id="2147483993" r:id="rId48"/>
    <p:sldLayoutId id="2147483994" r:id="rId49"/>
    <p:sldLayoutId id="2147483995" r:id="rId50"/>
    <p:sldLayoutId id="2147483996" r:id="rId51"/>
    <p:sldLayoutId id="2147483997" r:id="rId52"/>
    <p:sldLayoutId id="2147483998" r:id="rId53"/>
  </p:sldLayoutIdLst>
  <p:transition>
    <p:fade/>
  </p:transition>
  <p:txStyles>
    <p:titleStyle>
      <a:lvl1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+mj-lt"/>
          <a:ea typeface="+mj-ea"/>
          <a:cs typeface="+mj-cs"/>
        </a:defRPr>
      </a:lvl1pPr>
      <a:lvl2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2pPr>
      <a:lvl3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3pPr>
      <a:lvl4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4pPr>
      <a:lvl5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5pPr>
      <a:lvl6pPr marL="4572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6pPr>
      <a:lvl7pPr marL="9144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7pPr>
      <a:lvl8pPr marL="13716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8pPr>
      <a:lvl9pPr marL="18288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9pPr>
    </p:titleStyle>
    <p:bodyStyle>
      <a:lvl1pPr marL="182563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903288" indent="-17621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</a:defRPr>
      </a:lvl3pPr>
      <a:lvl4pPr marL="1266825" indent="-184150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</a:defRPr>
      </a:lvl4pPr>
      <a:lvl5pPr marL="16319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5pPr>
      <a:lvl6pPr marL="20891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6pPr>
      <a:lvl7pPr marL="25463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7pPr>
      <a:lvl8pPr marL="30035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8pPr>
      <a:lvl9pPr marL="34607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8015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>
            <a:extLst>
              <a:ext uri="{FF2B5EF4-FFF2-40B4-BE49-F238E27FC236}"/>
            </a:extLst>
          </p:cNvPr>
          <p:cNvSpPr>
            <a:spLocks noGrp="1"/>
          </p:cNvSpPr>
          <p:nvPr>
            <p:ph type="ctrTitle" idx="4294967295"/>
          </p:nvPr>
        </p:nvSpPr>
        <p:spPr bwMode="auto">
          <a:xfrm>
            <a:off x="1524000" y="2027238"/>
            <a:ext cx="9144000" cy="1287462"/>
          </a:xfrm>
          <a:prstGeom prst="rect">
            <a:avLst/>
          </a:prstGeom>
          <a:extLst/>
        </p:spPr>
        <p:txBody>
          <a:bodyPr/>
          <a:lstStyle/>
          <a:p>
            <a:pPr algn="ctr" eaLnBrk="1" hangingPunct="1">
              <a:defRPr/>
            </a:pPr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写作 学习扩写</a:t>
            </a:r>
          </a:p>
        </p:txBody>
      </p:sp>
      <p:pic>
        <p:nvPicPr>
          <p:cNvPr id="2051" name="图片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70" r="5672" b="22162"/>
          <a:stretch>
            <a:fillRect/>
          </a:stretch>
        </p:blipFill>
        <p:spPr bwMode="auto">
          <a:xfrm>
            <a:off x="1993902" y="1028699"/>
            <a:ext cx="3835399" cy="65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5416785" y="5373346"/>
            <a:ext cx="135165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24077" y="2465918"/>
            <a:ext cx="7820025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扩句成段时要先为三个突出特点举例，针对三个特点，各举一两个恰当的例子，然后围绕对应的特点，对每个例子作具体的分析。</a:t>
            </a:r>
            <a:endParaRPr lang="en-US" altLang="zh-CN" sz="2800" b="1" dirty="0">
              <a:latin typeface="宋体" pitchFamily="2" charset="-122"/>
            </a:endParaRPr>
          </a:p>
        </p:txBody>
      </p:sp>
      <p:sp>
        <p:nvSpPr>
          <p:cNvPr id="11267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写作要求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12291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292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293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294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295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296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297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298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299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0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1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2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3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4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5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6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7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8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09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0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1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2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3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4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5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6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7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8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19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0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1" name="文本框 35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2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3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4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5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6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7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8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29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0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1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2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3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4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5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6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7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8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39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0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1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2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3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4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5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6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7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8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49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0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1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2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3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4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5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6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7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8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59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0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1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2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3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4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5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6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7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8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69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0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1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2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3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4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5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6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7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8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79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0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1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2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3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4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5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6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7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8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89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2390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</a:rPr>
              <a:t>文题展示</a:t>
            </a:r>
          </a:p>
        </p:txBody>
      </p:sp>
      <p:sp>
        <p:nvSpPr>
          <p:cNvPr id="12391" name="矩形 5"/>
          <p:cNvSpPr>
            <a:spLocks noChangeArrowheads="1"/>
          </p:cNvSpPr>
          <p:nvPr/>
        </p:nvSpPr>
        <p:spPr bwMode="auto">
          <a:xfrm>
            <a:off x="2111377" y="1170519"/>
            <a:ext cx="7878763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二、阅读下面的材料，将其扩写成一篇具体、生动</a:t>
            </a:r>
            <a:endParaRPr lang="en-US" altLang="zh-CN" sz="2700" b="1" dirty="0">
              <a:solidFill>
                <a:srgbClr val="000000"/>
              </a:solidFill>
              <a:latin typeface="宋体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宋体" pitchFamily="2" charset="-122"/>
              </a:rPr>
              <a:t>    </a:t>
            </a: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的文章，题目自拟。不少于</a:t>
            </a:r>
            <a:r>
              <a:rPr lang="en-US" altLang="zh-CN" sz="2700" b="1" dirty="0">
                <a:solidFill>
                  <a:srgbClr val="000000"/>
                </a:solidFill>
                <a:latin typeface="宋体" pitchFamily="2" charset="-122"/>
              </a:rPr>
              <a:t>600</a:t>
            </a: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字。</a:t>
            </a:r>
          </a:p>
        </p:txBody>
      </p:sp>
      <p:sp>
        <p:nvSpPr>
          <p:cNvPr id="2" name="矩形 6"/>
          <p:cNvSpPr>
            <a:spLocks noChangeArrowheads="1"/>
          </p:cNvSpPr>
          <p:nvPr/>
        </p:nvSpPr>
        <p:spPr bwMode="auto">
          <a:xfrm>
            <a:off x="2789239" y="2499786"/>
            <a:ext cx="7151687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春秋时期，晋公子重耳和他的随从在逃难途中，经过卫国，卫文公没有以礼相待。他们从五鹿经过，向乡下人讨饭吃，乡下人给他们土块。重耳大怒，想要用鞭子打那个人。狐偃劝他说：</a:t>
            </a:r>
            <a:r>
              <a:rPr lang="en-US" altLang="zh-CN" sz="27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7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这是上天赏赐的土地呀！”重耳于是磕头致谢，收下土块，装在车上。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84400" y="1917701"/>
            <a:ext cx="78232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扩写故事时要先仔细体会，明确故事内涵，确定中心思想。然后围绕中心找准扩写点，发挥想象，增加必要的环境描写、场面描写、语言描写、心理描写等，力求生动。写作时最好列一个扩写提纲，根据提纲下笔。</a:t>
            </a:r>
            <a:endParaRPr lang="en-US" altLang="zh-CN" sz="2800" b="1" dirty="0">
              <a:latin typeface="宋体" pitchFamily="2" charset="-122"/>
            </a:endParaRPr>
          </a:p>
        </p:txBody>
      </p:sp>
      <p:sp>
        <p:nvSpPr>
          <p:cNvPr id="13315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写作要求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文题展示</a:t>
            </a:r>
          </a:p>
        </p:txBody>
      </p:sp>
      <p:sp>
        <p:nvSpPr>
          <p:cNvPr id="14339" name="矩形 5"/>
          <p:cNvSpPr>
            <a:spLocks noChangeArrowheads="1"/>
          </p:cNvSpPr>
          <p:nvPr/>
        </p:nvSpPr>
        <p:spPr bwMode="auto">
          <a:xfrm>
            <a:off x="1682750" y="1138768"/>
            <a:ext cx="8497888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三、阅读下面的语段，深入思考，将其扩写成一篇议论</a:t>
            </a:r>
            <a:endParaRPr lang="en-US" altLang="zh-CN" sz="2700" b="1" dirty="0">
              <a:solidFill>
                <a:srgbClr val="000000"/>
              </a:solidFill>
              <a:latin typeface="宋体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宋体" pitchFamily="2" charset="-122"/>
              </a:rPr>
              <a:t>    </a:t>
            </a: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性文章，题目自拟。不少于</a:t>
            </a:r>
            <a:r>
              <a:rPr lang="en-US" altLang="zh-CN" sz="2700" b="1" dirty="0">
                <a:solidFill>
                  <a:srgbClr val="000000"/>
                </a:solidFill>
                <a:latin typeface="宋体" pitchFamily="2" charset="-122"/>
              </a:rPr>
              <a:t>600</a:t>
            </a: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字。</a:t>
            </a:r>
          </a:p>
        </p:txBody>
      </p:sp>
      <p:sp>
        <p:nvSpPr>
          <p:cNvPr id="14340" name="矩形 6"/>
          <p:cNvSpPr>
            <a:spLocks noChangeArrowheads="1"/>
          </p:cNvSpPr>
          <p:nvPr/>
        </p:nvSpPr>
        <p:spPr bwMode="auto">
          <a:xfrm>
            <a:off x="2398715" y="2364319"/>
            <a:ext cx="7869237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“苟有恒，何必三更眠五更起；最无益，莫过一日曝十日寒。”这是明代学者胡居仁撰写的对联，意在勉励自己：做事情贵在持之以恒。持之以恒，就要注重平日积累，而非临时抱佛脚。持之以恒，就要注意坚持不懈，而非一曝十寒。古今中外很多事例都告诉我们，做事情有恒心方能成功。我们在求学、成长的路途上，也应持之以恒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033590" y="1822451"/>
            <a:ext cx="8124825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    扩写议论性的文章时要先阅读给定的材料，明确材料论述的观点是什么，然后补充相关的论据，增加相关的事实或道理论据，证明观点。在方法上，要选择恰当的论证方式；在结构上，也要灵活处理，力求写得精彩。</a:t>
            </a:r>
          </a:p>
        </p:txBody>
      </p:sp>
      <p:sp>
        <p:nvSpPr>
          <p:cNvPr id="15363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写作要求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16387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88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89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0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1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2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3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4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5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6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7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8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399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0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1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2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3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4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5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6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7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8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09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0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1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2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3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4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5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6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7" name="文本框 39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8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19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0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1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2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3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4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5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6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7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8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29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0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1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2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3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4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5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6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7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8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39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0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1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2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3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4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5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6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7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8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49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0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1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2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3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4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5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6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7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8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59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0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1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2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3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4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5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6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7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8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69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0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1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2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3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4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5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6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7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8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79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80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81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82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83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84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85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16486" name="矩形 2"/>
          <p:cNvSpPr>
            <a:spLocks noChangeArrowheads="1"/>
          </p:cNvSpPr>
          <p:nvPr/>
        </p:nvSpPr>
        <p:spPr bwMode="auto">
          <a:xfrm>
            <a:off x="1892301" y="1371600"/>
            <a:ext cx="142058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9933FF"/>
                </a:solidFill>
                <a:latin typeface="黑体" pitchFamily="49" charset="-122"/>
              </a:rPr>
              <a:t>文题一</a:t>
            </a:r>
          </a:p>
        </p:txBody>
      </p:sp>
      <p:sp>
        <p:nvSpPr>
          <p:cNvPr id="16487" name="矩形 4"/>
          <p:cNvSpPr>
            <a:spLocks noChangeArrowheads="1"/>
          </p:cNvSpPr>
          <p:nvPr/>
        </p:nvSpPr>
        <p:spPr bwMode="auto">
          <a:xfrm>
            <a:off x="1846263" y="2317751"/>
            <a:ext cx="60325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诗歌是一种很特别的文学体裁，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毛诗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大序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记载：“诗者，志之所之也。在心为志，发言为诗。”南宋严羽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沧浪诗话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云：“诗者，吟咏性情也。”</a:t>
            </a:r>
            <a:r>
              <a:rPr lang="zh-CN" altLang="en-US" sz="2800" b="1" baseline="300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①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它有三个突出特点：</a:t>
            </a:r>
            <a:endParaRPr lang="zh-CN" altLang="en-US" sz="2800" b="1" baseline="30000" dirty="0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矩形 9">
            <a:extLst>
              <a:ext uri="{FF2B5EF4-FFF2-40B4-BE49-F238E27FC236}"/>
            </a:extLst>
          </p:cNvPr>
          <p:cNvSpPr/>
          <p:nvPr/>
        </p:nvSpPr>
        <p:spPr>
          <a:xfrm>
            <a:off x="8170863" y="2133600"/>
            <a:ext cx="2259012" cy="297312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①补充对诗歌这种文学体裁的解释；引用名言，增添文章的底蕴，彰显文化气息。</a:t>
            </a:r>
          </a:p>
        </p:txBody>
      </p:sp>
      <p:sp>
        <p:nvSpPr>
          <p:cNvPr id="16489" name="矩形 8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写作例文</a:t>
            </a:r>
          </a:p>
        </p:txBody>
      </p:sp>
      <p:cxnSp>
        <p:nvCxnSpPr>
          <p:cNvPr id="11" name="直接连接符 10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883525" y="1157818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>
            <a:spLocks noChangeArrowheads="1"/>
          </p:cNvSpPr>
          <p:nvPr/>
        </p:nvSpPr>
        <p:spPr bwMode="auto">
          <a:xfrm>
            <a:off x="1985965" y="1437219"/>
            <a:ext cx="822007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一是用意象来表达情感。这一点舒婷的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祖国啊，我亲爱的祖国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诗就表现得相当突出。诗中作者选取“破旧的老水车”“熏黑的矿灯”“干瘪的稻穗”“失修的路基”“淤滩上的驳船”等意象，来象征祖国落后的经济、落后的文化和多年蒙受的苦难，同时也展现了在灾难中艰难挣扎、缓慢前行的祖国的形象。正是通过这些意象，诗人抒发了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>
            <a:spLocks noChangeArrowheads="1"/>
          </p:cNvSpPr>
          <p:nvPr/>
        </p:nvSpPr>
        <p:spPr bwMode="auto">
          <a:xfrm>
            <a:off x="1800227" y="1363135"/>
            <a:ext cx="627697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祖国血肉相连、荣辱与共的感情，表达了强烈的爱国之情和历史责任感。</a:t>
            </a:r>
            <a:r>
              <a:rPr lang="zh-CN" altLang="en-US" sz="2600" b="1" baseline="300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②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因此，阅读诗歌，抓住意象，往往就能找到打开诗歌情感大门的钥匙。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二是语言凝练。诗歌是最凝练的语言，特别是古代的诗歌，是很讲究字词的锤炼的，这一方面贾岛的“推敲”就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8159752" y="1847851"/>
            <a:ext cx="2195513" cy="297312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②增加事例，用舒婷的诗歌说明如何用意象表达情感，使说明更具体，内容更充实。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8142288" y="1157818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1930400" y="1130301"/>
            <a:ext cx="8097838" cy="4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是明显的例子。现当代诗歌，一般不再有字数限制，但诗歌的语言一定比一般的口语和散文语言更凝练，更含蓄。比如贺敬之的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放声歌唱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是一首气势澎湃的长诗，就是在这样一泻千里的抒情中，作者的用墨也是极经济的：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“五月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麦浪。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……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八月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海浪。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20483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84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85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86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87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88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89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0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1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2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3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4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5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6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7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8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499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0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1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2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3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4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5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6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7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8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09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0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1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2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3" name="文本框 36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4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5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6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7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8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19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0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1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2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3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4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5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6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7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8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29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0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1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2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3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4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5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6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7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8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39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0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1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2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3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4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5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6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7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8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49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0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1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2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3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4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5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6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7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8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59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0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1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2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3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4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5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6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7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8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69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0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1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2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3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4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5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6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7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8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79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80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81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0582" name="矩形 1"/>
          <p:cNvSpPr>
            <a:spLocks noChangeArrowheads="1"/>
          </p:cNvSpPr>
          <p:nvPr/>
        </p:nvSpPr>
        <p:spPr bwMode="auto">
          <a:xfrm>
            <a:off x="1800225" y="1363135"/>
            <a:ext cx="5087938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桃花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南方。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雪花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北方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……”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这里写到了一年四季、南北东西，祖国锦绣山川尽收眼底，作者的激奋之情溢于言表，但是仅仅用了十六个字，可谓凝练。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③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6807200" y="1214967"/>
            <a:ext cx="36957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③先说古代，并举大家耳熟能详的“推敲”故事，说明古人对炼字的推崇；接着说现代诗歌，举贺敬之</a:t>
            </a:r>
            <a:r>
              <a:rPr lang="en-US" altLang="zh-CN" sz="2600" b="1" dirty="0">
                <a:solidFill>
                  <a:srgbClr val="0000FF"/>
                </a:solidFill>
                <a:latin typeface="+mn-ea"/>
                <a:ea typeface="+mn-ea"/>
              </a:rPr>
              <a:t>《</a:t>
            </a: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放声歌唱</a:t>
            </a:r>
            <a:r>
              <a:rPr lang="en-US" altLang="zh-CN" sz="2600" b="1" dirty="0">
                <a:solidFill>
                  <a:srgbClr val="0000FF"/>
                </a:solidFill>
                <a:latin typeface="+mn-ea"/>
                <a:ea typeface="+mn-ea"/>
              </a:rPr>
              <a:t>》</a:t>
            </a: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的例子，从不同的时代全面说明诗歌语言凝练的特点。</a:t>
            </a:r>
          </a:p>
        </p:txBody>
      </p:sp>
      <p:cxnSp>
        <p:nvCxnSpPr>
          <p:cNvPr id="5" name="直接连接符 4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6786563" y="1157818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006600" y="1767419"/>
            <a:ext cx="8178800" cy="332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14350" indent="-514350" eaLnBrk="1" hangingPunct="1">
              <a:lnSpc>
                <a:spcPct val="130000"/>
              </a:lnSpc>
              <a:spcBef>
                <a:spcPts val="1000"/>
              </a:spcBef>
              <a:buFont typeface="Times New Roman" pitchFamily="18" charset="0"/>
              <a:buAutoNum type="arabicPeriod"/>
            </a:pPr>
            <a:r>
              <a:rPr lang="zh-CN" altLang="en-US" sz="2800" b="1" dirty="0">
                <a:latin typeface="宋体" pitchFamily="2" charset="-122"/>
              </a:rPr>
              <a:t>了解扩写的一般技巧，学会扩写。</a:t>
            </a:r>
            <a:endParaRPr lang="en-US" altLang="zh-CN" sz="2800" b="1" dirty="0">
              <a:latin typeface="宋体" pitchFamily="2" charset="-122"/>
            </a:endParaRPr>
          </a:p>
          <a:p>
            <a:pPr marL="514350" indent="-514350" eaLnBrk="1" hangingPunct="1">
              <a:lnSpc>
                <a:spcPct val="130000"/>
              </a:lnSpc>
              <a:spcBef>
                <a:spcPts val="1000"/>
              </a:spcBef>
              <a:buFont typeface="Times New Roman" pitchFamily="18" charset="0"/>
              <a:buAutoNum type="arabicPeriod"/>
            </a:pPr>
            <a:r>
              <a:rPr lang="zh-CN" altLang="en-US" sz="2800" b="1" dirty="0">
                <a:latin typeface="宋体" pitchFamily="2" charset="-122"/>
              </a:rPr>
              <a:t>展开联想和想象，练习发散思维，大胆创造，丰富文章内容。</a:t>
            </a:r>
            <a:endParaRPr lang="en-US" altLang="zh-CN" sz="2800" b="1" dirty="0">
              <a:latin typeface="宋体" pitchFamily="2" charset="-122"/>
            </a:endParaRPr>
          </a:p>
          <a:p>
            <a:pPr marL="514350" indent="-514350" eaLnBrk="1" hangingPunct="1">
              <a:lnSpc>
                <a:spcPct val="130000"/>
              </a:lnSpc>
              <a:spcBef>
                <a:spcPts val="1000"/>
              </a:spcBef>
              <a:buFont typeface="Times New Roman" pitchFamily="18" charset="0"/>
              <a:buAutoNum type="arabicPeriod"/>
            </a:pPr>
            <a:r>
              <a:rPr lang="zh-CN" altLang="en-US" sz="2800" b="1" dirty="0">
                <a:latin typeface="宋体" pitchFamily="2" charset="-122"/>
              </a:rPr>
              <a:t>学会锤炼自己的语言，让作品更生动、精彩。</a:t>
            </a:r>
            <a:endParaRPr lang="en-US" altLang="zh-CN" sz="2800" b="1" dirty="0">
              <a:solidFill>
                <a:srgbClr val="0000FF"/>
              </a:solidFill>
              <a:latin typeface="宋体" pitchFamily="2" charset="-122"/>
            </a:endParaRPr>
          </a:p>
        </p:txBody>
      </p:sp>
      <p:sp>
        <p:nvSpPr>
          <p:cNvPr id="3075" name="矩形 4"/>
          <p:cNvSpPr>
            <a:spLocks noChangeArrowheads="1"/>
          </p:cNvSpPr>
          <p:nvPr/>
        </p:nvSpPr>
        <p:spPr bwMode="auto">
          <a:xfrm>
            <a:off x="2108201" y="72178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805344" y="5557421"/>
            <a:ext cx="2379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2093915" y="1640419"/>
            <a:ext cx="8004175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三是讲究节奏和韵律。古代格律诗自不必说，对诗的行数、诗句的字数（或音节）、声调音韵、词语对仗、句式排列等均有严格规定。现代诗虽然不受格律限制，无固定格式，注重自然的、内在的节奏，但仍讲究节奏和押韵。如鲁藜的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泥土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，虽然仅有两节四句，但前后两节都押“</a:t>
            </a:r>
            <a:r>
              <a:rPr lang="en-US" altLang="zh-CN" sz="2800" b="1">
                <a:latin typeface="宋体" pitchFamily="2" charset="-122"/>
              </a:rPr>
              <a:t>u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”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2020890" y="2897718"/>
            <a:ext cx="4319587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韵，这样读来就比较流畅，富有韵致和美感。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④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6942140" y="2120901"/>
            <a:ext cx="3146425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④补充格律诗的节奏、韵律，现代诗以鲁藜的</a:t>
            </a:r>
            <a:r>
              <a:rPr lang="en-US" altLang="zh-CN" sz="2600" b="1" dirty="0">
                <a:solidFill>
                  <a:srgbClr val="0000FF"/>
                </a:solidFill>
                <a:latin typeface="+mn-ea"/>
                <a:ea typeface="+mn-ea"/>
              </a:rPr>
              <a:t>《</a:t>
            </a: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泥土</a:t>
            </a:r>
            <a:r>
              <a:rPr lang="en-US" altLang="zh-CN" sz="2600" b="1" dirty="0">
                <a:solidFill>
                  <a:srgbClr val="0000FF"/>
                </a:solidFill>
                <a:latin typeface="+mn-ea"/>
                <a:ea typeface="+mn-ea"/>
              </a:rPr>
              <a:t>》</a:t>
            </a: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为例，说明诗歌讲究节奏和押韵。</a:t>
            </a:r>
          </a:p>
        </p:txBody>
      </p:sp>
      <p:cxnSp>
        <p:nvCxnSpPr>
          <p:cNvPr id="5" name="直接连接符 4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6610350" y="1107018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2212975" y="1828801"/>
            <a:ext cx="776605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    习作抓住扩写的要求，围绕对应点，分别举例加以印证，使原有句子内容更加丰富充实，说明也更加清楚明白。为让表达更加形象，小作者还善于运用对比手法、引用名人名言等，增强了作品的可读性，增添文采。</a:t>
            </a:r>
          </a:p>
        </p:txBody>
      </p:sp>
      <p:sp>
        <p:nvSpPr>
          <p:cNvPr id="23555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名师点评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3"/>
          <p:cNvSpPr>
            <a:spLocks noChangeArrowheads="1"/>
          </p:cNvSpPr>
          <p:nvPr/>
        </p:nvSpPr>
        <p:spPr bwMode="auto">
          <a:xfrm>
            <a:off x="3460752" y="1856317"/>
            <a:ext cx="307007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“重耳拜土”扩写</a:t>
            </a:r>
            <a:endParaRPr lang="zh-CN" altLang="en-US" sz="2800" b="1" baseline="30000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579" name="矩形 6"/>
          <p:cNvSpPr>
            <a:spLocks noChangeArrowheads="1"/>
          </p:cNvSpPr>
          <p:nvPr/>
        </p:nvSpPr>
        <p:spPr bwMode="auto">
          <a:xfrm>
            <a:off x="1917702" y="2764367"/>
            <a:ext cx="60293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暮色快要降临了，西边的夕阳红的鲜艳，鸟儿成群结队地归巢了。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①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这时五鹿城外的荒野上行驶着一队人马，他们就是被迫逃亡的晋国公子重耳和随从们。重耳坐在马车上，被马</a:t>
            </a:r>
            <a:endParaRPr lang="zh-CN" altLang="en-US" sz="2800" b="1" baseline="30000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580" name="矩形 10"/>
          <p:cNvSpPr>
            <a:spLocks noChangeArrowheads="1"/>
          </p:cNvSpPr>
          <p:nvPr/>
        </p:nvSpPr>
        <p:spPr bwMode="auto">
          <a:xfrm>
            <a:off x="1914526" y="1341967"/>
            <a:ext cx="142058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9933FF"/>
                </a:solidFill>
                <a:latin typeface="黑体" pitchFamily="49" charset="-122"/>
              </a:rPr>
              <a:t>文题二</a:t>
            </a:r>
          </a:p>
        </p:txBody>
      </p:sp>
      <p:sp>
        <p:nvSpPr>
          <p:cNvPr id="24581" name="矩形 11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</a:rPr>
              <a:t>写作例文</a:t>
            </a:r>
          </a:p>
        </p:txBody>
      </p:sp>
      <p:sp>
        <p:nvSpPr>
          <p:cNvPr id="14" name="矩形 13">
            <a:extLst>
              <a:ext uri="{FF2B5EF4-FFF2-40B4-BE49-F238E27FC236}"/>
            </a:extLst>
          </p:cNvPr>
          <p:cNvSpPr/>
          <p:nvPr/>
        </p:nvSpPr>
        <p:spPr>
          <a:xfrm>
            <a:off x="8054975" y="2904068"/>
            <a:ext cx="2414588" cy="15327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①增加环境描写，渲染气氛，突出背景。</a:t>
            </a:r>
          </a:p>
        </p:txBody>
      </p:sp>
      <p:cxnSp>
        <p:nvCxnSpPr>
          <p:cNvPr id="15" name="直接连接符 14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937500" y="1147234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25603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04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05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06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07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08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09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0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1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2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3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4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5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6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7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8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19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0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1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2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3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4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5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6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7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8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29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0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1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2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3" name="文本框 37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4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5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6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7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8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39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0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1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2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3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4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5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6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7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8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49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0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1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2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3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4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5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6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7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8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59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0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1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2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3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4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5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6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7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8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69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0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1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2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3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4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5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6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7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8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79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0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1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2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3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4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5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6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7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8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89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0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1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2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3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4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5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6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7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8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699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700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701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5702" name="矩形 1"/>
          <p:cNvSpPr>
            <a:spLocks noChangeArrowheads="1"/>
          </p:cNvSpPr>
          <p:nvPr/>
        </p:nvSpPr>
        <p:spPr bwMode="auto">
          <a:xfrm>
            <a:off x="1846265" y="1485901"/>
            <a:ext cx="589597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车颠得左摇右晃。耳边是早已听惯了的马车轮子吱吱扭扭的噪音，重耳瞪直了眼呆看着天空。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一群鸟从他头顶上飞过，重耳长叹了一声说：“唉！鸟有巢能回，狗有窝能归，可我一个晋国的公子为什么要在这荒野上漂泊呢？”</a:t>
            </a:r>
            <a:r>
              <a:rPr lang="zh-CN" altLang="en-US" sz="2600" b="1" baseline="300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②</a:t>
            </a: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8054975" y="2904068"/>
            <a:ext cx="2414588" cy="15327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②增添人物的语言描写，丰富人物的形象。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853363" y="1128185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2006600" y="1579034"/>
            <a:ext cx="8178800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他低下头看着众人，众人也都垂下了头。子犯狠狠地对马抽了一鞭子，说：“咱们也是不得已呀！如果不出逃，献公就要把咱们逼上死路了。咱们只要到别的国家借来兵马，一定能回去夺回王位。现在怀公不得民心，怕是支持不了多久了。”重耳眯起眼睛看着太阳，脑中憧憬出自己身披王袍，身坐高</a:t>
            </a:r>
            <a:endParaRPr lang="zh-CN" altLang="en-US" sz="2600" b="1" baseline="30000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"/>
          <p:cNvSpPr>
            <a:spLocks noChangeArrowheads="1"/>
          </p:cNvSpPr>
          <p:nvPr/>
        </p:nvSpPr>
        <p:spPr bwMode="auto">
          <a:xfrm>
            <a:off x="1868488" y="1718735"/>
            <a:ext cx="5969000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位的景象。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③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许久，他回过神来说：“但愿天助我也，只是这夕阳荒野如此悲凉，我心中很不舒服呀！”众人都不言语了。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又行了一会儿，重耳说：“今天一天都没吃东西了，我饿得很。”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8054975" y="2904068"/>
            <a:ext cx="2414588" cy="15327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③增加人物的细节描写，突出人物形象。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807325" y="1147234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1997077" y="1682752"/>
            <a:ext cx="5840413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狐偃说：“我们也都饿了，前面有个树林，也许会有人住，咱们去讨些吃的。”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④</a:t>
            </a:r>
            <a:endParaRPr lang="en-US" altLang="zh-CN" sz="2600" b="1" baseline="3000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那里果然有人居住，重耳一行来到一块田地边。这里土地贫瘠，麦苗稀疏，一位老农正在田间除草。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8054975" y="2904068"/>
            <a:ext cx="2414588" cy="15327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④增加想象情节，丰富文章内容。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837488" y="1136652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>
            <a:spLocks noChangeArrowheads="1"/>
          </p:cNvSpPr>
          <p:nvPr/>
        </p:nvSpPr>
        <p:spPr bwMode="auto">
          <a:xfrm>
            <a:off x="2008190" y="1443568"/>
            <a:ext cx="817562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重耳走上前说：“我是晋国的公子，逃亡到此，腹中实在饥饿，望老者施舍一些吃的。”老农直起腰来，抹抹头上的汗珠，上下打量着重耳。他环顾了一下自己荒芜的田地，心中想：我也已经一天没吃饭了，哪有吃的给你们？苦笑了一下，老农蹲下身去拿了一块土疙瘩递给重耳。重耳大怒，骂道：“你竟敢戏弄我！”说着扬起鞭子就要抽他。狐偃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1"/>
          <p:cNvSpPr>
            <a:spLocks noChangeArrowheads="1"/>
          </p:cNvSpPr>
          <p:nvPr/>
        </p:nvSpPr>
        <p:spPr bwMode="auto">
          <a:xfrm>
            <a:off x="1881190" y="2097617"/>
            <a:ext cx="600233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赶紧拉住重耳说：“公子不可，这是上天赐给的宝物呀！土块是国家的象征，是建立国家的预兆。”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⑤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重耳一听大喜，立即叩头谢了老农，郑重地接过土块，包好放在车上。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8054975" y="2904068"/>
            <a:ext cx="2414588" cy="15327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⑤增加人物对话，丰富文章的内容。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883525" y="1136652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4099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0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1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2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3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4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5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6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7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8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09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0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1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2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3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4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5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6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7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8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19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0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1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2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3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4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5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6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7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8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29" name="文本框 37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0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1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2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3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4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5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6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7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8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39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0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1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2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3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4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5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6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7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8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49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0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1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2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3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4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5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6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7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8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59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0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1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2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3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4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5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6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7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8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69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0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1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2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3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4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5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6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7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8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79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0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1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2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3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4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5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6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7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8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89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90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91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92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93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94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95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96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97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198" name="矩形 4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技法点拨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59226" y="294218"/>
            <a:ext cx="30700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9933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solidFill>
                  <a:srgbClr val="9933FF"/>
                </a:solidFill>
              </a:rPr>
              <a:t>什么是扩写？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232025" y="2427819"/>
            <a:ext cx="7613650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宋体" pitchFamily="2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宋体" pitchFamily="2" charset="-122"/>
              </a:rPr>
              <a:t>扩写</a:t>
            </a:r>
            <a:r>
              <a:rPr lang="zh-CN" altLang="en-US" sz="3200" b="1" dirty="0">
                <a:solidFill>
                  <a:srgbClr val="000000"/>
                </a:solidFill>
                <a:latin typeface="宋体" pitchFamily="2" charset="-122"/>
              </a:rPr>
              <a:t>就是将本来较为简略、概括的文章或片段加以扩展、补充，使之成为篇幅更长、内容更充实的文章。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31747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48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49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0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1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2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3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4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5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6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7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8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59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0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1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2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3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4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5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6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7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8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69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0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1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2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3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4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5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6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7" name="文本框 37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8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79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0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1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2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3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4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5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6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7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8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89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0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1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2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3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4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5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6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7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8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799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0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1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2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3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4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5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6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7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8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09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0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1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2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3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4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5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6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7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8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19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0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1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2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3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4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5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6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7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8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29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0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1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2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3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4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5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6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7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8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39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40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41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42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43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44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45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1846" name="矩形 1"/>
          <p:cNvSpPr>
            <a:spLocks noChangeArrowheads="1"/>
          </p:cNvSpPr>
          <p:nvPr/>
        </p:nvSpPr>
        <p:spPr bwMode="auto">
          <a:xfrm>
            <a:off x="1876425" y="2389719"/>
            <a:ext cx="5849938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重耳等人继续策马前进了。辘辘马车驶过，卷起漫天的尘土。重耳已不觉得腹中饥饿了，只觉得夕阳很灿烂。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⑥</a:t>
            </a:r>
            <a:endParaRPr lang="en-US" altLang="zh-CN" sz="2600" b="1" baseline="3000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8237540" y="2305052"/>
            <a:ext cx="2117725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⑥增加情节，使文章有始有终，结构圆合。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891463" y="1157818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1995490" y="1430868"/>
            <a:ext cx="8201025" cy="371178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    这篇习作的主要亮点有：一是紧扣原材料“重耳拜土”进行扩写，补充了环境描写和细节，增加了对人物、环境的描写；二是依照原文的结构，前后的写景衬托了人物的心理变化，中间增加重耳的艰难，结尾水到渠成；三是语言生动，增添的环境描写起到了渲染作用，对话更是丰富了人物形象，增添了作品的生动性。</a:t>
            </a:r>
          </a:p>
        </p:txBody>
      </p:sp>
      <p:sp>
        <p:nvSpPr>
          <p:cNvPr id="32771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名师点评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3"/>
          <p:cNvSpPr>
            <a:spLocks noChangeArrowheads="1"/>
          </p:cNvSpPr>
          <p:nvPr/>
        </p:nvSpPr>
        <p:spPr bwMode="auto">
          <a:xfrm>
            <a:off x="4603752" y="2017185"/>
            <a:ext cx="307007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持之以恒方能成功</a:t>
            </a:r>
            <a:endParaRPr lang="zh-CN" altLang="en-US" sz="2800" b="1" baseline="30000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795" name="矩形 6"/>
          <p:cNvSpPr>
            <a:spLocks noChangeArrowheads="1"/>
          </p:cNvSpPr>
          <p:nvPr/>
        </p:nvSpPr>
        <p:spPr bwMode="auto">
          <a:xfrm>
            <a:off x="2009775" y="2946401"/>
            <a:ext cx="8070850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“苟有恒，何必三更眠五更起；最无益，莫过一日曝十日寒。”这是明代大学问家胡居仁撰写的对联，意在勉励自己：做事情贵在持之以恒。持之以恒，就要注重平日积累，而非临时抱佛脚。持之</a:t>
            </a:r>
            <a:endParaRPr lang="zh-CN" altLang="en-US" sz="2800" b="1" baseline="30000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796" name="矩形 10"/>
          <p:cNvSpPr>
            <a:spLocks noChangeArrowheads="1"/>
          </p:cNvSpPr>
          <p:nvPr/>
        </p:nvSpPr>
        <p:spPr bwMode="auto">
          <a:xfrm>
            <a:off x="1914526" y="1341967"/>
            <a:ext cx="142058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9933FF"/>
                </a:solidFill>
                <a:latin typeface="黑体" pitchFamily="49" charset="-122"/>
              </a:rPr>
              <a:t>文题三</a:t>
            </a:r>
          </a:p>
        </p:txBody>
      </p:sp>
      <p:sp>
        <p:nvSpPr>
          <p:cNvPr id="33797" name="矩形 11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</a:rPr>
              <a:t>写作例文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1"/>
          <p:cNvSpPr>
            <a:spLocks noChangeArrowheads="1"/>
          </p:cNvSpPr>
          <p:nvPr/>
        </p:nvSpPr>
        <p:spPr bwMode="auto">
          <a:xfrm>
            <a:off x="1792290" y="1464735"/>
            <a:ext cx="658177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以恒，就要注意坚持，而非一曝十寒。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①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古今中外很多事例都告诉我们，做事情有恒心方能成功。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伟大的发明家爱迪生能成为“发明大王”，就是他坚持不懈、持之以恒工作的结果。如果他像平常人一样总是半途而废，电气时代也就不会到来的如此</a:t>
            </a:r>
            <a:endParaRPr lang="zh-CN" altLang="en-US" sz="2800" b="1" baseline="30000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8361363" y="2451101"/>
            <a:ext cx="194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①抓住材料的观点作为扩写的中心论点。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8318500" y="1147234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1"/>
          <p:cNvSpPr>
            <a:spLocks noChangeArrowheads="1"/>
          </p:cNvSpPr>
          <p:nvPr/>
        </p:nvSpPr>
        <p:spPr bwMode="auto">
          <a:xfrm>
            <a:off x="1884365" y="1494368"/>
            <a:ext cx="597217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早。他那千千万万个发明都经历了无数次的失败才成功，是坚持成就了他的事业。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②</a:t>
            </a:r>
            <a:endParaRPr lang="en-US" altLang="zh-CN" sz="2600" b="1" baseline="3000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坚持下去，“脚会战胜路”。走出迷茫的信念，支撑和引导着求生的人寻找方向。拥有坚定的信念和毅力并持之以恒，相信世界上就没有走不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4" name="直接连接符 3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883525" y="1157818"/>
            <a:ext cx="0" cy="5393267"/>
          </a:xfrm>
          <a:prstGeom prst="line">
            <a:avLst/>
          </a:prstGeom>
          <a:ln w="22225" cmpd="tri">
            <a:solidFill>
              <a:srgbClr val="00B0F0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7991475" y="2065868"/>
            <a:ext cx="2255838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②扩写论据。以爱迪生最终成就为例，论证观点。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36867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68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69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0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1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2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3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4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5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6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7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8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79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0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1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2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3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4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5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6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7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8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89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0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1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2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3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4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5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6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7" name="文本框 37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8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899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0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1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2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3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4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5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6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7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8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09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0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1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2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3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4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5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6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7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8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19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0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1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2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3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4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5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6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7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8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29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0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1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2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3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4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5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6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7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8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39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0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1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2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3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4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5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6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7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8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49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0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1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2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3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4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5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6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7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8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59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60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61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62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63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64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65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36966" name="矩形 1"/>
          <p:cNvSpPr>
            <a:spLocks noChangeArrowheads="1"/>
          </p:cNvSpPr>
          <p:nvPr/>
        </p:nvSpPr>
        <p:spPr bwMode="auto">
          <a:xfrm>
            <a:off x="1862140" y="1454152"/>
            <a:ext cx="6078537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完的路，办不了的事。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③</a:t>
            </a:r>
            <a:endParaRPr lang="en-US" altLang="zh-CN" sz="2600" b="1" baseline="3000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伟大的作家曹雪芹花费了毕生的心血，写下了伟大的著作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红楼梦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。他怀着满腔的热血挥笔“无情”地控诉封建社会的黑暗。如果他没有持之以恒的人生态度，他不会在贫困潦倒，经常吃不饱饭，只能饿着肚子的情况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8069263" y="1989667"/>
            <a:ext cx="22606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③理论论据，说明持之以恒的重要性，同时作为分论点，引出下文。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8027988" y="1128185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1"/>
          <p:cNvSpPr>
            <a:spLocks noChangeArrowheads="1"/>
          </p:cNvSpPr>
          <p:nvPr/>
        </p:nvSpPr>
        <p:spPr bwMode="auto">
          <a:xfrm>
            <a:off x="1884365" y="1341968"/>
            <a:ext cx="547687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下执笔写作，也不会“披阅十载，增删五次”成就“字字看来皆是血，十年辛苦不寻常”的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红楼梦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④</a:t>
            </a:r>
            <a:endParaRPr lang="en-US" altLang="zh-CN" sz="2600" b="1" baseline="3000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天赋过人的人如果没有毅力和恒心做基础，他的才华也只会像火花一样转瞬即逝。唐玄宗李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7307263" y="1195919"/>
            <a:ext cx="2995612" cy="361329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④扩写论据。增加曹雪芹“披阅十载，增删五次”，成就“字字看来皆是血，十年辛苦不寻常”的</a:t>
            </a:r>
            <a:r>
              <a:rPr lang="en-US" altLang="zh-CN" sz="2600" b="1" dirty="0">
                <a:solidFill>
                  <a:srgbClr val="0000FF"/>
                </a:solidFill>
                <a:latin typeface="+mn-ea"/>
                <a:ea typeface="+mn-ea"/>
              </a:rPr>
              <a:t>《</a:t>
            </a: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红楼梦</a:t>
            </a:r>
            <a:r>
              <a:rPr lang="en-US" altLang="zh-CN" sz="2600" b="1" dirty="0">
                <a:solidFill>
                  <a:srgbClr val="0000FF"/>
                </a:solidFill>
                <a:latin typeface="+mn-ea"/>
                <a:ea typeface="+mn-ea"/>
              </a:rPr>
              <a:t>》</a:t>
            </a: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的事例，说明持之以恒的重要性。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251700" y="1136652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1"/>
          <p:cNvSpPr>
            <a:spLocks noChangeArrowheads="1"/>
          </p:cNvSpPr>
          <p:nvPr/>
        </p:nvSpPr>
        <p:spPr bwMode="auto">
          <a:xfrm>
            <a:off x="1862140" y="1454152"/>
            <a:ext cx="6078537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隆基，从他父亲那里接班，可谓基础雄厚，再加上他年轻志长，意气风发，有了“开元盛世”的局面。然而晚年的他沉迷酒色，没有了“立业”的志向，“安史之乱”随之而来，唐朝也从此由盛转衰，一个国家就这样走了下坡路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⑤</a:t>
            </a:r>
            <a:endParaRPr lang="en-US" altLang="zh-CN" sz="2600" b="1" baseline="3000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8115300" y="2540001"/>
            <a:ext cx="1919288" cy="15327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⑤扩写反而论据。与前文形成对比。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8027988" y="1147234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1"/>
          <p:cNvSpPr>
            <a:spLocks noChangeArrowheads="1"/>
          </p:cNvSpPr>
          <p:nvPr/>
        </p:nvSpPr>
        <p:spPr bwMode="auto">
          <a:xfrm>
            <a:off x="1862140" y="1454152"/>
            <a:ext cx="6313487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生活不易，成功就好比一首歌，如果没有“持之以恒”的主旋律，这首跃动的歌曲如何在人生的每一个驿站留下欢乐的音符？同样，我们在求学、成长的路途上也应持之以恒，只有这样，我们才能有勇气走到最后，也只有这样，我们才能走向成功。</a:t>
            </a:r>
            <a:r>
              <a:rPr lang="zh-CN" altLang="en-US" sz="26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⑥</a:t>
            </a:r>
            <a:endParaRPr lang="en-US" altLang="zh-CN" sz="2600" b="1" baseline="3000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8412165" y="2273301"/>
            <a:ext cx="2111375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⑥由生活到自己的学习，紧扣扩写的材料，水到渠成。</a:t>
            </a:r>
          </a:p>
        </p:txBody>
      </p:sp>
      <p:cxnSp>
        <p:nvCxnSpPr>
          <p:cNvPr id="6" name="直接连接符 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8264525" y="1147234"/>
            <a:ext cx="0" cy="5393267"/>
          </a:xfrm>
          <a:prstGeom prst="line">
            <a:avLst/>
          </a:prstGeom>
          <a:ln w="22225" cmpd="sng">
            <a:solidFill>
              <a:srgbClr val="7FBF5E"/>
            </a:solidFill>
            <a:prstDash val="lgDashDot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2025652" y="1761068"/>
            <a:ext cx="8139113" cy="319472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    这篇习作抓住“持之以恒方能走向成功”这一观点，从事实和道理两个方面补充论据。扩写后，材料详实，内容具体，观点更有说服力。在写法上，作者采用正反对比的手法，两正一反，从不同的侧面说明“持之以恒”的重要性，论述精辟，结构清晰，是一篇不错的扩写文。</a:t>
            </a:r>
          </a:p>
        </p:txBody>
      </p:sp>
      <p:sp>
        <p:nvSpPr>
          <p:cNvPr id="40963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名师点评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82790" y="1488018"/>
            <a:ext cx="8226425" cy="470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1.</a:t>
            </a: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忠于原文</a:t>
            </a:r>
            <a:r>
              <a:rPr lang="zh-CN" altLang="en-US" sz="2800" b="1" dirty="0">
                <a:latin typeface="宋体" pitchFamily="2" charset="-122"/>
              </a:rPr>
              <a:t>    扩写时要准确理解原文的中心思想，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把握原文的主要内容，遵循原文的体裁，在此基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础上发散思维，大胆创造。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2.</a:t>
            </a: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找准扩写点</a:t>
            </a:r>
            <a:r>
              <a:rPr lang="zh-CN" altLang="en-US" sz="2800" b="1" dirty="0">
                <a:latin typeface="宋体" pitchFamily="2" charset="-122"/>
              </a:rPr>
              <a:t>    一篇文章里，并不是每句话、每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段文字都需要扩写。扩写时要根据表达中心的需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要，选择、确定适合的点，有针对性地进行扩写。</a:t>
            </a:r>
          </a:p>
        </p:txBody>
      </p:sp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</a:rPr>
              <a:t>技法点拨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59227" y="294218"/>
            <a:ext cx="34307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9933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solidFill>
                  <a:srgbClr val="9933FF"/>
                </a:solidFill>
              </a:rPr>
              <a:t>扩写的基本要求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1878013" y="1151468"/>
            <a:ext cx="8248650" cy="11264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    （</a:t>
            </a:r>
            <a:r>
              <a:rPr lang="en-US" altLang="zh-CN" sz="2800" b="1" dirty="0">
                <a:latin typeface="+mn-ea"/>
                <a:ea typeface="+mn-ea"/>
              </a:rPr>
              <a:t>2018·</a:t>
            </a:r>
            <a:r>
              <a:rPr lang="zh-CN" altLang="en-US" sz="2800" b="1" dirty="0">
                <a:latin typeface="+mn-ea"/>
                <a:ea typeface="+mn-ea"/>
              </a:rPr>
              <a:t>海南）阅读下面材料，发挥想象，按要求将语段扩写成一篇记叙文。</a:t>
            </a:r>
          </a:p>
        </p:txBody>
      </p:sp>
      <p:sp>
        <p:nvSpPr>
          <p:cNvPr id="43011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中考真题</a:t>
            </a:r>
          </a:p>
        </p:txBody>
      </p:sp>
      <p:sp>
        <p:nvSpPr>
          <p:cNvPr id="43012" name="矩形 4"/>
          <p:cNvSpPr>
            <a:spLocks noChangeArrowheads="1"/>
          </p:cNvSpPr>
          <p:nvPr/>
        </p:nvSpPr>
        <p:spPr bwMode="auto">
          <a:xfrm>
            <a:off x="1863727" y="2504019"/>
            <a:ext cx="8164513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听说省博物馆展出了一艘从海底打捞出来的古沉船，我和妈妈前往参观。一进展厅，这艘传说中的古沉船就映入我的眼帘。我驻足凝望，思绪飞扬，心也随船起航，穿越时空，回到了几百年前，如梦境般，经历了一场奇幻之旅。这段旅程让我的内心久久不能平静。在妈妈的催促下，我离开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44035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36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37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38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39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0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1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2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3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4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5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6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7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8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49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0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1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2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3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4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5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6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7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8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59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0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1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2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3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4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5" name="文本框 33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6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7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8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69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0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1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2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3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4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5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6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7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8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79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0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1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2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3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4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5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6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7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8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89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0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1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2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3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4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5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6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7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8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099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0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1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2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3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4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5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6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7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8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09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0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1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2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3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4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5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6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7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8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19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0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1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2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3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4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5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6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7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8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29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30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31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32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44133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2271715" y="2501900"/>
            <a:ext cx="7648575" cy="183742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5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    要求：①自拟题目；②字迹工整，书写规范，不少于</a:t>
            </a:r>
            <a:r>
              <a:rPr lang="en-US" altLang="zh-CN" sz="2800" b="1" dirty="0">
                <a:latin typeface="+mn-ea"/>
                <a:ea typeface="+mn-ea"/>
              </a:rPr>
              <a:t>500</a:t>
            </a:r>
            <a:r>
              <a:rPr lang="zh-CN" altLang="en-US" sz="2800" b="1" dirty="0">
                <a:latin typeface="+mn-ea"/>
                <a:ea typeface="+mn-ea"/>
              </a:rPr>
              <a:t>字；③文中不得出现真实的人名、校名、地名。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865313" y="1369486"/>
            <a:ext cx="8132762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真题解说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这是一道扩写题，要求根据所提供的材料发挥想象，扩写成一篇完整的记叙文，写作时要围绕材料中的情境进行补充和扩展。写作时可选择一两个扩写点进行构思，“古沉船”“回到几百年前”和“奇幻之旅”是想象的关键点，要抓住这些关键点，通过想象，补充背景，叙述经历和故事，抒写感受。想象要合理，表达要顺畅。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4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6147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48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49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0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1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2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3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4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5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6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7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8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59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0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1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2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3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4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5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6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7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8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69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0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1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2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3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4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5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6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7" name="文本框 35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8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79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0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1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2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3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4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5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6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7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8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89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0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1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2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3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4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5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6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7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8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199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0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1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2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3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4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5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6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7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8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09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0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1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2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3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4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5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6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7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8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19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0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1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2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3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4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5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6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7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8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29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0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1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2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3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4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5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6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7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8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39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40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41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42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43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44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6245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66913" y="2245784"/>
            <a:ext cx="8075612" cy="306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3.</a:t>
            </a: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展开想象</a:t>
            </a:r>
            <a:r>
              <a:rPr lang="zh-CN" altLang="en-US" sz="2800" b="1" dirty="0">
                <a:latin typeface="宋体" pitchFamily="2" charset="-122"/>
              </a:rPr>
              <a:t>    根据确定的扩点和方向，积极展开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大胆、丰富、有创造性的想象，如增加对原文中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人物的神态、动作、语言、心理等细节描写，丰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富文章内容，使人物生动传神。</a:t>
            </a:r>
            <a:endParaRPr lang="en-US" altLang="zh-CN" sz="2800" b="1" dirty="0">
              <a:latin typeface="宋体" pitchFamily="2" charset="-122"/>
            </a:endParaRPr>
          </a:p>
        </p:txBody>
      </p:sp>
      <p:sp>
        <p:nvSpPr>
          <p:cNvPr id="6247" name="矩形 4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</a:rPr>
              <a:t>技法点拨</a:t>
            </a:r>
          </a:p>
        </p:txBody>
      </p:sp>
      <p:sp>
        <p:nvSpPr>
          <p:cNvPr id="6248" name="矩形 5"/>
          <p:cNvSpPr>
            <a:spLocks noChangeArrowheads="1"/>
          </p:cNvSpPr>
          <p:nvPr/>
        </p:nvSpPr>
        <p:spPr bwMode="auto">
          <a:xfrm>
            <a:off x="3959227" y="294218"/>
            <a:ext cx="34307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9933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solidFill>
                  <a:srgbClr val="9933FF"/>
                </a:solidFill>
              </a:rPr>
              <a:t>扩写的基本要求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227265" y="2029884"/>
            <a:ext cx="7737475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4.</a:t>
            </a: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修改成文</a:t>
            </a:r>
            <a:r>
              <a:rPr lang="zh-CN" altLang="en-US" sz="2800" b="1" dirty="0">
                <a:latin typeface="宋体" pitchFamily="2" charset="-122"/>
              </a:rPr>
              <a:t>    初稿写成后，要反复朗读，特别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注意文章内容的一致和连贯。人称和语气要保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持前后一致，情节的发展或论述的推进要合乎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逻辑，要有必要的过渡，增添的细节要和全文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相协调等等，最后修改成文。</a:t>
            </a:r>
          </a:p>
        </p:txBody>
      </p:sp>
      <p:sp>
        <p:nvSpPr>
          <p:cNvPr id="7171" name="矩形 4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</a:rPr>
              <a:t>技法点拨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3959227" y="294218"/>
            <a:ext cx="34307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9933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solidFill>
                  <a:srgbClr val="9933FF"/>
                </a:solidFill>
                <a:latin typeface="宋体" pitchFamily="2" charset="-122"/>
              </a:rPr>
              <a:t>扩写的基本要求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52650" y="2137833"/>
            <a:ext cx="7753350" cy="3388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不同体裁的文章，扩写的着重点不同：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（</a:t>
            </a: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1</a:t>
            </a: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）记叙性文章。</a:t>
            </a:r>
            <a:r>
              <a:rPr lang="zh-CN" altLang="en-US" sz="2800" b="1" dirty="0">
                <a:latin typeface="宋体" pitchFamily="2" charset="-122"/>
              </a:rPr>
              <a:t>扩写时应忠于原文的中心思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 </a:t>
            </a:r>
            <a:r>
              <a:rPr lang="zh-CN" altLang="en-US" sz="2800" b="1" dirty="0">
                <a:latin typeface="宋体" pitchFamily="2" charset="-122"/>
              </a:rPr>
              <a:t>想和人物形象，在此基础上补充情节和细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 </a:t>
            </a:r>
            <a:r>
              <a:rPr lang="zh-CN" altLang="en-US" sz="2800" b="1" dirty="0">
                <a:latin typeface="宋体" pitchFamily="2" charset="-122"/>
              </a:rPr>
              <a:t>节，增加对人物、环境的描写等。</a:t>
            </a:r>
          </a:p>
        </p:txBody>
      </p:sp>
      <p:sp>
        <p:nvSpPr>
          <p:cNvPr id="8195" name="矩形 4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技法点拨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2"/>
          <p:cNvSpPr txBox="1">
            <a:spLocks noChangeArrowheads="1"/>
          </p:cNvSpPr>
          <p:nvPr/>
        </p:nvSpPr>
        <p:spPr bwMode="auto">
          <a:xfrm>
            <a:off x="5999165" y="390101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500">
                <a:solidFill>
                  <a:srgbClr val="E3EFD9"/>
                </a:solidFill>
              </a:rPr>
              <a:t>状元成才路</a:t>
            </a:r>
            <a:endParaRPr lang="zh-CN" altLang="zh-CN" sz="500">
              <a:solidFill>
                <a:srgbClr val="E3EFD9"/>
              </a:solidFill>
            </a:endParaRPr>
          </a:p>
        </p:txBody>
      </p:sp>
      <p:sp>
        <p:nvSpPr>
          <p:cNvPr id="9219" name="文本框 34"/>
          <p:cNvSpPr txBox="1">
            <a:spLocks noChangeArrowheads="1"/>
          </p:cNvSpPr>
          <p:nvPr/>
        </p:nvSpPr>
        <p:spPr bwMode="auto">
          <a:xfrm rot="21319903">
            <a:off x="4955956" y="1665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0" name="文本框 36"/>
          <p:cNvSpPr txBox="1">
            <a:spLocks noChangeArrowheads="1"/>
          </p:cNvSpPr>
          <p:nvPr/>
        </p:nvSpPr>
        <p:spPr bwMode="auto">
          <a:xfrm rot="16249134">
            <a:off x="7386418" y="17833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1" name="文本框 37"/>
          <p:cNvSpPr txBox="1">
            <a:spLocks noChangeArrowheads="1"/>
          </p:cNvSpPr>
          <p:nvPr/>
        </p:nvSpPr>
        <p:spPr bwMode="auto">
          <a:xfrm rot="17449134">
            <a:off x="6856194" y="2327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2" name="文本框 45"/>
          <p:cNvSpPr txBox="1">
            <a:spLocks noChangeArrowheads="1"/>
          </p:cNvSpPr>
          <p:nvPr/>
        </p:nvSpPr>
        <p:spPr bwMode="auto">
          <a:xfrm rot="16249134">
            <a:off x="7946805" y="1812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3" name="文本框 46"/>
          <p:cNvSpPr txBox="1">
            <a:spLocks noChangeArrowheads="1"/>
          </p:cNvSpPr>
          <p:nvPr/>
        </p:nvSpPr>
        <p:spPr bwMode="auto">
          <a:xfrm rot="21175089">
            <a:off x="8592125" y="21209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4" name="文本框 47"/>
          <p:cNvSpPr txBox="1">
            <a:spLocks noChangeArrowheads="1"/>
          </p:cNvSpPr>
          <p:nvPr/>
        </p:nvSpPr>
        <p:spPr bwMode="auto">
          <a:xfrm rot="17449134">
            <a:off x="9180294" y="33602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5" name="文本框 49"/>
          <p:cNvSpPr txBox="1">
            <a:spLocks noChangeArrowheads="1"/>
          </p:cNvSpPr>
          <p:nvPr/>
        </p:nvSpPr>
        <p:spPr bwMode="auto">
          <a:xfrm rot="657351">
            <a:off x="6972875" y="1807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6" name="文本框 50"/>
          <p:cNvSpPr txBox="1">
            <a:spLocks noChangeArrowheads="1"/>
          </p:cNvSpPr>
          <p:nvPr/>
        </p:nvSpPr>
        <p:spPr bwMode="auto">
          <a:xfrm rot="1480325">
            <a:off x="8915975" y="1687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7" name="文本框 51"/>
          <p:cNvSpPr txBox="1">
            <a:spLocks noChangeArrowheads="1"/>
          </p:cNvSpPr>
          <p:nvPr/>
        </p:nvSpPr>
        <p:spPr bwMode="auto">
          <a:xfrm rot="16249134">
            <a:off x="7505480" y="29305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8" name="文本框 32"/>
          <p:cNvSpPr txBox="1">
            <a:spLocks noChangeArrowheads="1"/>
          </p:cNvSpPr>
          <p:nvPr/>
        </p:nvSpPr>
        <p:spPr bwMode="auto">
          <a:xfrm>
            <a:off x="4786315" y="4747686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29" name="文本框 34"/>
          <p:cNvSpPr txBox="1">
            <a:spLocks noChangeArrowheads="1"/>
          </p:cNvSpPr>
          <p:nvPr/>
        </p:nvSpPr>
        <p:spPr bwMode="auto">
          <a:xfrm rot="4149897">
            <a:off x="5986244" y="4692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0" name="文本框 36"/>
          <p:cNvSpPr txBox="1">
            <a:spLocks noChangeArrowheads="1"/>
          </p:cNvSpPr>
          <p:nvPr/>
        </p:nvSpPr>
        <p:spPr bwMode="auto">
          <a:xfrm rot="20220000">
            <a:off x="5425061" y="1763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1" name="文本框 37"/>
          <p:cNvSpPr txBox="1">
            <a:spLocks noChangeArrowheads="1"/>
          </p:cNvSpPr>
          <p:nvPr/>
        </p:nvSpPr>
        <p:spPr bwMode="auto">
          <a:xfrm rot="21420000">
            <a:off x="5655250" y="2766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2" name="文本框 45"/>
          <p:cNvSpPr txBox="1">
            <a:spLocks noChangeArrowheads="1"/>
          </p:cNvSpPr>
          <p:nvPr/>
        </p:nvSpPr>
        <p:spPr bwMode="auto">
          <a:xfrm rot="20220000">
            <a:off x="5985450" y="179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3" name="文本框 46"/>
          <p:cNvSpPr txBox="1">
            <a:spLocks noChangeArrowheads="1"/>
          </p:cNvSpPr>
          <p:nvPr/>
        </p:nvSpPr>
        <p:spPr bwMode="auto">
          <a:xfrm rot="20220000">
            <a:off x="6355336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4" name="文本框 47"/>
          <p:cNvSpPr txBox="1">
            <a:spLocks noChangeArrowheads="1"/>
          </p:cNvSpPr>
          <p:nvPr/>
        </p:nvSpPr>
        <p:spPr bwMode="auto">
          <a:xfrm rot="21420000">
            <a:off x="6588700" y="30078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5" name="文本框 49"/>
          <p:cNvSpPr txBox="1">
            <a:spLocks noChangeArrowheads="1"/>
          </p:cNvSpPr>
          <p:nvPr/>
        </p:nvSpPr>
        <p:spPr bwMode="auto">
          <a:xfrm rot="16249134">
            <a:off x="7835680" y="284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6" name="文本框 50"/>
          <p:cNvSpPr txBox="1">
            <a:spLocks noChangeArrowheads="1"/>
          </p:cNvSpPr>
          <p:nvPr/>
        </p:nvSpPr>
        <p:spPr bwMode="auto">
          <a:xfrm rot="21429897">
            <a:off x="7114161" y="3481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7" name="文本框 51"/>
          <p:cNvSpPr txBox="1">
            <a:spLocks noChangeArrowheads="1"/>
          </p:cNvSpPr>
          <p:nvPr/>
        </p:nvSpPr>
        <p:spPr bwMode="auto">
          <a:xfrm rot="16249134">
            <a:off x="7370543" y="46069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8" name="文本框 32"/>
          <p:cNvSpPr txBox="1">
            <a:spLocks noChangeArrowheads="1"/>
          </p:cNvSpPr>
          <p:nvPr/>
        </p:nvSpPr>
        <p:spPr bwMode="auto">
          <a:xfrm rot="1209897">
            <a:off x="3024761" y="38841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39" name="文本框 34"/>
          <p:cNvSpPr txBox="1">
            <a:spLocks noChangeArrowheads="1"/>
          </p:cNvSpPr>
          <p:nvPr/>
        </p:nvSpPr>
        <p:spPr bwMode="auto">
          <a:xfrm rot="4149897">
            <a:off x="3665319" y="463552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0" name="文本框 36"/>
          <p:cNvSpPr txBox="1">
            <a:spLocks noChangeArrowheads="1"/>
          </p:cNvSpPr>
          <p:nvPr/>
        </p:nvSpPr>
        <p:spPr bwMode="auto">
          <a:xfrm rot="20220000">
            <a:off x="3129536" y="43328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1" name="文本框 37"/>
          <p:cNvSpPr txBox="1">
            <a:spLocks noChangeArrowheads="1"/>
          </p:cNvSpPr>
          <p:nvPr/>
        </p:nvSpPr>
        <p:spPr bwMode="auto">
          <a:xfrm rot="1029897">
            <a:off x="4010600" y="36999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2" name="文本框 45"/>
          <p:cNvSpPr txBox="1">
            <a:spLocks noChangeArrowheads="1"/>
          </p:cNvSpPr>
          <p:nvPr/>
        </p:nvSpPr>
        <p:spPr bwMode="auto">
          <a:xfrm rot="20220000">
            <a:off x="4686875" y="4222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3" name="文本框 46"/>
          <p:cNvSpPr txBox="1">
            <a:spLocks noChangeArrowheads="1"/>
          </p:cNvSpPr>
          <p:nvPr/>
        </p:nvSpPr>
        <p:spPr bwMode="auto">
          <a:xfrm rot="21429897">
            <a:off x="2311975" y="2068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4" name="文本框 47"/>
          <p:cNvSpPr txBox="1">
            <a:spLocks noChangeArrowheads="1"/>
          </p:cNvSpPr>
          <p:nvPr/>
        </p:nvSpPr>
        <p:spPr bwMode="auto">
          <a:xfrm rot="1029897">
            <a:off x="2353250" y="45614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5" name="文本框 49"/>
          <p:cNvSpPr txBox="1">
            <a:spLocks noChangeArrowheads="1"/>
          </p:cNvSpPr>
          <p:nvPr/>
        </p:nvSpPr>
        <p:spPr bwMode="auto">
          <a:xfrm rot="21429897">
            <a:off x="4534475" y="5143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6" name="文本框 50"/>
          <p:cNvSpPr txBox="1">
            <a:spLocks noChangeArrowheads="1"/>
          </p:cNvSpPr>
          <p:nvPr/>
        </p:nvSpPr>
        <p:spPr bwMode="auto">
          <a:xfrm rot="21429897">
            <a:off x="5682236" y="42545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7" name="文本框 51"/>
          <p:cNvSpPr txBox="1">
            <a:spLocks noChangeArrowheads="1"/>
          </p:cNvSpPr>
          <p:nvPr/>
        </p:nvSpPr>
        <p:spPr bwMode="auto">
          <a:xfrm rot="21429897">
            <a:off x="5848925" y="5266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8" name="文本框 32"/>
          <p:cNvSpPr txBox="1">
            <a:spLocks noChangeArrowheads="1"/>
          </p:cNvSpPr>
          <p:nvPr/>
        </p:nvSpPr>
        <p:spPr bwMode="auto">
          <a:xfrm rot="16529158">
            <a:off x="1847631" y="27506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49" name="文本框 34"/>
          <p:cNvSpPr txBox="1">
            <a:spLocks noChangeArrowheads="1"/>
          </p:cNvSpPr>
          <p:nvPr/>
        </p:nvSpPr>
        <p:spPr bwMode="auto">
          <a:xfrm rot="4149897">
            <a:off x="2862044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0" name="文本框 36"/>
          <p:cNvSpPr txBox="1">
            <a:spLocks noChangeArrowheads="1"/>
          </p:cNvSpPr>
          <p:nvPr/>
        </p:nvSpPr>
        <p:spPr bwMode="auto">
          <a:xfrm rot="21429897">
            <a:off x="2767586" y="1731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1" name="文本框 37"/>
          <p:cNvSpPr txBox="1">
            <a:spLocks noChangeArrowheads="1"/>
          </p:cNvSpPr>
          <p:nvPr/>
        </p:nvSpPr>
        <p:spPr bwMode="auto">
          <a:xfrm rot="1029897">
            <a:off x="2862836" y="2273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2" name="文本框 45"/>
          <p:cNvSpPr txBox="1">
            <a:spLocks noChangeArrowheads="1"/>
          </p:cNvSpPr>
          <p:nvPr/>
        </p:nvSpPr>
        <p:spPr bwMode="auto">
          <a:xfrm rot="20220000">
            <a:off x="3642300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3" name="文本框 46"/>
          <p:cNvSpPr txBox="1">
            <a:spLocks noChangeArrowheads="1"/>
          </p:cNvSpPr>
          <p:nvPr/>
        </p:nvSpPr>
        <p:spPr bwMode="auto">
          <a:xfrm rot="20220000">
            <a:off x="4212211" y="17822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4" name="文本框 47"/>
          <p:cNvSpPr txBox="1">
            <a:spLocks noChangeArrowheads="1"/>
          </p:cNvSpPr>
          <p:nvPr/>
        </p:nvSpPr>
        <p:spPr bwMode="auto">
          <a:xfrm rot="21420000">
            <a:off x="3940750" y="25336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5" name="文本框 49"/>
          <p:cNvSpPr txBox="1">
            <a:spLocks noChangeArrowheads="1"/>
          </p:cNvSpPr>
          <p:nvPr/>
        </p:nvSpPr>
        <p:spPr bwMode="auto">
          <a:xfrm rot="20220000">
            <a:off x="4801175" y="2078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6" name="文本框 50"/>
          <p:cNvSpPr txBox="1">
            <a:spLocks noChangeArrowheads="1"/>
          </p:cNvSpPr>
          <p:nvPr/>
        </p:nvSpPr>
        <p:spPr bwMode="auto">
          <a:xfrm rot="20220000">
            <a:off x="4374136" y="2853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7" name="文本框 51"/>
          <p:cNvSpPr txBox="1">
            <a:spLocks noChangeArrowheads="1"/>
          </p:cNvSpPr>
          <p:nvPr/>
        </p:nvSpPr>
        <p:spPr bwMode="auto">
          <a:xfrm rot="20220000">
            <a:off x="5009136" y="30353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8" name="文本框 32"/>
          <p:cNvSpPr txBox="1">
            <a:spLocks noChangeArrowheads="1"/>
          </p:cNvSpPr>
          <p:nvPr/>
        </p:nvSpPr>
        <p:spPr bwMode="auto">
          <a:xfrm rot="1209897">
            <a:off x="6639500" y="47455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59" name="文本框 34"/>
          <p:cNvSpPr txBox="1">
            <a:spLocks noChangeArrowheads="1"/>
          </p:cNvSpPr>
          <p:nvPr/>
        </p:nvSpPr>
        <p:spPr bwMode="auto">
          <a:xfrm rot="20569134">
            <a:off x="7835681" y="52197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0" name="文本框 36"/>
          <p:cNvSpPr txBox="1">
            <a:spLocks noChangeArrowheads="1"/>
          </p:cNvSpPr>
          <p:nvPr/>
        </p:nvSpPr>
        <p:spPr bwMode="auto">
          <a:xfrm rot="368503">
            <a:off x="7298311" y="38396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1" name="文本框 37"/>
          <p:cNvSpPr txBox="1">
            <a:spLocks noChangeArrowheads="1"/>
          </p:cNvSpPr>
          <p:nvPr/>
        </p:nvSpPr>
        <p:spPr bwMode="auto">
          <a:xfrm rot="829244">
            <a:off x="6809361" y="5325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2" name="文本框 45"/>
          <p:cNvSpPr txBox="1">
            <a:spLocks noChangeArrowheads="1"/>
          </p:cNvSpPr>
          <p:nvPr/>
        </p:nvSpPr>
        <p:spPr bwMode="auto">
          <a:xfrm rot="17097278">
            <a:off x="8303993" y="33623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3" name="文本框 46"/>
          <p:cNvSpPr txBox="1">
            <a:spLocks noChangeArrowheads="1"/>
          </p:cNvSpPr>
          <p:nvPr/>
        </p:nvSpPr>
        <p:spPr bwMode="auto">
          <a:xfrm rot="2702238">
            <a:off x="9092980" y="41116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4" name="文本框 47"/>
          <p:cNvSpPr txBox="1">
            <a:spLocks noChangeArrowheads="1"/>
          </p:cNvSpPr>
          <p:nvPr/>
        </p:nvSpPr>
        <p:spPr bwMode="auto">
          <a:xfrm rot="18143362">
            <a:off x="8269069" y="4566739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5" name="文本框 49"/>
          <p:cNvSpPr txBox="1">
            <a:spLocks noChangeArrowheads="1"/>
          </p:cNvSpPr>
          <p:nvPr/>
        </p:nvSpPr>
        <p:spPr bwMode="auto">
          <a:xfrm rot="18419577">
            <a:off x="3489106" y="3127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6" name="文本框 50"/>
          <p:cNvSpPr txBox="1">
            <a:spLocks noChangeArrowheads="1"/>
          </p:cNvSpPr>
          <p:nvPr/>
        </p:nvSpPr>
        <p:spPr bwMode="auto">
          <a:xfrm rot="17959444">
            <a:off x="8764369" y="4816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7" name="文本框 51"/>
          <p:cNvSpPr txBox="1">
            <a:spLocks noChangeArrowheads="1"/>
          </p:cNvSpPr>
          <p:nvPr/>
        </p:nvSpPr>
        <p:spPr bwMode="auto">
          <a:xfrm rot="1549510">
            <a:off x="9279511" y="29273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8" name="文本框 32"/>
          <p:cNvSpPr txBox="1">
            <a:spLocks noChangeArrowheads="1"/>
          </p:cNvSpPr>
          <p:nvPr/>
        </p:nvSpPr>
        <p:spPr bwMode="auto">
          <a:xfrm rot="4190103">
            <a:off x="5813205" y="33708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69" name="文本框 34"/>
          <p:cNvSpPr txBox="1">
            <a:spLocks noChangeArrowheads="1"/>
          </p:cNvSpPr>
          <p:nvPr/>
        </p:nvSpPr>
        <p:spPr bwMode="auto">
          <a:xfrm rot="8340000">
            <a:off x="6445031" y="4212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0" name="文本框 36"/>
          <p:cNvSpPr txBox="1">
            <a:spLocks noChangeArrowheads="1"/>
          </p:cNvSpPr>
          <p:nvPr/>
        </p:nvSpPr>
        <p:spPr bwMode="auto">
          <a:xfrm rot="20439237">
            <a:off x="7298311" y="236223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1" name="文本框 37"/>
          <p:cNvSpPr txBox="1">
            <a:spLocks noChangeArrowheads="1"/>
          </p:cNvSpPr>
          <p:nvPr/>
        </p:nvSpPr>
        <p:spPr bwMode="auto">
          <a:xfrm rot="39237">
            <a:off x="7174486" y="3058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2" name="文本框 45"/>
          <p:cNvSpPr txBox="1">
            <a:spLocks noChangeArrowheads="1"/>
          </p:cNvSpPr>
          <p:nvPr/>
        </p:nvSpPr>
        <p:spPr bwMode="auto">
          <a:xfrm rot="20439237">
            <a:off x="7858700" y="23918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3" name="文本框 46"/>
          <p:cNvSpPr txBox="1">
            <a:spLocks noChangeArrowheads="1"/>
          </p:cNvSpPr>
          <p:nvPr/>
        </p:nvSpPr>
        <p:spPr bwMode="auto">
          <a:xfrm rot="20439237">
            <a:off x="8228586" y="26776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4" name="文本框 47"/>
          <p:cNvSpPr txBox="1">
            <a:spLocks noChangeArrowheads="1"/>
          </p:cNvSpPr>
          <p:nvPr/>
        </p:nvSpPr>
        <p:spPr bwMode="auto">
          <a:xfrm rot="39237">
            <a:off x="8709600" y="3304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5" name="文本框 49"/>
          <p:cNvSpPr txBox="1">
            <a:spLocks noChangeArrowheads="1"/>
          </p:cNvSpPr>
          <p:nvPr/>
        </p:nvSpPr>
        <p:spPr bwMode="auto">
          <a:xfrm rot="20439237">
            <a:off x="8563550" y="29062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6" name="文本框 50"/>
          <p:cNvSpPr txBox="1">
            <a:spLocks noChangeArrowheads="1"/>
          </p:cNvSpPr>
          <p:nvPr/>
        </p:nvSpPr>
        <p:spPr bwMode="auto">
          <a:xfrm rot="20439237">
            <a:off x="9012811" y="2605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7" name="文本框 51"/>
          <p:cNvSpPr txBox="1">
            <a:spLocks noChangeArrowheads="1"/>
          </p:cNvSpPr>
          <p:nvPr/>
        </p:nvSpPr>
        <p:spPr bwMode="auto">
          <a:xfrm rot="20439237">
            <a:off x="8814375" y="37528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8" name="文本框 32"/>
          <p:cNvSpPr txBox="1">
            <a:spLocks noChangeArrowheads="1"/>
          </p:cNvSpPr>
          <p:nvPr/>
        </p:nvSpPr>
        <p:spPr bwMode="auto">
          <a:xfrm rot="4190103">
            <a:off x="4290794" y="44820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79" name="文本框 34"/>
          <p:cNvSpPr txBox="1">
            <a:spLocks noChangeArrowheads="1"/>
          </p:cNvSpPr>
          <p:nvPr/>
        </p:nvSpPr>
        <p:spPr bwMode="auto">
          <a:xfrm rot="8340000">
            <a:off x="5446493" y="37825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0" name="文本框 36"/>
          <p:cNvSpPr txBox="1">
            <a:spLocks noChangeArrowheads="1"/>
          </p:cNvSpPr>
          <p:nvPr/>
        </p:nvSpPr>
        <p:spPr bwMode="auto">
          <a:xfrm rot="2810103">
            <a:off x="5338543" y="23421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1" name="文本框 37"/>
          <p:cNvSpPr txBox="1">
            <a:spLocks noChangeArrowheads="1"/>
          </p:cNvSpPr>
          <p:nvPr/>
        </p:nvSpPr>
        <p:spPr bwMode="auto">
          <a:xfrm rot="4010103">
            <a:off x="5338543" y="30660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2" name="文本框 45"/>
          <p:cNvSpPr txBox="1">
            <a:spLocks noChangeArrowheads="1"/>
          </p:cNvSpPr>
          <p:nvPr/>
        </p:nvSpPr>
        <p:spPr bwMode="auto">
          <a:xfrm rot="2810103">
            <a:off x="5898930" y="23717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3" name="文本框 46"/>
          <p:cNvSpPr txBox="1">
            <a:spLocks noChangeArrowheads="1"/>
          </p:cNvSpPr>
          <p:nvPr/>
        </p:nvSpPr>
        <p:spPr bwMode="auto">
          <a:xfrm rot="2810103">
            <a:off x="626881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4" name="文本框 47"/>
          <p:cNvSpPr txBox="1">
            <a:spLocks noChangeArrowheads="1"/>
          </p:cNvSpPr>
          <p:nvPr/>
        </p:nvSpPr>
        <p:spPr bwMode="auto">
          <a:xfrm rot="4010103">
            <a:off x="6268819" y="33814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5" name="文本框 49"/>
          <p:cNvSpPr txBox="1">
            <a:spLocks noChangeArrowheads="1"/>
          </p:cNvSpPr>
          <p:nvPr/>
        </p:nvSpPr>
        <p:spPr bwMode="auto">
          <a:xfrm rot="20439237">
            <a:off x="7749161" y="3420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6" name="文本框 50"/>
          <p:cNvSpPr txBox="1">
            <a:spLocks noChangeArrowheads="1"/>
          </p:cNvSpPr>
          <p:nvPr/>
        </p:nvSpPr>
        <p:spPr bwMode="auto">
          <a:xfrm rot="4020000">
            <a:off x="6743480" y="3535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7" name="文本框 51"/>
          <p:cNvSpPr txBox="1">
            <a:spLocks noChangeArrowheads="1"/>
          </p:cNvSpPr>
          <p:nvPr/>
        </p:nvSpPr>
        <p:spPr bwMode="auto">
          <a:xfrm rot="20439237">
            <a:off x="7123686" y="43201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8" name="文本框 32"/>
          <p:cNvSpPr txBox="1">
            <a:spLocks noChangeArrowheads="1"/>
          </p:cNvSpPr>
          <p:nvPr/>
        </p:nvSpPr>
        <p:spPr bwMode="auto">
          <a:xfrm rot="5400000">
            <a:off x="2666781" y="43339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89" name="文本框 34"/>
          <p:cNvSpPr txBox="1">
            <a:spLocks noChangeArrowheads="1"/>
          </p:cNvSpPr>
          <p:nvPr/>
        </p:nvSpPr>
        <p:spPr bwMode="auto">
          <a:xfrm rot="8340000">
            <a:off x="3403381" y="47646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0" name="文本框 36"/>
          <p:cNvSpPr txBox="1">
            <a:spLocks noChangeArrowheads="1"/>
          </p:cNvSpPr>
          <p:nvPr/>
        </p:nvSpPr>
        <p:spPr bwMode="auto">
          <a:xfrm rot="2810103">
            <a:off x="3387505" y="36713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1" name="文本框 37"/>
          <p:cNvSpPr txBox="1">
            <a:spLocks noChangeArrowheads="1"/>
          </p:cNvSpPr>
          <p:nvPr/>
        </p:nvSpPr>
        <p:spPr bwMode="auto">
          <a:xfrm rot="5220000">
            <a:off x="3822480" y="40481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2" name="文本框 45"/>
          <p:cNvSpPr txBox="1">
            <a:spLocks noChangeArrowheads="1"/>
          </p:cNvSpPr>
          <p:nvPr/>
        </p:nvSpPr>
        <p:spPr bwMode="auto">
          <a:xfrm rot="2810103">
            <a:off x="4335244" y="369043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3" name="文本框 46"/>
          <p:cNvSpPr txBox="1">
            <a:spLocks noChangeArrowheads="1"/>
          </p:cNvSpPr>
          <p:nvPr/>
        </p:nvSpPr>
        <p:spPr bwMode="auto">
          <a:xfrm rot="4020000">
            <a:off x="2225455" y="26469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4" name="文本框 47"/>
          <p:cNvSpPr txBox="1">
            <a:spLocks noChangeArrowheads="1"/>
          </p:cNvSpPr>
          <p:nvPr/>
        </p:nvSpPr>
        <p:spPr bwMode="auto">
          <a:xfrm rot="5220000">
            <a:off x="2227043" y="38915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5" name="文本框 49"/>
          <p:cNvSpPr txBox="1">
            <a:spLocks noChangeArrowheads="1"/>
          </p:cNvSpPr>
          <p:nvPr/>
        </p:nvSpPr>
        <p:spPr bwMode="auto">
          <a:xfrm rot="4020000">
            <a:off x="3989169" y="5015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6" name="文本框 50"/>
          <p:cNvSpPr txBox="1">
            <a:spLocks noChangeArrowheads="1"/>
          </p:cNvSpPr>
          <p:nvPr/>
        </p:nvSpPr>
        <p:spPr bwMode="auto">
          <a:xfrm rot="4020000">
            <a:off x="5227418" y="4518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7" name="文本框 51"/>
          <p:cNvSpPr txBox="1">
            <a:spLocks noChangeArrowheads="1"/>
          </p:cNvSpPr>
          <p:nvPr/>
        </p:nvSpPr>
        <p:spPr bwMode="auto">
          <a:xfrm rot="4020000">
            <a:off x="5597306" y="48038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8" name="文本框 32"/>
          <p:cNvSpPr txBox="1">
            <a:spLocks noChangeArrowheads="1"/>
          </p:cNvSpPr>
          <p:nvPr/>
        </p:nvSpPr>
        <p:spPr bwMode="auto">
          <a:xfrm rot="20719261">
            <a:off x="2038925" y="33803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299" name="文本框 34"/>
          <p:cNvSpPr txBox="1">
            <a:spLocks noChangeArrowheads="1"/>
          </p:cNvSpPr>
          <p:nvPr/>
        </p:nvSpPr>
        <p:spPr bwMode="auto">
          <a:xfrm rot="8340000">
            <a:off x="2776318" y="34840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0" name="文本框 36"/>
          <p:cNvSpPr txBox="1">
            <a:spLocks noChangeArrowheads="1"/>
          </p:cNvSpPr>
          <p:nvPr/>
        </p:nvSpPr>
        <p:spPr bwMode="auto">
          <a:xfrm rot="4020000">
            <a:off x="3195419" y="20436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1" name="文本框 37"/>
          <p:cNvSpPr txBox="1">
            <a:spLocks noChangeArrowheads="1"/>
          </p:cNvSpPr>
          <p:nvPr/>
        </p:nvSpPr>
        <p:spPr bwMode="auto">
          <a:xfrm rot="5220000">
            <a:off x="3195419" y="27675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2" name="文本框 45"/>
          <p:cNvSpPr txBox="1">
            <a:spLocks noChangeArrowheads="1"/>
          </p:cNvSpPr>
          <p:nvPr/>
        </p:nvSpPr>
        <p:spPr bwMode="auto">
          <a:xfrm rot="2810103">
            <a:off x="3755805" y="20733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3" name="文本框 46"/>
          <p:cNvSpPr txBox="1">
            <a:spLocks noChangeArrowheads="1"/>
          </p:cNvSpPr>
          <p:nvPr/>
        </p:nvSpPr>
        <p:spPr bwMode="auto">
          <a:xfrm rot="2810103">
            <a:off x="4125693" y="235905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4" name="文本框 47"/>
          <p:cNvSpPr txBox="1">
            <a:spLocks noChangeArrowheads="1"/>
          </p:cNvSpPr>
          <p:nvPr/>
        </p:nvSpPr>
        <p:spPr bwMode="auto">
          <a:xfrm rot="4010103">
            <a:off x="3854230" y="3112588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5" name="文本框 49"/>
          <p:cNvSpPr txBox="1">
            <a:spLocks noChangeArrowheads="1"/>
          </p:cNvSpPr>
          <p:nvPr/>
        </p:nvSpPr>
        <p:spPr bwMode="auto">
          <a:xfrm rot="2810103">
            <a:off x="4713069" y="2657505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6" name="文本框 50"/>
          <p:cNvSpPr txBox="1">
            <a:spLocks noChangeArrowheads="1"/>
          </p:cNvSpPr>
          <p:nvPr/>
        </p:nvSpPr>
        <p:spPr bwMode="auto">
          <a:xfrm rot="2810103">
            <a:off x="4600356" y="32374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7" name="文本框 51"/>
          <p:cNvSpPr txBox="1">
            <a:spLocks noChangeArrowheads="1"/>
          </p:cNvSpPr>
          <p:nvPr/>
        </p:nvSpPr>
        <p:spPr bwMode="auto">
          <a:xfrm rot="2810103">
            <a:off x="4970243" y="3523221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8" name="文本框 32"/>
          <p:cNvSpPr txBox="1">
            <a:spLocks noChangeArrowheads="1"/>
          </p:cNvSpPr>
          <p:nvPr/>
        </p:nvSpPr>
        <p:spPr bwMode="auto">
          <a:xfrm rot="5400000">
            <a:off x="6276756" y="4939272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09" name="文本框 34"/>
          <p:cNvSpPr txBox="1">
            <a:spLocks noChangeArrowheads="1"/>
          </p:cNvSpPr>
          <p:nvPr/>
        </p:nvSpPr>
        <p:spPr bwMode="auto">
          <a:xfrm rot="3159237">
            <a:off x="7341969" y="53700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10" name="文本框 36"/>
          <p:cNvSpPr txBox="1">
            <a:spLocks noChangeArrowheads="1"/>
          </p:cNvSpPr>
          <p:nvPr/>
        </p:nvSpPr>
        <p:spPr bwMode="auto">
          <a:xfrm rot="20439237">
            <a:off x="7761861" y="39285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11" name="文本框 37"/>
          <p:cNvSpPr txBox="1">
            <a:spLocks noChangeArrowheads="1"/>
          </p:cNvSpPr>
          <p:nvPr/>
        </p:nvSpPr>
        <p:spPr bwMode="auto">
          <a:xfrm rot="39237">
            <a:off x="7761861" y="46524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12" name="文本框 45"/>
          <p:cNvSpPr txBox="1">
            <a:spLocks noChangeArrowheads="1"/>
          </p:cNvSpPr>
          <p:nvPr/>
        </p:nvSpPr>
        <p:spPr bwMode="auto">
          <a:xfrm rot="20439237">
            <a:off x="8322250" y="39581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13" name="文本框 46"/>
          <p:cNvSpPr txBox="1">
            <a:spLocks noChangeArrowheads="1"/>
          </p:cNvSpPr>
          <p:nvPr/>
        </p:nvSpPr>
        <p:spPr bwMode="auto">
          <a:xfrm rot="20439237">
            <a:off x="8692136" y="424394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14" name="文本框 47"/>
          <p:cNvSpPr txBox="1">
            <a:spLocks noChangeArrowheads="1"/>
          </p:cNvSpPr>
          <p:nvPr/>
        </p:nvSpPr>
        <p:spPr bwMode="auto">
          <a:xfrm rot="39237">
            <a:off x="8379400" y="5001713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15" name="文本框 49"/>
          <p:cNvSpPr txBox="1">
            <a:spLocks noChangeArrowheads="1"/>
          </p:cNvSpPr>
          <p:nvPr/>
        </p:nvSpPr>
        <p:spPr bwMode="auto">
          <a:xfrm rot="20439237">
            <a:off x="9212836" y="4631297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16" name="文本框 50"/>
          <p:cNvSpPr txBox="1">
            <a:spLocks noChangeArrowheads="1"/>
          </p:cNvSpPr>
          <p:nvPr/>
        </p:nvSpPr>
        <p:spPr bwMode="auto">
          <a:xfrm rot="20439237">
            <a:off x="9166800" y="5122364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9317" name="文本框 51"/>
          <p:cNvSpPr txBox="1">
            <a:spLocks noChangeArrowheads="1"/>
          </p:cNvSpPr>
          <p:nvPr/>
        </p:nvSpPr>
        <p:spPr bwMode="auto">
          <a:xfrm rot="20439237">
            <a:off x="8304786" y="1555780"/>
            <a:ext cx="5052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zh-CN" sz="500">
                <a:solidFill>
                  <a:srgbClr val="E3EFD9"/>
                </a:solidFill>
              </a:rPr>
              <a:t>状元成才路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19315" y="1966385"/>
            <a:ext cx="7951787" cy="387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（</a:t>
            </a: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）说明性文章。</a:t>
            </a:r>
            <a:r>
              <a:rPr lang="zh-CN" altLang="en-US" sz="2800" b="1" dirty="0">
                <a:latin typeface="宋体" pitchFamily="2" charset="-122"/>
              </a:rPr>
              <a:t>扩写时要忠于原文的说明对象，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 </a:t>
            </a:r>
            <a:r>
              <a:rPr lang="zh-CN" altLang="en-US" sz="2800" b="1" dirty="0">
                <a:latin typeface="宋体" pitchFamily="2" charset="-122"/>
              </a:rPr>
              <a:t>在此基础上补充材料，运用多种说明方法，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 </a:t>
            </a:r>
            <a:r>
              <a:rPr lang="zh-CN" altLang="en-US" sz="2800" b="1" dirty="0">
                <a:latin typeface="宋体" pitchFamily="2" charset="-122"/>
              </a:rPr>
              <a:t>丰富对说明对象的介绍。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（</a:t>
            </a: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3</a:t>
            </a: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）议论性文章。</a:t>
            </a:r>
            <a:r>
              <a:rPr lang="zh-CN" altLang="en-US" sz="2800" b="1" dirty="0">
                <a:latin typeface="宋体" pitchFamily="2" charset="-122"/>
              </a:rPr>
              <a:t>扩写时要忠于原文的观点，在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 </a:t>
            </a:r>
            <a:r>
              <a:rPr lang="zh-CN" altLang="en-US" sz="2800" b="1" dirty="0">
                <a:latin typeface="宋体" pitchFamily="2" charset="-122"/>
              </a:rPr>
              <a:t>此基础上进一步补充论据，阐释观点。</a:t>
            </a:r>
          </a:p>
        </p:txBody>
      </p:sp>
      <p:sp>
        <p:nvSpPr>
          <p:cNvPr id="9319" name="矩形 4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</a:rPr>
              <a:t>技法点拨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3"/>
          <p:cNvSpPr>
            <a:spLocks noChangeArrowheads="1"/>
          </p:cNvSpPr>
          <p:nvPr/>
        </p:nvSpPr>
        <p:spPr bwMode="auto">
          <a:xfrm>
            <a:off x="2203451" y="169334"/>
            <a:ext cx="183255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</a:rPr>
              <a:t>文题展示</a:t>
            </a:r>
          </a:p>
        </p:txBody>
      </p:sp>
      <p:sp>
        <p:nvSpPr>
          <p:cNvPr id="10243" name="矩形 5"/>
          <p:cNvSpPr>
            <a:spLocks noChangeArrowheads="1"/>
          </p:cNvSpPr>
          <p:nvPr/>
        </p:nvSpPr>
        <p:spPr bwMode="auto">
          <a:xfrm>
            <a:off x="2011363" y="1293286"/>
            <a:ext cx="7878762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一、学习完本单元的诗歌，一名同学总结了自己对</a:t>
            </a:r>
            <a:endParaRPr lang="en-US" altLang="zh-CN" sz="2700" b="1" dirty="0">
              <a:solidFill>
                <a:srgbClr val="000000"/>
              </a:solidFill>
              <a:latin typeface="宋体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宋体" pitchFamily="2" charset="-122"/>
              </a:rPr>
              <a:t>    </a:t>
            </a: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诗歌的认识，写了下面这句话。回顾读过的诗</a:t>
            </a:r>
            <a:endParaRPr lang="en-US" altLang="zh-CN" sz="2700" b="1" dirty="0">
              <a:solidFill>
                <a:srgbClr val="000000"/>
              </a:solidFill>
              <a:latin typeface="宋体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宋体" pitchFamily="2" charset="-122"/>
              </a:rPr>
              <a:t>    </a:t>
            </a: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歌，从中选择几首作为例子，将这句话扩写一</a:t>
            </a:r>
            <a:endParaRPr lang="en-US" altLang="zh-CN" sz="2700" b="1" dirty="0">
              <a:solidFill>
                <a:srgbClr val="000000"/>
              </a:solidFill>
              <a:latin typeface="宋体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宋体" pitchFamily="2" charset="-122"/>
              </a:rPr>
              <a:t>    </a:t>
            </a: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段话。不少于</a:t>
            </a:r>
            <a:r>
              <a:rPr lang="en-US" altLang="zh-CN" sz="2700" b="1" dirty="0">
                <a:solidFill>
                  <a:srgbClr val="000000"/>
                </a:solidFill>
                <a:latin typeface="宋体" pitchFamily="2" charset="-122"/>
              </a:rPr>
              <a:t>300</a:t>
            </a:r>
            <a:r>
              <a:rPr lang="zh-CN" altLang="en-US" sz="2700" b="1" dirty="0">
                <a:solidFill>
                  <a:srgbClr val="000000"/>
                </a:solidFill>
                <a:latin typeface="宋体" pitchFamily="2" charset="-122"/>
              </a:rPr>
              <a:t>字。</a:t>
            </a:r>
          </a:p>
        </p:txBody>
      </p:sp>
      <p:sp>
        <p:nvSpPr>
          <p:cNvPr id="10244" name="矩形 6"/>
          <p:cNvSpPr>
            <a:spLocks noChangeArrowheads="1"/>
          </p:cNvSpPr>
          <p:nvPr/>
        </p:nvSpPr>
        <p:spPr bwMode="auto">
          <a:xfrm>
            <a:off x="2679702" y="4138085"/>
            <a:ext cx="7210425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诗歌是一种很特别的文学体裁，有三个突出特点：一是用意象来表达情感，二是语言凝练，三是讲究节奏和韵律。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让PPT飞起来丨pptshare.qzone.qq.com 4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3399FF"/>
      </a:accent1>
      <a:accent2>
        <a:srgbClr val="0875F8"/>
      </a:accent2>
      <a:accent3>
        <a:srgbClr val="FFFFFF"/>
      </a:accent3>
      <a:accent4>
        <a:srgbClr val="000000"/>
      </a:accent4>
      <a:accent5>
        <a:srgbClr val="ADCAFF"/>
      </a:accent5>
      <a:accent6>
        <a:srgbClr val="0669E1"/>
      </a:accent6>
      <a:hlink>
        <a:srgbClr val="0E58C4"/>
      </a:hlink>
      <a:folHlink>
        <a:srgbClr val="B2B2B2"/>
      </a:folHlink>
    </a:clrScheme>
    <a:fontScheme name="让PPT飞起来丨pptshare.qzone.qq.co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让PPT飞起来丨pptshare.qzone.qq.com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2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3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B2B2B2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4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0E58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6008</TotalTime>
  <Words>6348</Words>
  <Application>Microsoft Office PowerPoint</Application>
  <PresentationFormat>宽屏</PresentationFormat>
  <Paragraphs>1148</Paragraphs>
  <Slides>43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43</vt:i4>
      </vt:variant>
    </vt:vector>
  </HeadingPairs>
  <TitlesOfParts>
    <vt:vector size="55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写作 学习扩写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2016-01-14T05:53:56Z</dcterms:created>
  <dcterms:modified xsi:type="dcterms:W3CDTF">2022-02-08T03:19:07Z</dcterms:modified>
</cp:coreProperties>
</file>