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44"/>
  </p:notesMasterIdLst>
  <p:handoutMasterIdLst>
    <p:handoutMasterId r:id="rId45"/>
  </p:handoutMasterIdLst>
  <p:sldIdLst>
    <p:sldId id="567" r:id="rId3"/>
    <p:sldId id="257" r:id="rId4"/>
    <p:sldId id="302" r:id="rId5"/>
    <p:sldId id="352" r:id="rId6"/>
    <p:sldId id="394" r:id="rId7"/>
    <p:sldId id="353" r:id="rId8"/>
    <p:sldId id="530" r:id="rId9"/>
    <p:sldId id="361" r:id="rId10"/>
    <p:sldId id="363" r:id="rId11"/>
    <p:sldId id="364" r:id="rId12"/>
    <p:sldId id="570" r:id="rId13"/>
    <p:sldId id="365" r:id="rId14"/>
    <p:sldId id="533" r:id="rId15"/>
    <p:sldId id="541" r:id="rId16"/>
    <p:sldId id="542" r:id="rId17"/>
    <p:sldId id="535" r:id="rId18"/>
    <p:sldId id="568" r:id="rId19"/>
    <p:sldId id="534" r:id="rId20"/>
    <p:sldId id="571" r:id="rId21"/>
    <p:sldId id="536" r:id="rId22"/>
    <p:sldId id="572" r:id="rId23"/>
    <p:sldId id="573" r:id="rId24"/>
    <p:sldId id="543" r:id="rId25"/>
    <p:sldId id="544" r:id="rId26"/>
    <p:sldId id="537" r:id="rId27"/>
    <p:sldId id="569" r:id="rId28"/>
    <p:sldId id="538" r:id="rId29"/>
    <p:sldId id="610" r:id="rId30"/>
    <p:sldId id="432" r:id="rId31"/>
    <p:sldId id="611" r:id="rId32"/>
    <p:sldId id="540" r:id="rId33"/>
    <p:sldId id="430" r:id="rId34"/>
    <p:sldId id="380" r:id="rId35"/>
    <p:sldId id="357" r:id="rId36"/>
    <p:sldId id="358" r:id="rId37"/>
    <p:sldId id="613" r:id="rId38"/>
    <p:sldId id="359" r:id="rId39"/>
    <p:sldId id="382" r:id="rId40"/>
    <p:sldId id="481" r:id="rId41"/>
    <p:sldId id="381" r:id="rId42"/>
    <p:sldId id="614" r:id="rId43"/>
  </p:sldIdLst>
  <p:sldSz cx="9144000" cy="5143500" type="screen16x9"/>
  <p:notesSz cx="6858000" cy="9144000"/>
  <p:custDataLst>
    <p:tags r:id="rId4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1">
          <p15:clr>
            <a:srgbClr val="A4A3A4"/>
          </p15:clr>
        </p15:guide>
        <p15:guide id="2" pos="30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F6473"/>
    <a:srgbClr val="E04236"/>
    <a:srgbClr val="F0DBDE"/>
    <a:srgbClr val="C5E0B4"/>
    <a:srgbClr val="FFD800"/>
    <a:srgbClr val="E0E0D8"/>
    <a:srgbClr val="BDBCEF"/>
    <a:srgbClr val="EF9437"/>
    <a:srgbClr val="F37A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40" d="100"/>
          <a:sy n="140" d="100"/>
        </p:scale>
        <p:origin x="774" y="102"/>
      </p:cViewPr>
      <p:guideLst>
        <p:guide orient="horz" pos="2151"/>
        <p:guide pos="305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gs" Target="tags/tag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818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AF039-AB69-4C4E-B352-C973400BBE8E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E5803-944E-4CCB-A36B-5BBC78F81D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8001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445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525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276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73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944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093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20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209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959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456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33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5422" y="10830"/>
            <a:ext cx="9108530" cy="4927499"/>
            <a:chOff x="143400" y="141685"/>
            <a:chExt cx="11905201" cy="6569998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96971" y="141685"/>
              <a:ext cx="11431025" cy="6569998"/>
              <a:chOff x="396971" y="124405"/>
              <a:chExt cx="11431025" cy="6569998"/>
            </a:xfrm>
          </p:grpSpPr>
          <p:cxnSp>
            <p:nvCxnSpPr>
              <p:cNvPr id="23" name="直接连接符 22"/>
              <p:cNvCxnSpPr/>
              <p:nvPr/>
            </p:nvCxnSpPr>
            <p:spPr>
              <a:xfrm flipH="1">
                <a:off x="82558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>
                <a:off x="86130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>
                <a:off x="89702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93274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>
                <a:off x="96846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H="1">
                <a:off x="100419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flipH="1">
                <a:off x="103991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H="1">
                <a:off x="107563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flipH="1">
                <a:off x="111135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14707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11827996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>
                <a:off x="43263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46836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flipH="1">
                <a:off x="50408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H="1">
                <a:off x="53980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57552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flipH="1">
                <a:off x="61124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>
                <a:off x="64697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>
                <a:off x="68269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H="1">
                <a:off x="71841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H="1">
                <a:off x="75413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H="1">
                <a:off x="78985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7541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flipH="1">
                <a:off x="3969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H="1">
                <a:off x="11114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H="1">
                <a:off x="14686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>
                <a:off x="18258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H="1">
                <a:off x="21830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flipH="1">
                <a:off x="25402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H="1">
                <a:off x="28975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flipH="1">
                <a:off x="32547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flipH="1">
                <a:off x="36119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H="1">
                <a:off x="39691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3"/>
            <p:cNvGrpSpPr/>
            <p:nvPr userDrawn="1"/>
          </p:nvGrpSpPr>
          <p:grpSpPr>
            <a:xfrm>
              <a:off x="143400" y="392638"/>
              <a:ext cx="11905201" cy="6072725"/>
              <a:chOff x="112931" y="411125"/>
              <a:chExt cx="11905201" cy="6072725"/>
            </a:xfrm>
          </p:grpSpPr>
          <p:cxnSp>
            <p:nvCxnSpPr>
              <p:cNvPr id="5" name="直接连接符 4"/>
              <p:cNvCxnSpPr/>
              <p:nvPr/>
            </p:nvCxnSpPr>
            <p:spPr>
              <a:xfrm rot="16200000" flipH="1">
                <a:off x="6065532" y="-19692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 rot="16200000" flipH="1">
                <a:off x="6065531" y="-23265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rot="16200000" flipH="1">
                <a:off x="6065531" y="-26837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rot="16200000" flipH="1">
                <a:off x="6065531" y="-30409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rot="16200000" flipH="1">
                <a:off x="6065531" y="-33981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rot="16200000" flipH="1">
                <a:off x="6065531" y="-37553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rot="16200000" flipH="1">
                <a:off x="6065531" y="-41126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rot="16200000" flipH="1">
                <a:off x="6065531" y="-44698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16200000" flipH="1">
                <a:off x="6065531" y="-48270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rot="16200000" flipH="1">
                <a:off x="6065531" y="-51842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rot="16200000" flipH="1">
                <a:off x="6065531" y="-5541475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rot="16200000" flipH="1">
                <a:off x="6065532" y="5312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rot="16200000" flipH="1">
                <a:off x="6065532" y="1740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rot="16200000" flipH="1">
                <a:off x="6065532" y="-1831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rot="16200000" flipH="1">
                <a:off x="6065532" y="-5404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rot="16200000" flipH="1">
                <a:off x="6065532" y="-8976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16200000" flipH="1">
                <a:off x="6065532" y="-12548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rot="16200000" flipH="1">
                <a:off x="6065532" y="-16120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6" name="图片 5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8657" y="3970118"/>
            <a:ext cx="1452489" cy="1220826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612" y="3996701"/>
            <a:ext cx="1543269" cy="1219146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818" y="3858752"/>
            <a:ext cx="988332" cy="1384405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318" y="3932524"/>
            <a:ext cx="1238653" cy="1293623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189" y="3715729"/>
            <a:ext cx="1703878" cy="1692755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8520" y="3806366"/>
            <a:ext cx="1745812" cy="1743530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1591" flipH="1">
            <a:off x="-1004183" y="3442405"/>
            <a:ext cx="1926857" cy="1746215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2684">
            <a:off x="8107945" y="3465821"/>
            <a:ext cx="1699172" cy="169471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585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11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862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42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68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280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479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817631" y="2355789"/>
            <a:ext cx="5508739" cy="3452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</a:t>
            </a:r>
            <a:r>
              <a:rPr lang="en-US" altLang="zh-CN" sz="1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课时</a:t>
            </a:r>
            <a:endParaRPr lang="en-US" altLang="zh-CN" sz="1800" b="1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638691" y="1337072"/>
            <a:ext cx="5866619" cy="722527"/>
          </a:xfrm>
          <a:prstGeom prst="roundRect">
            <a:avLst>
              <a:gd name="adj" fmla="val 50000"/>
            </a:avLst>
          </a:prstGeom>
          <a:solidFill>
            <a:srgbClr val="BDD7EE"/>
          </a:solidFill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buClrTx/>
              <a:buSzTx/>
              <a:buFontTx/>
            </a:pPr>
            <a:r>
              <a:rPr lang="zh-CN" altLang="en-US" sz="3600" b="1">
                <a:solidFill>
                  <a:schemeClr val="tx1"/>
                </a:solidFill>
                <a:cs typeface="+mn-ea"/>
                <a:sym typeface="+mn-lt"/>
              </a:rPr>
              <a:t>3</a:t>
            </a:r>
            <a:r>
              <a:rPr lang="en-US" altLang="zh-CN" sz="3600" b="1">
                <a:solidFill>
                  <a:schemeClr val="tx1"/>
                </a:solidFill>
                <a:cs typeface="+mn-ea"/>
                <a:sym typeface="+mn-lt"/>
              </a:rPr>
              <a:t>.</a:t>
            </a:r>
            <a:r>
              <a:rPr lang="zh-CN" altLang="en-US" sz="3600" b="1">
                <a:solidFill>
                  <a:schemeClr val="tx1"/>
                </a:solidFill>
                <a:cs typeface="+mn-ea"/>
                <a:sym typeface="+mn-lt"/>
              </a:rPr>
              <a:t>*短诗五首</a:t>
            </a:r>
          </a:p>
        </p:txBody>
      </p:sp>
      <p:sp>
        <p:nvSpPr>
          <p:cNvPr id="2" name="矩形 1"/>
          <p:cNvSpPr/>
          <p:nvPr/>
        </p:nvSpPr>
        <p:spPr>
          <a:xfrm>
            <a:off x="105243" y="182533"/>
            <a:ext cx="306558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800" dirty="0">
                <a:cs typeface="+mn-ea"/>
                <a:sym typeface="+mn-lt"/>
              </a:rPr>
              <a:t>统编版 </a:t>
            </a:r>
            <a:r>
              <a:rPr lang="en-US" altLang="zh-CN" sz="1800" dirty="0">
                <a:cs typeface="+mn-ea"/>
                <a:sym typeface="+mn-lt"/>
              </a:rPr>
              <a:t>· </a:t>
            </a:r>
            <a:r>
              <a:rPr lang="zh-CN" altLang="en-US" sz="1800" dirty="0">
                <a:cs typeface="+mn-ea"/>
                <a:sym typeface="+mn-lt"/>
              </a:rPr>
              <a:t>语文 </a:t>
            </a:r>
            <a:r>
              <a:rPr lang="en-US" altLang="zh-CN" sz="1800" dirty="0">
                <a:cs typeface="+mn-ea"/>
                <a:sym typeface="+mn-lt"/>
              </a:rPr>
              <a:t>· </a:t>
            </a:r>
            <a:r>
              <a:rPr lang="zh-CN" altLang="en-US" sz="1800" dirty="0">
                <a:cs typeface="+mn-ea"/>
                <a:sym typeface="+mn-lt"/>
              </a:rPr>
              <a:t>九年级（下）</a:t>
            </a:r>
          </a:p>
        </p:txBody>
      </p:sp>
      <p:sp>
        <p:nvSpPr>
          <p:cNvPr id="5" name="矩形 4"/>
          <p:cNvSpPr/>
          <p:nvPr/>
        </p:nvSpPr>
        <p:spPr>
          <a:xfrm>
            <a:off x="3992354" y="3414713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20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758666" y="1201574"/>
            <a:ext cx="7626668" cy="2130752"/>
          </a:xfrm>
          <a:prstGeom prst="roundRect">
            <a:avLst>
              <a:gd name="adj" fmla="val 15416"/>
            </a:avLst>
          </a:prstGeom>
          <a:solidFill>
            <a:schemeClr val="bg1">
              <a:lumMod val="95000"/>
              <a:alpha val="80000"/>
            </a:schemeClr>
          </a:solidFill>
          <a:ln w="19050">
            <a:noFill/>
          </a:ln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诗歌的八个意象是相互交叉重叠的，这些意象组合成了四幅美丽而形象的画面。这四幅画面之间又有什么联系呢？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52468" y="3538400"/>
            <a:ext cx="8639651" cy="1065056"/>
          </a:xfrm>
          <a:prstGeom prst="roundRect">
            <a:avLst/>
          </a:prstGeom>
          <a:solidFill>
            <a:srgbClr val="F0DBDE"/>
          </a:solidFill>
          <a:ln w="19050" cmpd="sng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fontAlgn="auto">
              <a:lnSpc>
                <a:spcPct val="130000"/>
              </a:lnSpc>
            </a:pPr>
            <a:r>
              <a:rPr kumimoji="1" lang="en-US" altLang="zh-CN" sz="2400" b="1">
                <a:solidFill>
                  <a:schemeClr val="tx1"/>
                </a:solidFill>
                <a:cs typeface="+mn-ea"/>
                <a:sym typeface="+mn-lt"/>
              </a:rPr>
              <a:t>    </a:t>
            </a:r>
            <a:r>
              <a:rPr kumimoji="1" lang="zh-CN" altLang="en-US" sz="2400" b="1">
                <a:solidFill>
                  <a:schemeClr val="tx1"/>
                </a:solidFill>
                <a:cs typeface="+mn-ea"/>
                <a:sym typeface="+mn-lt"/>
              </a:rPr>
              <a:t>十分平常的生活画面，几个毫不相关的事物，经过诗人精心构思与组合，变得十分耐人寻味。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6" name="矩形 5"/>
          <p:cNvSpPr/>
          <p:nvPr/>
        </p:nvSpPr>
        <p:spPr>
          <a:xfrm>
            <a:off x="577450" y="769309"/>
            <a:ext cx="1594191" cy="8079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b="1">
                <a:cs typeface="+mn-ea"/>
                <a:sym typeface="+mn-lt"/>
              </a:rPr>
              <a:t>你站在桥上看风景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93814" y="769156"/>
            <a:ext cx="1881866" cy="8079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b="1">
                <a:cs typeface="+mn-ea"/>
                <a:sym typeface="+mn-lt"/>
              </a:rPr>
              <a:t>看风景的人在楼上看你</a:t>
            </a:r>
          </a:p>
        </p:txBody>
      </p:sp>
      <p:sp>
        <p:nvSpPr>
          <p:cNvPr id="9" name="矩形 8"/>
          <p:cNvSpPr/>
          <p:nvPr/>
        </p:nvSpPr>
        <p:spPr>
          <a:xfrm>
            <a:off x="470326" y="2167923"/>
            <a:ext cx="1727156" cy="8079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b="1">
                <a:cs typeface="+mn-ea"/>
                <a:sym typeface="+mn-lt"/>
              </a:rPr>
              <a:t>明月装饰了你的窗子</a:t>
            </a:r>
            <a:endParaRPr lang="zh-CN" altLang="en-US" sz="2400" b="1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55248" y="2167923"/>
            <a:ext cx="1758880" cy="8079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b="1">
                <a:cs typeface="+mn-ea"/>
                <a:sym typeface="+mn-lt"/>
              </a:rPr>
              <a:t>你装饰了别人的梦</a:t>
            </a:r>
          </a:p>
        </p:txBody>
      </p:sp>
      <p:sp>
        <p:nvSpPr>
          <p:cNvPr id="4" name="左右箭头 3"/>
          <p:cNvSpPr/>
          <p:nvPr/>
        </p:nvSpPr>
        <p:spPr>
          <a:xfrm>
            <a:off x="2197894" y="665797"/>
            <a:ext cx="4495800" cy="1063943"/>
          </a:xfrm>
          <a:prstGeom prst="left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24576" y="979170"/>
            <a:ext cx="4242435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zh-CN" sz="2400" b="1">
                <a:solidFill>
                  <a:schemeClr val="bg1"/>
                </a:solidFill>
                <a:cs typeface="+mn-ea"/>
                <a:sym typeface="+mn-lt"/>
              </a:rPr>
              <a:t>因“看风景”</a:t>
            </a:r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的</a:t>
            </a:r>
            <a:r>
              <a:rPr lang="zh-CN" altLang="zh-CN" sz="2400" b="1">
                <a:solidFill>
                  <a:schemeClr val="bg1"/>
                </a:solidFill>
                <a:cs typeface="+mn-ea"/>
                <a:sym typeface="+mn-lt"/>
              </a:rPr>
              <a:t>动作产生联系</a:t>
            </a:r>
          </a:p>
        </p:txBody>
      </p:sp>
      <p:sp>
        <p:nvSpPr>
          <p:cNvPr id="13" name="左右箭头 12"/>
          <p:cNvSpPr/>
          <p:nvPr/>
        </p:nvSpPr>
        <p:spPr>
          <a:xfrm>
            <a:off x="2171224" y="2070259"/>
            <a:ext cx="4495800" cy="1002983"/>
          </a:xfrm>
          <a:prstGeom prst="left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91314" y="2353152"/>
            <a:ext cx="3238500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zh-CN" sz="2400" b="1">
                <a:solidFill>
                  <a:schemeClr val="bg1"/>
                </a:solidFill>
                <a:cs typeface="+mn-ea"/>
                <a:sym typeface="+mn-lt"/>
              </a:rPr>
              <a:t>因“</a:t>
            </a:r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装饰</a:t>
            </a:r>
            <a:r>
              <a:rPr lang="zh-CN" altLang="zh-CN" sz="2400" b="1">
                <a:solidFill>
                  <a:schemeClr val="bg1"/>
                </a:solidFill>
                <a:cs typeface="+mn-ea"/>
                <a:sym typeface="+mn-lt"/>
              </a:rPr>
              <a:t>”</a:t>
            </a:r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zh-CN" sz="2400" b="1">
                <a:solidFill>
                  <a:schemeClr val="bg1"/>
                </a:solidFill>
                <a:cs typeface="+mn-ea"/>
                <a:sym typeface="+mn-lt"/>
              </a:rPr>
              <a:t>产生联系</a:t>
            </a:r>
          </a:p>
        </p:txBody>
      </p:sp>
      <p:sp>
        <p:nvSpPr>
          <p:cNvPr id="16" name="矩形 15"/>
          <p:cNvSpPr/>
          <p:nvPr/>
        </p:nvSpPr>
        <p:spPr>
          <a:xfrm>
            <a:off x="3588696" y="1860153"/>
            <a:ext cx="1661160" cy="43767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kumimoji="1" lang="zh-CN" altLang="en-US" sz="2400" b="1">
                <a:solidFill>
                  <a:srgbClr val="E04236"/>
                </a:solidFill>
                <a:cs typeface="+mn-ea"/>
                <a:sym typeface="+mn-lt"/>
              </a:rPr>
              <a:t>后两个画面</a:t>
            </a:r>
          </a:p>
        </p:txBody>
      </p:sp>
      <p:sp>
        <p:nvSpPr>
          <p:cNvPr id="17" name="矩形 16"/>
          <p:cNvSpPr/>
          <p:nvPr/>
        </p:nvSpPr>
        <p:spPr>
          <a:xfrm>
            <a:off x="3615056" y="429010"/>
            <a:ext cx="1661160" cy="43767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kumimoji="1" lang="zh-CN" altLang="en-US" sz="2400" b="1">
                <a:solidFill>
                  <a:srgbClr val="E04236"/>
                </a:solidFill>
                <a:cs typeface="+mn-ea"/>
                <a:sym typeface="+mn-lt"/>
              </a:rPr>
              <a:t>前两个画面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5" nodeType="after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2" nodeType="after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7" nodeType="afterEffect"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2" fill="hold" grpId="4" nodeType="afterEffect"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1"/>
      <p:bldP spid="7" grpId="2"/>
      <p:bldP spid="9" grpId="3"/>
      <p:bldP spid="10" grpId="4"/>
      <p:bldP spid="4" grpId="5" animBg="1"/>
      <p:bldP spid="12" grpId="6"/>
      <p:bldP spid="13" grpId="7" animBg="1"/>
      <p:bldP spid="15" grpId="8"/>
      <p:bldP spid="16" grpId="9"/>
      <p:bldP spid="17" grpId="1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251937" y="763566"/>
            <a:ext cx="8326279" cy="866977"/>
          </a:xfrm>
          <a:prstGeom prst="roundRect">
            <a:avLst>
              <a:gd name="adj" fmla="val 11762"/>
            </a:avLst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marL="0" indent="0"/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《断章》用几幅画面阐释了什么哲理？结合诗歌内容，简要说说。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08945" y="2084136"/>
            <a:ext cx="8011478" cy="22034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2400" b="1" dirty="0">
                <a:cs typeface="+mn-ea"/>
                <a:sym typeface="+mn-lt"/>
              </a:rPr>
              <a:t>    </a:t>
            </a:r>
            <a:r>
              <a:rPr kumimoji="1" lang="zh-CN" altLang="en-US" sz="2400" b="1" dirty="0">
                <a:cs typeface="+mn-ea"/>
                <a:sym typeface="+mn-lt"/>
              </a:rPr>
              <a:t>诗人以短短四行，描绘了四幅画面。既表达出了人物内心绵绵的情思，同时又包含着深广的哲学象征意义</a:t>
            </a:r>
            <a:r>
              <a:rPr kumimoji="1" lang="en-US" altLang="zh-CN" sz="2400" b="1" dirty="0">
                <a:cs typeface="+mn-ea"/>
                <a:sym typeface="+mn-lt"/>
              </a:rPr>
              <a:t>——</a:t>
            </a:r>
            <a:r>
              <a:rPr kumimoji="1" lang="en-US" altLang="zh-CN" sz="2400" b="1" dirty="0" err="1">
                <a:cs typeface="+mn-ea"/>
                <a:sym typeface="+mn-lt"/>
              </a:rPr>
              <a:t>人与人之间、物与物之间，都有着这样或那样的关系</a:t>
            </a:r>
            <a:r>
              <a:rPr kumimoji="1" lang="zh-CN" altLang="en-US" sz="2400" b="1" dirty="0">
                <a:cs typeface="+mn-ea"/>
                <a:sym typeface="+mn-lt"/>
              </a:rPr>
              <a:t>，</a:t>
            </a:r>
            <a:r>
              <a:rPr kumimoji="1" lang="en-US" altLang="zh-CN" sz="2400" b="1" dirty="0" err="1">
                <a:cs typeface="+mn-ea"/>
                <a:sym typeface="+mn-lt"/>
              </a:rPr>
              <a:t>万物息息相关、相互依存</a:t>
            </a:r>
            <a:r>
              <a:rPr kumimoji="1" lang="en-US" altLang="zh-CN" sz="2400" b="1" dirty="0">
                <a:cs typeface="+mn-ea"/>
                <a:sym typeface="+mn-lt"/>
              </a:rPr>
              <a:t>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01287" y="1042975"/>
            <a:ext cx="8771951" cy="3263873"/>
          </a:xfrm>
          <a:prstGeom prst="round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9525" indent="-9525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rgbClr val="E04236"/>
                </a:solidFill>
                <a:cs typeface="+mn-ea"/>
                <a:sym typeface="+mn-lt"/>
              </a:rPr>
              <a:t>构思新颖，结构巧妙</a:t>
            </a:r>
            <a:endParaRPr kumimoji="1" lang="en-US" altLang="zh-CN" sz="2400" b="1" dirty="0">
              <a:solidFill>
                <a:srgbClr val="E04236"/>
              </a:solidFill>
              <a:cs typeface="+mn-ea"/>
              <a:sym typeface="+mn-lt"/>
            </a:endParaRPr>
          </a:p>
          <a:p>
            <a:pPr marL="9525" indent="-9525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cs typeface="+mn-ea"/>
                <a:sym typeface="+mn-lt"/>
              </a:rPr>
              <a:t>       诗歌阐释了“宇宙万物息息相关，相互依存”的哲理。但诗人没有直接陈述，而是精心描绘了四幅息息相关的画面，以鲜明美好的生活图景间接阐释。同时在构思上，诗句运用了类似“顶真”的手法，将前一句的结尾作为后一句的开头，使诗句间的逻辑关系十分明确，并把两组意象融为一体，十分巧妙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3" name="图片 2" descr="44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7147" y="498634"/>
            <a:ext cx="2285048" cy="544354"/>
          </a:xfrm>
          <a:prstGeom prst="rect">
            <a:avLst/>
          </a:prstGeom>
        </p:spPr>
      </p:pic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4336257" y="511028"/>
            <a:ext cx="1591151" cy="531949"/>
          </a:xfrm>
          <a:prstGeom prst="roundRect">
            <a:avLst>
              <a:gd name="adj" fmla="val 30255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marL="0" indent="0"/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写作特色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9188" y="1744226"/>
            <a:ext cx="7592854" cy="158838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4125"/>
              </a:lnSpc>
            </a:pPr>
            <a:r>
              <a:rPr lang="en-US" altLang="zh-CN" sz="2400" dirty="0">
                <a:cs typeface="+mn-ea"/>
                <a:sym typeface="+mn-lt"/>
              </a:rPr>
              <a:t>      《</a:t>
            </a:r>
            <a:r>
              <a:rPr lang="zh-CN" altLang="en-US" sz="2400" dirty="0">
                <a:cs typeface="+mn-ea"/>
                <a:sym typeface="+mn-lt"/>
              </a:rPr>
              <a:t>断章</a:t>
            </a:r>
            <a:r>
              <a:rPr lang="en-US" altLang="zh-CN" sz="2400" dirty="0">
                <a:cs typeface="+mn-ea"/>
                <a:sym typeface="+mn-lt"/>
              </a:rPr>
              <a:t>》</a:t>
            </a:r>
            <a:r>
              <a:rPr lang="zh-CN" altLang="en-US" sz="2400" dirty="0">
                <a:cs typeface="+mn-ea"/>
                <a:sym typeface="+mn-lt"/>
              </a:rPr>
              <a:t>通过几组意象营构了丰富的诗境、诗趣、诗思，表达了诗人与主客体相对关系的思考。体现出一个哲理：宇宙万物息息相关，相互依存，相互作用。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317968" y="418706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课文主旨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9" name="文本框 8">
            <a:hlinkClick r:id="rId2" action="ppaction://hlinksldjump"/>
          </p:cNvPr>
          <p:cNvSpPr txBox="1"/>
          <p:nvPr/>
        </p:nvSpPr>
        <p:spPr>
          <a:xfrm>
            <a:off x="47149" y="4508182"/>
            <a:ext cx="680314" cy="3924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 noChangeArrowheads="1"/>
          </p:cNvSpPr>
          <p:nvPr/>
        </p:nvSpPr>
        <p:spPr bwMode="auto">
          <a:xfrm>
            <a:off x="2192656" y="1524953"/>
            <a:ext cx="549116" cy="453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看             　　   　　　</a:t>
            </a:r>
          </a:p>
          <a:p>
            <a:pPr>
              <a:lnSpc>
                <a:spcPct val="80000"/>
              </a:lnSpc>
              <a:spcBef>
                <a:spcPts val="750"/>
              </a:spcBef>
            </a:pP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左大括号 6"/>
          <p:cNvSpPr/>
          <p:nvPr/>
        </p:nvSpPr>
        <p:spPr>
          <a:xfrm rot="10800000" flipH="1">
            <a:off x="1859519" y="1812608"/>
            <a:ext cx="189309" cy="1753791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cs typeface="+mn-ea"/>
              <a:sym typeface="+mn-lt"/>
            </a:endParaRPr>
          </a:p>
        </p:txBody>
      </p:sp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930116" y="2411730"/>
            <a:ext cx="92964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断章</a:t>
            </a:r>
          </a:p>
        </p:txBody>
      </p:sp>
      <p:sp>
        <p:nvSpPr>
          <p:cNvPr id="9" name="左大括号 8"/>
          <p:cNvSpPr/>
          <p:nvPr/>
        </p:nvSpPr>
        <p:spPr>
          <a:xfrm>
            <a:off x="2999422" y="1299687"/>
            <a:ext cx="141923" cy="904399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500" noProof="1">
              <a:cs typeface="+mn-ea"/>
              <a:sym typeface="+mn-lt"/>
            </a:endParaRP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3282792" y="1101567"/>
            <a:ext cx="2577941" cy="431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>
              <a:lnSpc>
                <a:spcPts val="3000"/>
              </a:lnSpc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桥上：你</a:t>
            </a: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→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看风景</a:t>
            </a: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3282557" y="2943208"/>
            <a:ext cx="3173912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明月</a:t>
            </a: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→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你的窗子</a:t>
            </a:r>
          </a:p>
        </p:txBody>
      </p:sp>
      <p:sp>
        <p:nvSpPr>
          <p:cNvPr id="12" name="左大括号 11"/>
          <p:cNvSpPr/>
          <p:nvPr/>
        </p:nvSpPr>
        <p:spPr>
          <a:xfrm flipH="1">
            <a:off x="6503671" y="1359336"/>
            <a:ext cx="154781" cy="249674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cs typeface="+mn-ea"/>
              <a:sym typeface="+mn-lt"/>
            </a:endParaRP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6844189" y="2204085"/>
            <a:ext cx="2041684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万物息息相关</a:t>
            </a:r>
            <a:endParaRPr lang="en-US" altLang="zh-CN" sz="2400">
              <a:solidFill>
                <a:srgbClr val="E04236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4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相互依存</a:t>
            </a:r>
          </a:p>
        </p:txBody>
      </p:sp>
      <p:sp>
        <p:nvSpPr>
          <p:cNvPr id="14" name="左大括号 13"/>
          <p:cNvSpPr/>
          <p:nvPr/>
        </p:nvSpPr>
        <p:spPr>
          <a:xfrm>
            <a:off x="3040856" y="3080862"/>
            <a:ext cx="140970" cy="878681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500" noProof="1"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82791" y="3659982"/>
            <a:ext cx="1965960" cy="437674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>
                <a:cs typeface="+mn-ea"/>
                <a:sym typeface="+mn-lt"/>
              </a:rPr>
              <a:t>你</a:t>
            </a:r>
            <a:r>
              <a:rPr lang="en-US" altLang="zh-CN" sz="2400">
                <a:cs typeface="+mn-ea"/>
                <a:sym typeface="+mn-lt"/>
              </a:rPr>
              <a:t>→</a:t>
            </a:r>
            <a:r>
              <a:rPr lang="zh-CN" altLang="en-US" sz="2400">
                <a:cs typeface="+mn-ea"/>
                <a:sym typeface="+mn-lt"/>
              </a:rPr>
              <a:t>别人的梦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282792" y="1812608"/>
            <a:ext cx="3216265" cy="438581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>
                <a:cs typeface="+mn-ea"/>
                <a:sym typeface="+mn-lt"/>
              </a:rPr>
              <a:t>楼上：看风景的人</a:t>
            </a:r>
            <a:r>
              <a:rPr lang="en-US" altLang="zh-CN" sz="2400">
                <a:cs typeface="+mn-ea"/>
                <a:sym typeface="+mn-lt"/>
              </a:rPr>
              <a:t>→</a:t>
            </a:r>
            <a:r>
              <a:rPr lang="zh-CN" altLang="en-US" sz="2400">
                <a:cs typeface="+mn-ea"/>
                <a:sym typeface="+mn-lt"/>
              </a:rPr>
              <a:t>你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192656" y="3301365"/>
            <a:ext cx="94916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装饰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317968" y="418706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板书设计</a:t>
            </a:r>
          </a:p>
        </p:txBody>
      </p:sp>
      <p:pic>
        <p:nvPicPr>
          <p:cNvPr id="16" name="图片 15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1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3" nodeType="after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grpId="8" nodeType="afterEffect"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 animBg="1"/>
      <p:bldP spid="8" grpId="2"/>
      <p:bldP spid="9" grpId="3" animBg="1"/>
      <p:bldP spid="10" grpId="4"/>
      <p:bldP spid="11" grpId="5"/>
      <p:bldP spid="12" grpId="6" animBg="1"/>
      <p:bldP spid="13" grpId="7"/>
      <p:bldP spid="14" grpId="8" animBg="1"/>
      <p:bldP spid="2" grpId="9"/>
      <p:bldP spid="3" grpId="10"/>
      <p:bldP spid="4" grpId="1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564833" y="1173273"/>
            <a:ext cx="4098131" cy="340471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81638" tIns="40819" rIns="81638" bIns="40819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E04236"/>
                </a:solidFill>
                <a:cs typeface="+mn-ea"/>
                <a:sym typeface="+mn-lt"/>
              </a:rPr>
              <a:t>风雨吟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700" b="1">
                <a:cs typeface="+mn-ea"/>
                <a:sym typeface="+mn-lt"/>
              </a:rPr>
              <a:t>风从大地卷来，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700" b="1">
                <a:cs typeface="+mn-ea"/>
                <a:sym typeface="+mn-lt"/>
              </a:rPr>
              <a:t>雨从大地奔来。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700" b="1">
                <a:cs typeface="+mn-ea"/>
                <a:sym typeface="+mn-lt"/>
              </a:rPr>
              <a:t>郊原如海，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700" b="1">
                <a:cs typeface="+mn-ea"/>
                <a:sym typeface="+mn-lt"/>
              </a:rPr>
              <a:t>房舍如舟。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700" b="1">
                <a:cs typeface="+mn-ea"/>
                <a:sym typeface="+mn-lt"/>
              </a:rPr>
              <a:t>我有年轻舵手的</a:t>
            </a:r>
            <a:r>
              <a:rPr lang="zh-CN" altLang="en-US" sz="2700" b="1">
                <a:cs typeface="+mn-ea"/>
                <a:sym typeface="+mn-lt"/>
              </a:rPr>
              <a:t>心，</a:t>
            </a:r>
            <a:endParaRPr lang="zh-CN" altLang="zh-CN" sz="2700" b="1">
              <a:cs typeface="+mn-ea"/>
              <a:sym typeface="+mn-lt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700" b="1">
                <a:cs typeface="+mn-ea"/>
                <a:sym typeface="+mn-lt"/>
              </a:rPr>
              <a:t>在大地风雨的海上。</a:t>
            </a:r>
          </a:p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2700" b="1">
                <a:cs typeface="+mn-ea"/>
                <a:sym typeface="+mn-lt"/>
              </a:rPr>
              <a:t>1941</a:t>
            </a:r>
            <a:r>
              <a:rPr lang="zh-CN" altLang="en-US" sz="2700" b="1">
                <a:cs typeface="+mn-ea"/>
                <a:sym typeface="+mn-lt"/>
              </a:rPr>
              <a:t>年</a:t>
            </a:r>
            <a:r>
              <a:rPr lang="en-US" altLang="zh-CN" sz="2700" b="1">
                <a:cs typeface="+mn-ea"/>
                <a:sym typeface="+mn-lt"/>
              </a:rPr>
              <a:t>12</a:t>
            </a:r>
            <a:r>
              <a:rPr lang="zh-CN" altLang="en-US" sz="2700" b="1">
                <a:cs typeface="+mn-ea"/>
                <a:sym typeface="+mn-lt"/>
              </a:rPr>
              <a:t>月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62964" y="1417114"/>
            <a:ext cx="3924300" cy="250174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33" name="图片 32" descr="C:\Users\lenovo\Desktop\222.png2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953" y="231458"/>
            <a:ext cx="2805589" cy="651034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3285649" y="209550"/>
            <a:ext cx="2538413" cy="68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EE9A7E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00000"/>
              </a:lnSpc>
            </a:pPr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品味《风雨吟》</a:t>
            </a:r>
            <a:endParaRPr lang="en-US" altLang="zh-CN" sz="2400" b="1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3034211" y="997820"/>
            <a:ext cx="5639753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indent="0" algn="just">
              <a:lnSpc>
                <a:spcPct val="150000"/>
              </a:lnSpc>
            </a:pPr>
            <a:r>
              <a:rPr lang="en-US" altLang="zh-CN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芦荻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1912—1994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），原名陈培迪，广东南海人，现代诗人。曾与人合编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今日诗歌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中国诗坛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诗场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等。主要作品有诗集</a:t>
            </a:r>
            <a:r>
              <a:rPr lang="en-US" altLang="zh-CN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桑野</a:t>
            </a:r>
            <a:r>
              <a:rPr lang="en-US" altLang="zh-CN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驰驱集</a:t>
            </a:r>
            <a:r>
              <a:rPr lang="en-US" altLang="zh-CN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等，亦有诗歌理论、鉴赏文章和著作行世。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4681" y="1072184"/>
            <a:ext cx="2294999" cy="2939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308158" y="396717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cs typeface="+mn-ea"/>
                <a:sym typeface="+mn-lt"/>
              </a:rPr>
              <a:t>作者简介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272415" y="561433"/>
            <a:ext cx="8698230" cy="1687961"/>
          </a:xfrm>
          <a:prstGeom prst="roundRect">
            <a:avLst>
              <a:gd name="adj" fmla="val 25484"/>
            </a:avLst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marL="0" indent="0" algn="just">
              <a:lnSpc>
                <a:spcPct val="130000"/>
              </a:lnSpc>
            </a:pPr>
            <a:r>
              <a:rPr lang="zh-CN" altLang="en-US" sz="2300">
                <a:latin typeface="+mn-lt"/>
                <a:ea typeface="+mn-ea"/>
                <a:cs typeface="+mn-ea"/>
                <a:sym typeface="+mn-lt"/>
              </a:rPr>
              <a:t>这首诗虽然只有短短六行，画面感却很强，请结合诗中</a:t>
            </a:r>
            <a:r>
              <a:rPr lang="en-US" altLang="en-US" sz="230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300">
                <a:latin typeface="+mn-lt"/>
                <a:ea typeface="+mn-ea"/>
                <a:cs typeface="+mn-ea"/>
                <a:sym typeface="+mn-lt"/>
              </a:rPr>
              <a:t>卷</a:t>
            </a:r>
            <a:r>
              <a:rPr lang="en-US" altLang="en-US" sz="2300">
                <a:latin typeface="+mn-lt"/>
                <a:ea typeface="+mn-ea"/>
                <a:cs typeface="+mn-ea"/>
                <a:sym typeface="+mn-lt"/>
              </a:rPr>
              <a:t>”</a:t>
            </a:r>
          </a:p>
          <a:p>
            <a:pPr marL="0" indent="0" algn="just">
              <a:lnSpc>
                <a:spcPct val="130000"/>
              </a:lnSpc>
            </a:pPr>
            <a:r>
              <a:rPr lang="en-US" altLang="en-US" sz="230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300">
                <a:latin typeface="+mn-lt"/>
                <a:ea typeface="+mn-ea"/>
                <a:cs typeface="+mn-ea"/>
                <a:sym typeface="+mn-lt"/>
              </a:rPr>
              <a:t>奔</a:t>
            </a:r>
            <a:r>
              <a:rPr lang="en-US" altLang="en-US" sz="2300">
                <a:latin typeface="+mn-lt"/>
                <a:ea typeface="+mn-ea"/>
                <a:cs typeface="+mn-ea"/>
                <a:sym typeface="+mn-lt"/>
              </a:rPr>
              <a:t>”“</a:t>
            </a:r>
            <a:r>
              <a:rPr lang="zh-CN" altLang="en-US" sz="2300">
                <a:latin typeface="+mn-lt"/>
                <a:ea typeface="+mn-ea"/>
                <a:cs typeface="+mn-ea"/>
                <a:sym typeface="+mn-lt"/>
              </a:rPr>
              <a:t>海</a:t>
            </a:r>
            <a:r>
              <a:rPr lang="en-US" altLang="en-US" sz="2300">
                <a:latin typeface="+mn-lt"/>
                <a:ea typeface="+mn-ea"/>
                <a:cs typeface="+mn-ea"/>
                <a:sym typeface="+mn-lt"/>
              </a:rPr>
              <a:t>”“</a:t>
            </a:r>
            <a:r>
              <a:rPr lang="zh-CN" altLang="en-US" sz="2300">
                <a:latin typeface="+mn-lt"/>
                <a:ea typeface="+mn-ea"/>
                <a:cs typeface="+mn-ea"/>
                <a:sym typeface="+mn-lt"/>
              </a:rPr>
              <a:t>舟</a:t>
            </a:r>
            <a:r>
              <a:rPr lang="en-US" altLang="en-US" sz="2300">
                <a:latin typeface="+mn-lt"/>
                <a:ea typeface="+mn-ea"/>
                <a:cs typeface="+mn-ea"/>
                <a:sym typeface="+mn-lt"/>
              </a:rPr>
              <a:t>”“</a:t>
            </a:r>
            <a:r>
              <a:rPr lang="zh-CN" altLang="en-US" sz="2300">
                <a:latin typeface="+mn-lt"/>
                <a:ea typeface="+mn-ea"/>
                <a:cs typeface="+mn-ea"/>
                <a:sym typeface="+mn-lt"/>
              </a:rPr>
              <a:t>舵手</a:t>
            </a:r>
            <a:r>
              <a:rPr lang="en-US" altLang="en-US" sz="230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300">
                <a:latin typeface="+mn-lt"/>
                <a:ea typeface="+mn-ea"/>
                <a:cs typeface="+mn-ea"/>
                <a:sym typeface="+mn-lt"/>
              </a:rPr>
              <a:t>等特有的词，用你的话描绘出画面。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58662" y="2269063"/>
            <a:ext cx="8525828" cy="25301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en-US" sz="2400" b="1">
                <a:cs typeface="+mn-ea"/>
                <a:sym typeface="+mn-lt"/>
              </a:rPr>
              <a:t>    “风”</a:t>
            </a:r>
            <a:r>
              <a:rPr kumimoji="1" lang="zh-CN" altLang="en-US" sz="2400" b="1">
                <a:cs typeface="+mn-ea"/>
                <a:sym typeface="+mn-lt"/>
              </a:rPr>
              <a:t>“</a:t>
            </a:r>
            <a:r>
              <a:rPr kumimoji="1" lang="en-US" sz="2400" b="1">
                <a:cs typeface="+mn-ea"/>
                <a:sym typeface="+mn-lt"/>
              </a:rPr>
              <a:t>雨” 从大地 “卷</a:t>
            </a:r>
            <a:r>
              <a:rPr kumimoji="1" lang="en-US" sz="2400" b="1" err="1">
                <a:cs typeface="+mn-ea"/>
                <a:sym typeface="+mn-lt"/>
              </a:rPr>
              <a:t>”“来</a:t>
            </a:r>
            <a:r>
              <a:rPr kumimoji="1" lang="en-US" sz="2400" b="1">
                <a:cs typeface="+mn-ea"/>
                <a:sym typeface="+mn-lt"/>
              </a:rPr>
              <a:t>” ，气势十足</a:t>
            </a:r>
            <a:r>
              <a:rPr kumimoji="1" lang="zh-CN" altLang="en-US" sz="2400" b="1">
                <a:cs typeface="+mn-ea"/>
                <a:sym typeface="+mn-lt"/>
              </a:rPr>
              <a:t>。</a:t>
            </a:r>
            <a:r>
              <a:rPr kumimoji="1" lang="en-US" sz="2400" b="1">
                <a:cs typeface="+mn-ea"/>
                <a:sym typeface="+mn-lt"/>
              </a:rPr>
              <a:t>风雨中的大地看起来像是波涛起伏的海面，大地上的“房舍”，就像海面上飘摇不定的舟船；	“我”面对“大地的海”，忧思满怀，就像一个缺乏出海经验的年轻舵手，不知道如何把握自己的方向。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293679" y="392512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分析讨论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269331" y="1915002"/>
            <a:ext cx="2918460" cy="367189"/>
          </a:xfrm>
          <a:prstGeom prst="rect">
            <a:avLst/>
          </a:prstGeom>
          <a:solidFill>
            <a:srgbClr val="FFD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44515" y="1364457"/>
            <a:ext cx="615315" cy="367189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04248" y="1364457"/>
            <a:ext cx="615315" cy="367189"/>
          </a:xfrm>
          <a:prstGeom prst="rect">
            <a:avLst/>
          </a:prstGeom>
          <a:solidFill>
            <a:srgbClr val="FFD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09347" y="1218298"/>
            <a:ext cx="4575810" cy="111197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400" b="1">
                <a:cs typeface="+mn-ea"/>
                <a:sym typeface="+mn-lt"/>
              </a:rPr>
              <a:t>风从大地卷来，雨从大地奔来。</a:t>
            </a:r>
          </a:p>
          <a:p>
            <a:pPr algn="l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400" b="1">
                <a:cs typeface="+mn-ea"/>
                <a:sym typeface="+mn-lt"/>
              </a:rPr>
              <a:t>郊原如海，房舍如舟。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606767" y="399097"/>
            <a:ext cx="2857976" cy="714851"/>
          </a:xfrm>
          <a:prstGeom prst="borderCallout2">
            <a:avLst>
              <a:gd name="adj1" fmla="val 39573"/>
              <a:gd name="adj2" fmla="val -2432"/>
              <a:gd name="adj3" fmla="val 52098"/>
              <a:gd name="adj4" fmla="val -18046"/>
              <a:gd name="adj5" fmla="val 133311"/>
              <a:gd name="adj6" fmla="val -27895"/>
            </a:avLst>
          </a:prstGeom>
          <a:solidFill>
            <a:srgbClr val="FFD80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风之大，呼啸奔腾、摧枯拉朽。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259831" y="1854041"/>
            <a:ext cx="2242661" cy="714851"/>
          </a:xfrm>
          <a:prstGeom prst="borderCallout2">
            <a:avLst>
              <a:gd name="adj1" fmla="val 39573"/>
              <a:gd name="adj2" fmla="val -2432"/>
              <a:gd name="adj3" fmla="val 25649"/>
              <a:gd name="adj4" fmla="val -14058"/>
              <a:gd name="adj5" fmla="val -15323"/>
              <a:gd name="adj6" fmla="val -1817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雨下得又急又猛，非常有冲击力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91954" y="1731646"/>
            <a:ext cx="1236821" cy="619721"/>
          </a:xfrm>
          <a:prstGeom prst="wedgeEllipseCallout">
            <a:avLst>
              <a:gd name="adj1" fmla="val 93858"/>
              <a:gd name="adj2" fmla="val 5398"/>
            </a:avLst>
          </a:prstGeom>
          <a:solidFill>
            <a:srgbClr val="F0DBDE"/>
          </a:solidFill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比喻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2184559" y="2363153"/>
            <a:ext cx="2889409" cy="0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283619" y="1785938"/>
            <a:ext cx="3970496" cy="0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309086" y="2767965"/>
            <a:ext cx="8525828" cy="9544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75000"/>
              </a:schemeClr>
            </a:solidFill>
            <a:prstDash val="solid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en-US" altLang="zh-CN" sz="2400">
                <a:cs typeface="+mn-ea"/>
                <a:sym typeface="+mn-lt"/>
              </a:rPr>
              <a:t>       </a:t>
            </a:r>
            <a:r>
              <a:rPr kumimoji="1" lang="zh-CN" altLang="en-US" sz="2400">
                <a:cs typeface="+mn-ea"/>
                <a:sym typeface="+mn-lt"/>
              </a:rPr>
              <a:t>表面写景，极言暴风骤雨的翻天覆地之势，实则暗示祖国</a:t>
            </a:r>
            <a:r>
              <a:rPr lang="zh-CN" altLang="en-US" sz="2400">
                <a:cs typeface="+mn-ea"/>
                <a:sym typeface="+mn-lt"/>
              </a:rPr>
              <a:t>风云诡谲的时代环境</a:t>
            </a:r>
            <a:r>
              <a:rPr kumimoji="1" lang="zh-CN" altLang="en-US" sz="2400">
                <a:cs typeface="+mn-ea"/>
                <a:sym typeface="+mn-lt"/>
              </a:rPr>
              <a:t>。</a:t>
            </a:r>
          </a:p>
        </p:txBody>
      </p:sp>
      <p:sp>
        <p:nvSpPr>
          <p:cNvPr id="20" name="矩形 19"/>
          <p:cNvSpPr/>
          <p:nvPr/>
        </p:nvSpPr>
        <p:spPr>
          <a:xfrm>
            <a:off x="309086" y="3934301"/>
            <a:ext cx="8525828" cy="9544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en-US" altLang="zh-CN" sz="2400">
                <a:cs typeface="+mn-ea"/>
                <a:sym typeface="+mn-lt"/>
              </a:rPr>
              <a:t>       </a:t>
            </a:r>
            <a:r>
              <a:rPr kumimoji="1" lang="zh-CN" altLang="en-US" sz="2400">
                <a:cs typeface="+mn-ea"/>
                <a:sym typeface="+mn-lt"/>
              </a:rPr>
              <a:t>描写静景，通过写郊原、房舍，继续表现风雨，同时暗示作者心中的恐惧、不安。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  <p:cond evt="onBegin" delay="0">
                          <p:tn val="27"/>
                        </p:cond>
                      </p:stCondLst>
                      <p:childTnLst>
                        <p:par>
                          <p:cTn id="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  <p:cond evt="onBegin" delay="0">
                          <p:tn val="33"/>
                        </p:cond>
                      </p:stCondLst>
                      <p:childTnLst>
                        <p:par>
                          <p:cTn id="3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  <p:cond evt="onBegin" delay="0">
                          <p:tn val="39"/>
                        </p:cond>
                      </p:stCondLst>
                      <p:childTnLst>
                        <p:par>
                          <p:cTn id="4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  <p:cond evt="onBegin" delay="0">
                          <p:tn val="45"/>
                        </p:cond>
                      </p:stCondLst>
                      <p:childTnLst>
                        <p:par>
                          <p:cTn id="4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  <p:cond evt="onBegin" delay="0">
                          <p:tn val="52"/>
                        </p:cond>
                      </p:stCondLst>
                      <p:childTnLst>
                        <p:par>
                          <p:cTn id="5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2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  <p:cond evt="onBegin" delay="0">
                          <p:tn val="61"/>
                        </p:cond>
                      </p:stCondLst>
                      <p:childTnLst>
                        <p:par>
                          <p:cTn id="6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  <p:cond evt="onBegin" delay="0">
                          <p:tn val="67"/>
                        </p:cond>
                      </p:stCondLst>
                      <p:childTnLst>
                        <p:par>
                          <p:cTn id="6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3" grpId="1" animBg="1"/>
      <p:bldP spid="8" grpId="2" animBg="1"/>
      <p:bldP spid="4" grpId="3"/>
      <p:bldP spid="12" grpId="4" animBg="1"/>
      <p:bldP spid="14" grpId="5" animBg="1"/>
      <p:bldP spid="15" grpId="6" animBg="1"/>
      <p:bldP spid="19" grpId="7" animBg="1"/>
      <p:bldP spid="20" grpId="8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3418" y="1007269"/>
            <a:ext cx="7837170" cy="283845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cs typeface="+mn-ea"/>
                <a:sym typeface="+mn-lt"/>
              </a:rPr>
              <a:t>1.</a:t>
            </a:r>
            <a:r>
              <a:rPr lang="zh-CN" altLang="en-US" sz="2400" b="1" dirty="0">
                <a:cs typeface="+mn-ea"/>
                <a:sym typeface="+mn-lt"/>
              </a:rPr>
              <a:t>结合诗歌写作背景，学习诗歌的主旨。</a:t>
            </a:r>
            <a:endParaRPr lang="zh-CN" altLang="zh-CN" sz="24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cs typeface="+mn-ea"/>
                <a:sym typeface="+mn-lt"/>
              </a:rPr>
              <a:t>2.</a:t>
            </a:r>
            <a:r>
              <a:rPr lang="zh-CN" altLang="en-US" sz="2400" b="1" dirty="0">
                <a:cs typeface="+mn-ea"/>
                <a:sym typeface="+mn-lt"/>
              </a:rPr>
              <a:t>揣摩富有表现力的用词，品味诗词凝练的语言和写法，借助联想体会诗词意境。</a:t>
            </a:r>
            <a:r>
              <a:rPr lang="zh-CN" altLang="zh-CN" sz="2400" b="1" dirty="0">
                <a:solidFill>
                  <a:srgbClr val="FF0000"/>
                </a:solidFill>
                <a:cs typeface="+mn-ea"/>
                <a:sym typeface="+mn-lt"/>
              </a:rPr>
              <a:t>（难点）</a:t>
            </a:r>
            <a:endParaRPr lang="zh-CN" altLang="zh-CN" sz="24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cs typeface="+mn-ea"/>
                <a:sym typeface="+mn-lt"/>
              </a:rPr>
              <a:t>3.</a:t>
            </a:r>
            <a:r>
              <a:rPr lang="zh-CN" altLang="en-US" sz="2400" b="1" dirty="0">
                <a:cs typeface="+mn-ea"/>
                <a:sym typeface="+mn-lt"/>
              </a:rPr>
              <a:t>查阅资料，结合对作者及写作背景的掌握，体会作者的情怀。</a:t>
            </a:r>
            <a:r>
              <a:rPr lang="zh-CN" altLang="zh-CN" sz="2400" b="1" dirty="0">
                <a:solidFill>
                  <a:srgbClr val="FF0000"/>
                </a:solidFill>
                <a:cs typeface="+mn-ea"/>
                <a:sym typeface="+mn-lt"/>
              </a:rPr>
              <a:t>（重点）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学习目标</a:t>
            </a:r>
          </a:p>
        </p:txBody>
      </p:sp>
      <p:sp>
        <p:nvSpPr>
          <p:cNvPr id="5" name="椭圆 4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hlinkClick r:id="rId2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女2疑问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50647" y="1193087"/>
            <a:ext cx="710588" cy="103174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84935" y="1587818"/>
            <a:ext cx="6265545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11430"/>
            <a:r>
              <a:rPr kumimoji="1" lang="zh-CN" altLang="en-US" sz="2400">
                <a:cs typeface="+mn-ea"/>
                <a:sym typeface="+mn-lt"/>
              </a:rPr>
              <a:t>诗歌中的“风</a:t>
            </a:r>
            <a:r>
              <a:rPr kumimoji="1" lang="en-US" altLang="zh-CN" sz="2400">
                <a:cs typeface="+mn-ea"/>
                <a:sym typeface="+mn-lt"/>
              </a:rPr>
              <a:t>”“</a:t>
            </a:r>
            <a:r>
              <a:rPr kumimoji="1" lang="zh-CN" altLang="en-US" sz="2400">
                <a:cs typeface="+mn-ea"/>
                <a:sym typeface="+mn-lt"/>
              </a:rPr>
              <a:t>雨”仅指自然界的风雨吗？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96205" y="880661"/>
            <a:ext cx="5165000" cy="4847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zh-CN" sz="2700" b="1">
                <a:solidFill>
                  <a:srgbClr val="E04236"/>
                </a:solidFill>
                <a:cs typeface="+mn-ea"/>
                <a:sym typeface="+mn-lt"/>
              </a:rPr>
              <a:t>风</a:t>
            </a:r>
            <a:r>
              <a:rPr lang="zh-CN" altLang="zh-CN" sz="2700" b="1">
                <a:cs typeface="+mn-ea"/>
                <a:sym typeface="+mn-lt"/>
              </a:rPr>
              <a:t>从大地卷来，</a:t>
            </a:r>
            <a:r>
              <a:rPr lang="zh-CN" altLang="zh-CN" sz="2700" b="1">
                <a:solidFill>
                  <a:srgbClr val="E04236"/>
                </a:solidFill>
                <a:cs typeface="+mn-ea"/>
                <a:sym typeface="+mn-lt"/>
              </a:rPr>
              <a:t>雨</a:t>
            </a:r>
            <a:r>
              <a:rPr lang="zh-CN" altLang="zh-CN" sz="2700" b="1">
                <a:cs typeface="+mn-ea"/>
                <a:sym typeface="+mn-lt"/>
              </a:rPr>
              <a:t>从大地奔来。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6215" y="2750344"/>
            <a:ext cx="2033361" cy="485239"/>
          </a:xfrm>
          <a:prstGeom prst="roundRect">
            <a:avLst/>
          </a:prstGeom>
          <a:solidFill>
            <a:srgbClr val="FFD800"/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kumimoji="1" lang="zh-CN" altLang="en-US" sz="2400" b="1">
                <a:cs typeface="+mn-ea"/>
                <a:sym typeface="+mn-lt"/>
              </a:rPr>
              <a:t>“风</a:t>
            </a:r>
            <a:r>
              <a:rPr kumimoji="1" lang="en-US" altLang="zh-CN" sz="2400" b="1">
                <a:cs typeface="+mn-ea"/>
                <a:sym typeface="+mn-lt"/>
              </a:rPr>
              <a:t>”“</a:t>
            </a:r>
            <a:r>
              <a:rPr kumimoji="1" lang="zh-CN" altLang="en-US" sz="2400" b="1">
                <a:cs typeface="+mn-ea"/>
                <a:sym typeface="+mn-lt"/>
              </a:rPr>
              <a:t>雨”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585210" y="2312670"/>
            <a:ext cx="2613536" cy="438582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kumimoji="1" lang="en-US" sz="24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指自然界中的风雨</a:t>
            </a:r>
            <a:endParaRPr kumimoji="1" lang="en-US" altLang="en-US" sz="2400" b="1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85210" y="2896422"/>
            <a:ext cx="5232083" cy="191500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kumimoji="1" lang="en-US" sz="24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对于 “我”这样一个“年轻”没有人生阅历与生活经验的“舵手”来说，它们也指“人生”的坎坷与遭遇。</a:t>
            </a:r>
            <a:r>
              <a:rPr kumimoji="1" lang="zh-CN" altLang="en-US" sz="2400" b="1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结合时代背景，也可以理解为中华大地上的血雨腥风。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458879" y="2224564"/>
            <a:ext cx="1060341" cy="616729"/>
          </a:xfrm>
          <a:prstGeom prst="ellipse">
            <a:avLst/>
          </a:prstGeom>
          <a:solidFill>
            <a:srgbClr val="F4B2B2"/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kumimoji="1" lang="zh-CN" altLang="en-US" sz="2400" b="1">
                <a:cs typeface="+mn-ea"/>
                <a:sym typeface="+mn-lt"/>
              </a:rPr>
              <a:t>表面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458879" y="3328035"/>
            <a:ext cx="1060341" cy="616729"/>
          </a:xfrm>
          <a:prstGeom prst="ellipse">
            <a:avLst/>
          </a:prstGeom>
          <a:solidFill>
            <a:srgbClr val="F4B2B2"/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kumimoji="1" lang="zh-CN" altLang="en-US" sz="2400" b="1">
                <a:cs typeface="+mn-ea"/>
                <a:sym typeface="+mn-lt"/>
              </a:rPr>
              <a:t>深层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  <p:cond evt="onBegin" delay="0">
                          <p:tn val="21"/>
                        </p:cond>
                      </p:stCondLst>
                      <p:childTnLst>
                        <p:par>
                          <p:cTn id="2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  <p:cond evt="onBegin" delay="0">
                          <p:tn val="28"/>
                        </p:cond>
                      </p:stCondLst>
                      <p:childTnLst>
                        <p:par>
                          <p:cTn id="3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  <p:cond evt="onBegin" delay="0">
                          <p:tn val="34"/>
                        </p:cond>
                      </p:stCondLst>
                      <p:childTnLst>
                        <p:par>
                          <p:cTn id="3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  <p:cond evt="onBegin" delay="0">
                          <p:tn val="41"/>
                        </p:cond>
                      </p:stCondLst>
                      <p:childTnLst>
                        <p:par>
                          <p:cTn id="4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  <p:bldP spid="6" grpId="2" animBg="1"/>
      <p:bldP spid="7" grpId="3"/>
      <p:bldP spid="9" grpId="4"/>
      <p:bldP spid="10" grpId="5" animBg="1"/>
      <p:bldP spid="11" grpId="6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781651" y="681990"/>
            <a:ext cx="544830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zh-CN" sz="2400" b="1">
                <a:solidFill>
                  <a:srgbClr val="E04236"/>
                </a:solidFill>
                <a:cs typeface="+mn-ea"/>
                <a:sym typeface="+mn-lt"/>
              </a:rPr>
              <a:t>我</a:t>
            </a:r>
            <a:r>
              <a:rPr lang="zh-CN" altLang="zh-CN" sz="2400" b="1">
                <a:cs typeface="+mn-ea"/>
                <a:sym typeface="+mn-lt"/>
              </a:rPr>
              <a:t>有年轻舵手的</a:t>
            </a:r>
            <a:r>
              <a:rPr lang="zh-CN" altLang="en-US" sz="2400" b="1">
                <a:cs typeface="+mn-ea"/>
                <a:sym typeface="+mn-lt"/>
              </a:rPr>
              <a:t>心，</a:t>
            </a:r>
            <a:r>
              <a:rPr lang="zh-CN" altLang="zh-CN" sz="2400" b="1">
                <a:cs typeface="+mn-ea"/>
                <a:sym typeface="+mn-lt"/>
              </a:rPr>
              <a:t>在</a:t>
            </a:r>
            <a:r>
              <a:rPr lang="zh-CN" altLang="zh-CN" sz="2400" b="1">
                <a:solidFill>
                  <a:srgbClr val="E04236"/>
                </a:solidFill>
                <a:cs typeface="+mn-ea"/>
                <a:sym typeface="+mn-lt"/>
              </a:rPr>
              <a:t>大地</a:t>
            </a:r>
            <a:r>
              <a:rPr lang="zh-CN" altLang="zh-CN" sz="2400" b="1">
                <a:cs typeface="+mn-ea"/>
                <a:sym typeface="+mn-lt"/>
              </a:rPr>
              <a:t>风雨的海上。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1838325" y="1119664"/>
            <a:ext cx="2639378" cy="0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2694146" y="1474471"/>
            <a:ext cx="3623310" cy="485027"/>
          </a:xfrm>
          <a:prstGeom prst="roundRect">
            <a:avLst/>
          </a:prstGeom>
        </p:spPr>
        <p:txBody>
          <a:bodyPr wrap="square" lIns="68580" tIns="34290" rIns="68580" bIns="34290" anchor="t">
            <a:spAutoFit/>
          </a:bodyPr>
          <a:lstStyle/>
          <a:p>
            <a:pPr marL="11430"/>
            <a:r>
              <a:rPr kumimoji="1" lang="zh-CN" altLang="en-US" sz="2400">
                <a:cs typeface="+mn-ea"/>
                <a:sym typeface="+mn-lt"/>
              </a:rPr>
              <a:t>谈谈你如何理解这句话。</a:t>
            </a:r>
          </a:p>
        </p:txBody>
      </p:sp>
      <p:sp>
        <p:nvSpPr>
          <p:cNvPr id="20" name="流程图: 可选过程 19"/>
          <p:cNvSpPr/>
          <p:nvPr/>
        </p:nvSpPr>
        <p:spPr>
          <a:xfrm>
            <a:off x="385763" y="2387441"/>
            <a:ext cx="8371999" cy="2252663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fontAlgn="auto">
              <a:lnSpc>
                <a:spcPct val="130000"/>
              </a:lnSpc>
            </a:pPr>
            <a:r>
              <a:rPr kumimoji="1" lang="en-US" sz="2300" b="1">
                <a:solidFill>
                  <a:schemeClr val="tx1"/>
                </a:solidFill>
                <a:cs typeface="+mn-ea"/>
                <a:sym typeface="+mn-lt"/>
              </a:rPr>
              <a:t>   </a:t>
            </a:r>
            <a:r>
              <a:rPr kumimoji="1" sz="2300" b="1">
                <a:solidFill>
                  <a:schemeClr val="tx1"/>
                </a:solidFill>
                <a:cs typeface="+mn-ea"/>
                <a:sym typeface="+mn-lt"/>
              </a:rPr>
              <a:t>“年轻舵手的心”主要表现为勇往直前、无所畏惧的勇气。“我”面对苦难中的祖国，就像年轻而缺乏阅历和经验的舵手一样，忧思满怀，同时也有初生牛犊不怕虎的气概，愿意挺身而出。表现了“我”对祖国前途、民族命运感到忧虑的同时,敢于乘风破浪的强烈责任感、使命感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  <p:cond evt="onBegin" delay="0">
                          <p:tn val="19"/>
                        </p:cond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1"/>
      <p:bldP spid="20" grpId="2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570072" y="957739"/>
            <a:ext cx="8004334" cy="485408"/>
          </a:xfrm>
          <a:prstGeom prst="roundRect">
            <a:avLst/>
          </a:prstGeom>
        </p:spPr>
        <p:txBody>
          <a:bodyPr wrap="square" lIns="68580" tIns="34290" rIns="68580" bIns="34290" anchor="t">
            <a:spAutoFit/>
          </a:bodyPr>
          <a:lstStyle/>
          <a:p>
            <a:pPr marL="11430"/>
            <a:r>
              <a:rPr kumimoji="1" lang="zh-CN" altLang="en-US" sz="2400">
                <a:cs typeface="+mn-ea"/>
                <a:sym typeface="+mn-lt"/>
              </a:rPr>
              <a:t>诗人运用了哪些修辞手法？用这些修辞手法的目的是什么？</a:t>
            </a:r>
          </a:p>
        </p:txBody>
      </p:sp>
      <p:sp>
        <p:nvSpPr>
          <p:cNvPr id="20" name="流程图: 可选过程 19"/>
          <p:cNvSpPr/>
          <p:nvPr/>
        </p:nvSpPr>
        <p:spPr>
          <a:xfrm>
            <a:off x="570547" y="2482215"/>
            <a:ext cx="8003858" cy="1950244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fontAlgn="auto">
              <a:lnSpc>
                <a:spcPct val="130000"/>
              </a:lnSpc>
            </a:pPr>
            <a:r>
              <a:rPr kumimoji="1" lang="en-US" altLang="zh-CN" sz="2400" b="1">
                <a:solidFill>
                  <a:schemeClr val="tx1"/>
                </a:solidFill>
                <a:cs typeface="+mn-ea"/>
                <a:sym typeface="+mn-lt"/>
              </a:rPr>
              <a:t>    </a:t>
            </a:r>
            <a:r>
              <a:rPr kumimoji="1" lang="zh-CN" altLang="en-US" sz="2400" b="1">
                <a:solidFill>
                  <a:schemeClr val="tx1"/>
                </a:solidFill>
                <a:cs typeface="+mn-ea"/>
                <a:sym typeface="+mn-lt"/>
              </a:rPr>
              <a:t>诗人运用多种修辞手法，展现了当时严峻的生存形势及国人的抗战热情，表达了诗人征服天下的勇气和初生牛犊不怕虎的精神，展现了诗人愿以天下为己任，征服每一个险涛恶浪的广阔胸怀。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3038475" y="1712597"/>
            <a:ext cx="1430362" cy="501968"/>
            <a:chOff x="14159" y="4421"/>
            <a:chExt cx="2169" cy="1054"/>
          </a:xfrm>
        </p:grpSpPr>
        <p:pic>
          <p:nvPicPr>
            <p:cNvPr id="17" name="图片 16" descr="5c7515b5710e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59" y="4421"/>
              <a:ext cx="2169" cy="1004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14600" y="4506"/>
              <a:ext cx="1322" cy="9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kumimoji="1" lang="zh-CN" altLang="en-US" sz="2400" b="1">
                  <a:solidFill>
                    <a:schemeClr val="bg1"/>
                  </a:solidFill>
                  <a:cs typeface="+mn-ea"/>
                  <a:sym typeface="+mn-lt"/>
                </a:rPr>
                <a:t>象征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79645" y="1712597"/>
            <a:ext cx="1430362" cy="501968"/>
            <a:chOff x="14159" y="4421"/>
            <a:chExt cx="2169" cy="1054"/>
          </a:xfrm>
        </p:grpSpPr>
        <p:pic>
          <p:nvPicPr>
            <p:cNvPr id="2" name="图片 1" descr="5c7515b5710e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59" y="4421"/>
              <a:ext cx="2169" cy="1004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4600" y="4506"/>
              <a:ext cx="1322" cy="9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kumimoji="1" lang="zh-CN" altLang="en-US" sz="2400" b="1">
                  <a:solidFill>
                    <a:schemeClr val="bg1"/>
                  </a:solidFill>
                  <a:cs typeface="+mn-ea"/>
                  <a:sym typeface="+mn-lt"/>
                </a:rPr>
                <a:t>比喻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75720" y="1512739"/>
            <a:ext cx="7592854" cy="2284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cs typeface="+mn-ea"/>
                <a:sym typeface="+mn-lt"/>
              </a:rPr>
              <a:t>       诗人描绘了狂风席卷一切、暴风雨铺天盖地的画面，表现一个敢于像舵手一样乘风破浪的有志青年，面对风雨如晦的中国局势的责任感、使命感以及对中国社会前途、民族命运的深深的担忧。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9" name="文本框 8">
            <a:hlinkClick r:id="rId2" action="ppaction://hlinksldjump"/>
          </p:cNvPr>
          <p:cNvSpPr txBox="1"/>
          <p:nvPr/>
        </p:nvSpPr>
        <p:spPr>
          <a:xfrm>
            <a:off x="47149" y="4508182"/>
            <a:ext cx="680314" cy="3924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317968" y="418706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课文主旨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 noChangeArrowheads="1"/>
          </p:cNvSpPr>
          <p:nvPr/>
        </p:nvSpPr>
        <p:spPr bwMode="auto">
          <a:xfrm>
            <a:off x="3520916" y="1423988"/>
            <a:ext cx="210216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风卷、雨奔                  　　   　　　</a:t>
            </a:r>
          </a:p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</a:t>
            </a:r>
          </a:p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</a:t>
            </a:r>
          </a:p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           </a:t>
            </a:r>
          </a:p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</a:t>
            </a:r>
          </a:p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      　</a:t>
            </a:r>
          </a:p>
        </p:txBody>
      </p:sp>
      <p:sp>
        <p:nvSpPr>
          <p:cNvPr id="7" name="左大括号 6"/>
          <p:cNvSpPr/>
          <p:nvPr/>
        </p:nvSpPr>
        <p:spPr>
          <a:xfrm rot="10800000" flipH="1">
            <a:off x="2011204" y="1853089"/>
            <a:ext cx="171450" cy="174164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500" noProof="1">
              <a:cs typeface="+mn-ea"/>
              <a:sym typeface="+mn-lt"/>
            </a:endParaRPr>
          </a:p>
        </p:txBody>
      </p:sp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735330" y="2651284"/>
            <a:ext cx="1163479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风雨吟</a:t>
            </a:r>
          </a:p>
        </p:txBody>
      </p: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4110990" y="3191828"/>
            <a:ext cx="2688908" cy="431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>
              <a:lnSpc>
                <a:spcPts val="3000"/>
              </a:lnSpc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年轻舵手的心</a:t>
            </a:r>
          </a:p>
        </p:txBody>
      </p:sp>
      <p:sp>
        <p:nvSpPr>
          <p:cNvPr id="10" name="左大括号 9"/>
          <p:cNvSpPr/>
          <p:nvPr/>
        </p:nvSpPr>
        <p:spPr>
          <a:xfrm flipH="1">
            <a:off x="6859429" y="1423987"/>
            <a:ext cx="246698" cy="217074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500" noProof="1">
              <a:cs typeface="+mn-ea"/>
              <a:sym typeface="+mn-lt"/>
            </a:endParaRP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7384256" y="2126933"/>
            <a:ext cx="1242060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迷惘、责任心</a:t>
            </a:r>
          </a:p>
        </p:txBody>
      </p:sp>
      <p:sp>
        <p:nvSpPr>
          <p:cNvPr id="22" name="左大括号 21"/>
          <p:cNvSpPr/>
          <p:nvPr/>
        </p:nvSpPr>
        <p:spPr>
          <a:xfrm rot="10800000" flipH="1">
            <a:off x="3162300" y="1423988"/>
            <a:ext cx="158115" cy="94440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500" noProof="1">
              <a:cs typeface="+mn-ea"/>
              <a:sym typeface="+mn-lt"/>
            </a:endParaRPr>
          </a:p>
        </p:txBody>
      </p:sp>
      <p:sp>
        <p:nvSpPr>
          <p:cNvPr id="23" name="内容占位符 2"/>
          <p:cNvSpPr>
            <a:spLocks noGrp="1" noChangeArrowheads="1"/>
          </p:cNvSpPr>
          <p:nvPr/>
        </p:nvSpPr>
        <p:spPr bwMode="auto">
          <a:xfrm>
            <a:off x="2087420" y="1774174"/>
            <a:ext cx="1052895" cy="352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环境     </a:t>
            </a:r>
          </a:p>
          <a:p>
            <a:pPr algn="ctr"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      　　　　　</a:t>
            </a:r>
          </a:p>
          <a:p>
            <a:pPr algn="ctr"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      </a:t>
            </a:r>
          </a:p>
          <a:p>
            <a:pPr algn="ctr"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   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317968" y="418706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板书设计</a:t>
            </a:r>
          </a:p>
        </p:txBody>
      </p:sp>
      <p:pic>
        <p:nvPicPr>
          <p:cNvPr id="3" name="图片 2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  <p:sp>
        <p:nvSpPr>
          <p:cNvPr id="4" name="内容占位符 2"/>
          <p:cNvSpPr>
            <a:spLocks noGrp="1" noChangeArrowheads="1"/>
          </p:cNvSpPr>
          <p:nvPr/>
        </p:nvSpPr>
        <p:spPr bwMode="auto">
          <a:xfrm>
            <a:off x="2182670" y="3241976"/>
            <a:ext cx="1052895" cy="352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80000"/>
              </a:lnSpc>
              <a:spcBef>
                <a:spcPts val="750"/>
              </a:spcBef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</a:t>
            </a:r>
          </a:p>
          <a:p>
            <a:pPr algn="ctr"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      　　　　　</a:t>
            </a:r>
          </a:p>
        </p:txBody>
      </p:sp>
      <p:sp>
        <p:nvSpPr>
          <p:cNvPr id="12" name="内容占位符 2"/>
          <p:cNvSpPr>
            <a:spLocks noGrp="1" noChangeArrowheads="1"/>
          </p:cNvSpPr>
          <p:nvPr/>
        </p:nvSpPr>
        <p:spPr bwMode="auto">
          <a:xfrm>
            <a:off x="3520917" y="2089309"/>
            <a:ext cx="3024664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郊原如海、房舍如舟                  　　   　　　</a:t>
            </a:r>
          </a:p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cxnSp>
        <p:nvCxnSpPr>
          <p:cNvPr id="13" name="直接箭头连接符 12"/>
          <p:cNvCxnSpPr>
            <a:stCxn id="4" idx="3"/>
          </p:cNvCxnSpPr>
          <p:nvPr/>
        </p:nvCxnSpPr>
        <p:spPr>
          <a:xfrm>
            <a:off x="3235643" y="3418523"/>
            <a:ext cx="758666" cy="0"/>
          </a:xfrm>
          <a:prstGeom prst="straightConnector1">
            <a:avLst/>
          </a:prstGeom>
          <a:ln w="38100">
            <a:solidFill>
              <a:srgbClr val="E0423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1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grpId="4" nodeType="afterEffect"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 animBg="1"/>
      <p:bldP spid="8" grpId="2"/>
      <p:bldP spid="9" grpId="3"/>
      <p:bldP spid="10" grpId="4" animBg="1"/>
      <p:bldP spid="11" grpId="5"/>
      <p:bldP spid="22" grpId="6" animBg="1"/>
      <p:bldP spid="23" grpId="7"/>
      <p:bldP spid="4" grpId="8"/>
      <p:bldP spid="12" grpId="9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642246" y="829138"/>
            <a:ext cx="4098131" cy="3920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81638" tIns="40819" rIns="81638" bIns="40819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2400" b="1">
                <a:solidFill>
                  <a:srgbClr val="E04236"/>
                </a:solidFill>
                <a:cs typeface="+mn-ea"/>
                <a:sym typeface="+mn-lt"/>
              </a:rPr>
              <a:t>统 一</a:t>
            </a:r>
          </a:p>
          <a:p>
            <a:pPr algn="ctr" fontAlgn="auto">
              <a:lnSpc>
                <a:spcPct val="130000"/>
              </a:lnSpc>
            </a:pPr>
            <a:r>
              <a:rPr lang="zh-CN" altLang="zh-CN" sz="2400" b="1">
                <a:cs typeface="+mn-ea"/>
                <a:sym typeface="+mn-lt"/>
              </a:rPr>
              <a:t>          聂鲁达</a:t>
            </a:r>
          </a:p>
          <a:p>
            <a:pPr algn="ctr" fontAlgn="auto">
              <a:lnSpc>
                <a:spcPct val="130000"/>
              </a:lnSpc>
            </a:pPr>
            <a:r>
              <a:rPr lang="zh-CN" altLang="zh-CN" sz="2400" b="1">
                <a:cs typeface="+mn-ea"/>
                <a:sym typeface="+mn-lt"/>
              </a:rPr>
              <a:t>所有的叶是这一片，</a:t>
            </a:r>
          </a:p>
          <a:p>
            <a:pPr algn="ctr" fontAlgn="auto">
              <a:lnSpc>
                <a:spcPct val="130000"/>
              </a:lnSpc>
            </a:pPr>
            <a:r>
              <a:rPr lang="zh-CN" altLang="zh-CN" sz="2400" b="1">
                <a:cs typeface="+mn-ea"/>
                <a:sym typeface="+mn-lt"/>
              </a:rPr>
              <a:t>所有的花是这一朵，</a:t>
            </a:r>
          </a:p>
          <a:p>
            <a:pPr algn="ctr" fontAlgn="auto">
              <a:lnSpc>
                <a:spcPct val="130000"/>
              </a:lnSpc>
            </a:pPr>
            <a:r>
              <a:rPr lang="zh-CN" altLang="zh-CN" sz="2400" b="1">
                <a:cs typeface="+mn-ea"/>
                <a:sym typeface="+mn-lt"/>
              </a:rPr>
              <a:t>繁多是个谎言。</a:t>
            </a:r>
          </a:p>
          <a:p>
            <a:pPr algn="ctr" fontAlgn="auto">
              <a:lnSpc>
                <a:spcPct val="130000"/>
              </a:lnSpc>
            </a:pPr>
            <a:r>
              <a:rPr lang="zh-CN" altLang="zh-CN" sz="2400" b="1">
                <a:cs typeface="+mn-ea"/>
                <a:sym typeface="+mn-lt"/>
              </a:rPr>
              <a:t>因为一切果实并无差异，</a:t>
            </a:r>
          </a:p>
          <a:p>
            <a:pPr algn="ctr" fontAlgn="auto">
              <a:lnSpc>
                <a:spcPct val="130000"/>
              </a:lnSpc>
            </a:pPr>
            <a:r>
              <a:rPr lang="zh-CN" altLang="zh-CN" sz="2400" b="1">
                <a:cs typeface="+mn-ea"/>
                <a:sym typeface="+mn-lt"/>
              </a:rPr>
              <a:t>所有树木无非一棵，</a:t>
            </a:r>
          </a:p>
          <a:p>
            <a:pPr algn="ctr" fontAlgn="auto">
              <a:lnSpc>
                <a:spcPct val="130000"/>
              </a:lnSpc>
            </a:pPr>
            <a:r>
              <a:rPr lang="zh-CN" altLang="zh-CN" sz="2400" b="1">
                <a:cs typeface="+mn-ea"/>
                <a:sym typeface="+mn-lt"/>
              </a:rPr>
              <a:t>整片大地是一朵花。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13535" y="1877761"/>
            <a:ext cx="4090027" cy="206500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33" name="图片 32" descr="C:\Users\lenovo\Desktop\222.png2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953" y="231458"/>
            <a:ext cx="2805589" cy="651034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3285649" y="209550"/>
            <a:ext cx="2538413" cy="68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EE9A7E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00000"/>
              </a:lnSpc>
            </a:pPr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品味《统一》</a:t>
            </a:r>
            <a:endParaRPr lang="en-US" altLang="zh-CN" sz="2400" b="1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3047047" y="1174433"/>
            <a:ext cx="5691188" cy="339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indent="0" algn="just">
              <a:lnSpc>
                <a:spcPct val="150000"/>
              </a:lnSpc>
            </a:pPr>
            <a:r>
              <a:rPr lang="en-US" altLang="zh-CN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聂鲁达（</a:t>
            </a:r>
            <a:r>
              <a:rPr lang="en-US" altLang="zh-CN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1904—1973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，智利诗人、外交家。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13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岁开始发表诗作，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1923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年发表第一部诗集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黄昏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1924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年发表成名作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二十首情诗和一支绝望的歌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，自此登上智利诗坛。聂鲁达的一生有两个主题，一个是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政治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，另一个是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爱情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7549" y="1430578"/>
            <a:ext cx="2341339" cy="25574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2" name="圆角矩形 1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89584" y="462915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cs typeface="+mn-ea"/>
                <a:sym typeface="+mn-lt"/>
              </a:rPr>
              <a:t>作者简介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203007" y="1203877"/>
            <a:ext cx="6641783" cy="514474"/>
          </a:xfrm>
          <a:prstGeom prst="roundRect">
            <a:avLst>
              <a:gd name="adj" fmla="val 25484"/>
            </a:avLst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2400">
                <a:latin typeface="+mn-lt"/>
                <a:ea typeface="+mn-ea"/>
                <a:cs typeface="+mn-ea"/>
                <a:sym typeface="+mn-lt"/>
              </a:rPr>
              <a:t>诗人是如何表现“统一”这一思想的？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76130" y="2453677"/>
            <a:ext cx="8191500" cy="12302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b="1">
                <a:cs typeface="+mn-ea"/>
                <a:sym typeface="+mn-lt"/>
              </a:rPr>
              <a:t>   </a:t>
            </a:r>
            <a:r>
              <a:rPr kumimoji="1" lang="zh-CN" altLang="zh-CN" sz="2400" b="1">
                <a:cs typeface="+mn-ea"/>
                <a:sym typeface="+mn-lt"/>
              </a:rPr>
              <a:t>“多”与“一”本是对立的关系</a:t>
            </a:r>
            <a:r>
              <a:rPr kumimoji="1" lang="zh-CN" altLang="en-US" sz="2400" b="1">
                <a:cs typeface="+mn-ea"/>
                <a:sym typeface="+mn-lt"/>
              </a:rPr>
              <a:t>，</a:t>
            </a:r>
            <a:r>
              <a:rPr kumimoji="1" lang="zh-CN" altLang="zh-CN" sz="2400" b="1">
                <a:cs typeface="+mn-ea"/>
                <a:sym typeface="+mn-lt"/>
              </a:rPr>
              <a:t>但是诗人在此用“是”字将其等同起来</a:t>
            </a:r>
            <a:r>
              <a:rPr kumimoji="1" lang="zh-CN" altLang="en-US" sz="2400" b="1">
                <a:cs typeface="+mn-ea"/>
                <a:sym typeface="+mn-lt"/>
              </a:rPr>
              <a:t>，</a:t>
            </a:r>
            <a:r>
              <a:rPr kumimoji="1" lang="zh-CN" altLang="zh-CN" sz="2400" b="1">
                <a:cs typeface="+mn-ea"/>
                <a:sym typeface="+mn-lt"/>
              </a:rPr>
              <a:t>用对立物表现了“统一”的思想。</a:t>
            </a:r>
          </a:p>
        </p:txBody>
      </p:sp>
      <p:pic>
        <p:nvPicPr>
          <p:cNvPr id="2" name="图片 1" descr="QQ图片201905251240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31225" y="1021462"/>
            <a:ext cx="594353" cy="879305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289584" y="462915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cs typeface="+mn-ea"/>
                <a:sym typeface="+mn-lt"/>
              </a:rPr>
              <a:t>分析讨论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85987" y="1172782"/>
            <a:ext cx="5767388" cy="4748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400" b="1">
                <a:solidFill>
                  <a:srgbClr val="000000"/>
                </a:solidFill>
                <a:cs typeface="+mn-ea"/>
                <a:sym typeface="+mn-lt"/>
              </a:rPr>
              <a:t>所有的叶是这一片</a:t>
            </a:r>
            <a:r>
              <a:rPr lang="zh-CN" altLang="en-US" sz="2400" b="1">
                <a:solidFill>
                  <a:srgbClr val="000000"/>
                </a:solidFill>
                <a:cs typeface="+mn-ea"/>
                <a:sym typeface="+mn-lt"/>
              </a:rPr>
              <a:t>，</a:t>
            </a:r>
            <a:r>
              <a:rPr lang="zh-CN" altLang="zh-CN" sz="2400" b="1">
                <a:solidFill>
                  <a:srgbClr val="000000"/>
                </a:solidFill>
                <a:cs typeface="+mn-ea"/>
                <a:sym typeface="+mn-lt"/>
              </a:rPr>
              <a:t>所有的花是这一朵</a:t>
            </a:r>
            <a:r>
              <a:rPr lang="zh-CN" altLang="en-US" sz="2400" b="1">
                <a:solidFill>
                  <a:srgbClr val="000000"/>
                </a:solidFill>
                <a:cs typeface="+mn-ea"/>
                <a:sym typeface="+mn-lt"/>
              </a:rPr>
              <a:t>，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98932" y="2009535"/>
            <a:ext cx="7327853" cy="4748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所有的叶怎么会是这一片？所有的花怎么会是这一朵？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76132" y="3045662"/>
            <a:ext cx="8191500" cy="1230266"/>
          </a:xfrm>
          <a:prstGeom prst="roundRect">
            <a:avLst/>
          </a:prstGeom>
          <a:solidFill>
            <a:srgbClr val="F0DBDE"/>
          </a:solidFill>
          <a:ln w="19050">
            <a:solidFill>
              <a:srgbClr val="BF6473"/>
            </a:solidFill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kumimoji="1" lang="en-US" altLang="zh-CN" sz="2400" b="1">
                <a:cs typeface="+mn-ea"/>
                <a:sym typeface="+mn-lt"/>
              </a:rPr>
              <a:t>    </a:t>
            </a:r>
            <a:r>
              <a:rPr kumimoji="1" lang="zh-CN" altLang="en-US" sz="2400" b="1">
                <a:cs typeface="+mn-ea"/>
                <a:sym typeface="+mn-lt"/>
              </a:rPr>
              <a:t>诗人</a:t>
            </a:r>
            <a:r>
              <a:rPr kumimoji="1" lang="en-US" altLang="zh-CN" sz="2400" b="1">
                <a:cs typeface="+mn-ea"/>
                <a:sym typeface="+mn-lt"/>
              </a:rPr>
              <a:t>在开篇陈述自己不同寻常的见解，耐人寻味，引人思考，同时也引出下面的感悟。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185988" y="1676876"/>
            <a:ext cx="5282089" cy="0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352824" y="743426"/>
            <a:ext cx="1437323" cy="437673"/>
          </a:xfrm>
          <a:prstGeom prst="wedgeRectCallout">
            <a:avLst>
              <a:gd name="adj1" fmla="val -74917"/>
              <a:gd name="adj2" fmla="val 66866"/>
            </a:avLst>
          </a:prstGeom>
          <a:solidFill>
            <a:srgbClr val="FFD800"/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提出问题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  <p:cond evt="onBegin" delay="0">
                          <p:tn val="26"/>
                        </p:cond>
                      </p:stCondLst>
                      <p:childTnLst>
                        <p:par>
                          <p:cTn id="2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1"/>
      <p:bldP spid="7" grpId="2" animBg="1"/>
      <p:bldP spid="9" grpId="3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2260207" y="959953"/>
            <a:ext cx="4623618" cy="468638"/>
          </a:xfrm>
          <a:prstGeom prst="roundRect">
            <a:avLst>
              <a:gd name="adj" fmla="val 11280"/>
            </a:avLst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lvl="0" algn="ctr">
              <a:buClrTx/>
              <a:buSzTx/>
              <a:buFontTx/>
            </a:pPr>
            <a:r>
              <a:rPr lang="zh-CN" altLang="zh-CN" sz="2400">
                <a:latin typeface="+mn-lt"/>
                <a:ea typeface="+mn-ea"/>
                <a:cs typeface="+mn-ea"/>
                <a:sym typeface="+mn-lt"/>
              </a:rPr>
              <a:t>如何理解“</a:t>
            </a:r>
            <a:r>
              <a:rPr lang="zh-CN" altLang="zh-CN" sz="2400" b="1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繁多是个谎言</a:t>
            </a:r>
            <a:r>
              <a:rPr lang="zh-CN" altLang="zh-CN" sz="2400">
                <a:latin typeface="+mn-lt"/>
                <a:ea typeface="+mn-ea"/>
                <a:cs typeface="+mn-ea"/>
                <a:sym typeface="+mn-lt"/>
              </a:rPr>
              <a:t>”？</a:t>
            </a:r>
          </a:p>
        </p:txBody>
      </p:sp>
      <p:pic>
        <p:nvPicPr>
          <p:cNvPr id="3" name="图片 2" descr="QQ图片201905251240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97702" y="681539"/>
            <a:ext cx="572246" cy="81915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584136" y="1978234"/>
            <a:ext cx="7975759" cy="161845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kumimoji="1" lang="en-US" altLang="zh-CN" sz="2400" b="1">
                <a:cs typeface="+mn-ea"/>
                <a:sym typeface="+mn-lt"/>
              </a:rPr>
              <a:t>    </a:t>
            </a:r>
            <a:r>
              <a:rPr kumimoji="1" lang="zh-CN" altLang="zh-CN" sz="2400" b="1">
                <a:cs typeface="+mn-ea"/>
                <a:sym typeface="+mn-lt"/>
              </a:rPr>
              <a:t>在诗人的诗中，花、叶不论拥有怎样的万象姿态，它们的本质是为了结出果实，而果实的本质就是生命的传递。</a:t>
            </a:r>
            <a:r>
              <a:rPr kumimoji="1" lang="zh-CN" altLang="zh-CN" sz="2400" b="1">
                <a:solidFill>
                  <a:srgbClr val="E04236"/>
                </a:solidFill>
                <a:cs typeface="+mn-ea"/>
                <a:sym typeface="+mn-lt"/>
              </a:rPr>
              <a:t>因此</a:t>
            </a:r>
            <a:r>
              <a:rPr kumimoji="1" lang="en-US" altLang="zh-CN" sz="2400" b="1">
                <a:solidFill>
                  <a:srgbClr val="E04236"/>
                </a:solidFill>
                <a:cs typeface="+mn-ea"/>
                <a:sym typeface="+mn-lt"/>
              </a:rPr>
              <a:t>“</a:t>
            </a:r>
            <a:r>
              <a:rPr kumimoji="1" lang="zh-CN" altLang="zh-CN" sz="2400" b="1">
                <a:solidFill>
                  <a:srgbClr val="E04236"/>
                </a:solidFill>
                <a:cs typeface="+mn-ea"/>
                <a:sym typeface="+mn-lt"/>
              </a:rPr>
              <a:t>繁多</a:t>
            </a:r>
            <a:r>
              <a:rPr kumimoji="1" lang="en-US" altLang="zh-CN" sz="2400" b="1">
                <a:solidFill>
                  <a:srgbClr val="E04236"/>
                </a:solidFill>
                <a:cs typeface="+mn-ea"/>
                <a:sym typeface="+mn-lt"/>
              </a:rPr>
              <a:t>”</a:t>
            </a:r>
            <a:r>
              <a:rPr kumimoji="1" lang="zh-CN" altLang="zh-CN" sz="2400" b="1">
                <a:solidFill>
                  <a:srgbClr val="E04236"/>
                </a:solidFill>
                <a:cs typeface="+mn-ea"/>
                <a:sym typeface="+mn-lt"/>
              </a:rPr>
              <a:t>是生物存在的表象，他们的本质都是统一的。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5856" y="1351090"/>
            <a:ext cx="5046181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cs typeface="+mn-ea"/>
                <a:sym typeface="+mn-lt"/>
              </a:rPr>
              <a:t>上节课我们学习了</a:t>
            </a:r>
            <a:r>
              <a:rPr lang="en-US" altLang="zh-CN" sz="2400">
                <a:cs typeface="+mn-ea"/>
                <a:sym typeface="+mn-lt"/>
              </a:rPr>
              <a:t>《</a:t>
            </a:r>
            <a:r>
              <a:rPr lang="zh-CN" altLang="en-US" sz="2400">
                <a:cs typeface="+mn-ea"/>
                <a:sym typeface="+mn-lt"/>
              </a:rPr>
              <a:t>月夜</a:t>
            </a:r>
            <a:r>
              <a:rPr lang="en-US" altLang="zh-CN" sz="2400">
                <a:cs typeface="+mn-ea"/>
                <a:sym typeface="+mn-lt"/>
              </a:rPr>
              <a:t>》《</a:t>
            </a:r>
            <a:r>
              <a:rPr lang="zh-CN" altLang="en-US" sz="2400">
                <a:cs typeface="+mn-ea"/>
                <a:sym typeface="+mn-lt"/>
              </a:rPr>
              <a:t>萧红墓畔口占</a:t>
            </a:r>
            <a:r>
              <a:rPr lang="en-US" altLang="zh-CN" sz="2400">
                <a:cs typeface="+mn-ea"/>
                <a:sym typeface="+mn-lt"/>
              </a:rPr>
              <a:t>》</a:t>
            </a:r>
            <a:r>
              <a:rPr lang="zh-CN" altLang="en-US" sz="2400">
                <a:cs typeface="+mn-ea"/>
                <a:sym typeface="+mn-lt"/>
              </a:rPr>
              <a:t>这两首诗。这节课，我们就来学习另外三首短诗。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学情回顾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529576" y="1144523"/>
            <a:ext cx="2929513" cy="232890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3" name="椭圆 2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hlinkClick r:id="rId3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376105" y="640747"/>
            <a:ext cx="17220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70184" y="972503"/>
            <a:ext cx="6713696" cy="95440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400" b="1">
                <a:solidFill>
                  <a:srgbClr val="000000"/>
                </a:solidFill>
                <a:cs typeface="+mn-ea"/>
                <a:sym typeface="+mn-lt"/>
              </a:rPr>
              <a:t>因为一切果实并无差异，</a:t>
            </a:r>
          </a:p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000000"/>
                </a:solidFill>
                <a:cs typeface="+mn-ea"/>
                <a:sym typeface="+mn-lt"/>
              </a:rPr>
              <a:t>所有树木无非一棵，整片大地是一朵花。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70184" y="2094548"/>
            <a:ext cx="6334125" cy="954404"/>
          </a:xfrm>
          <a:prstGeom prst="wedgeRectCallout">
            <a:avLst>
              <a:gd name="adj1" fmla="val -11714"/>
              <a:gd name="adj2" fmla="val -59530"/>
            </a:avLst>
          </a:prstGeom>
          <a:solidFill>
            <a:srgbClr val="C5E0B4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紧扣题目，强调万物的统一性，表明世界具有统一性与和谐美，充满哲理意味。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76250" y="3331369"/>
            <a:ext cx="8191500" cy="1230266"/>
          </a:xfrm>
          <a:prstGeom prst="roundRect">
            <a:avLst/>
          </a:prstGeom>
          <a:solidFill>
            <a:srgbClr val="F0DBDE"/>
          </a:solidFill>
          <a:ln w="19050">
            <a:solidFill>
              <a:srgbClr val="BF6473"/>
            </a:solidFill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kumimoji="1" lang="en-US" altLang="zh-CN" sz="2400">
                <a:cs typeface="+mn-ea"/>
                <a:sym typeface="+mn-lt"/>
              </a:rPr>
              <a:t>哲理：①透过现象看本质。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kumimoji="1" lang="en-US" altLang="zh-CN" sz="2400">
                <a:cs typeface="+mn-ea"/>
                <a:sym typeface="+mn-lt"/>
              </a:rPr>
              <a:t>          ②个性与共性，就是事物的普遍性和特殊性。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104198" y="1449705"/>
            <a:ext cx="3256121" cy="0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540818" y="534829"/>
            <a:ext cx="1551146" cy="437673"/>
          </a:xfrm>
          <a:prstGeom prst="wedgeRectCallout">
            <a:avLst>
              <a:gd name="adj1" fmla="val -76558"/>
              <a:gd name="adj2" fmla="val 58161"/>
            </a:avLst>
          </a:prstGeom>
          <a:solidFill>
            <a:srgbClr val="FFD800"/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回答问题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1997393" y="1926908"/>
            <a:ext cx="5414010" cy="0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  <p:cond evt="onBegin" delay="0">
                          <p:tn val="26"/>
                        </p:cond>
                      </p:stCondLst>
                      <p:childTnLst>
                        <p:par>
                          <p:cTn id="2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  <p:cond evt="onBegin" delay="0">
                          <p:tn val="32"/>
                        </p:cond>
                      </p:stCondLst>
                      <p:childTnLst>
                        <p:par>
                          <p:cTn id="3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1" animBg="1"/>
      <p:bldP spid="7" grpId="2" animBg="1"/>
      <p:bldP spid="9" grpId="3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1628" y="1310164"/>
            <a:ext cx="7592854" cy="218455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4125"/>
              </a:lnSpc>
            </a:pPr>
            <a:r>
              <a:rPr lang="zh-CN" altLang="en-US" sz="2400" dirty="0">
                <a:cs typeface="+mn-ea"/>
                <a:sym typeface="+mn-lt"/>
              </a:rPr>
              <a:t>       全诗紧扣“统一”，表明了世界具有统一性与和谐美，形象地阐明了现象与本质的道理，指出对立之中存在统一，要透过繁多的现象窥见单一的本质，不要被众多的表面现象迷惑，要认清事物的本质。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9" name="文本框 8">
            <a:hlinkClick r:id="rId2" action="ppaction://hlinksldjump"/>
          </p:cNvPr>
          <p:cNvSpPr txBox="1"/>
          <p:nvPr/>
        </p:nvSpPr>
        <p:spPr>
          <a:xfrm>
            <a:off x="47149" y="4508182"/>
            <a:ext cx="680314" cy="3924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89584" y="462915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cs typeface="+mn-ea"/>
                <a:sym typeface="+mn-lt"/>
              </a:rPr>
              <a:t>课文主旨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hlinkClick r:id="rId2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"/>
          <p:cNvSpPr txBox="1">
            <a:spLocks noChangeArrowheads="1"/>
          </p:cNvSpPr>
          <p:nvPr/>
        </p:nvSpPr>
        <p:spPr bwMode="auto">
          <a:xfrm>
            <a:off x="271569" y="2362669"/>
            <a:ext cx="877147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统一</a:t>
            </a:r>
          </a:p>
        </p:txBody>
      </p:sp>
      <p:sp>
        <p:nvSpPr>
          <p:cNvPr id="19" name="左大括号 18"/>
          <p:cNvSpPr/>
          <p:nvPr/>
        </p:nvSpPr>
        <p:spPr>
          <a:xfrm rot="10800000">
            <a:off x="3075147" y="1965484"/>
            <a:ext cx="287179" cy="114776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20" name="文本框 1"/>
          <p:cNvSpPr txBox="1">
            <a:spLocks noChangeArrowheads="1"/>
          </p:cNvSpPr>
          <p:nvPr/>
        </p:nvSpPr>
        <p:spPr bwMode="auto">
          <a:xfrm>
            <a:off x="3468053" y="2182178"/>
            <a:ext cx="1055846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繁多是个谎言</a:t>
            </a:r>
          </a:p>
        </p:txBody>
      </p:sp>
      <p:sp>
        <p:nvSpPr>
          <p:cNvPr id="21" name="文本框 1"/>
          <p:cNvSpPr txBox="1">
            <a:spLocks noChangeArrowheads="1"/>
          </p:cNvSpPr>
          <p:nvPr/>
        </p:nvSpPr>
        <p:spPr bwMode="auto">
          <a:xfrm>
            <a:off x="1508761" y="1687830"/>
            <a:ext cx="1497806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所有的叶一片叶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289584" y="462915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cs typeface="+mn-ea"/>
                <a:sym typeface="+mn-lt"/>
              </a:rPr>
              <a:t>板书设计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  <p:sp>
        <p:nvSpPr>
          <p:cNvPr id="2" name="左大括号 1"/>
          <p:cNvSpPr/>
          <p:nvPr/>
        </p:nvSpPr>
        <p:spPr>
          <a:xfrm rot="10800000" flipH="1">
            <a:off x="1185387" y="1987391"/>
            <a:ext cx="201454" cy="114776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41621" y="2754154"/>
            <a:ext cx="1533525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所有的花一朵花</a:t>
            </a: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4844415" y="1744504"/>
            <a:ext cx="2437924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一切果实无差异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842511" y="2811304"/>
            <a:ext cx="1964531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花是同一朵</a:t>
            </a:r>
          </a:p>
        </p:txBody>
      </p:sp>
      <p:sp>
        <p:nvSpPr>
          <p:cNvPr id="7" name="左大括号 6"/>
          <p:cNvSpPr/>
          <p:nvPr/>
        </p:nvSpPr>
        <p:spPr>
          <a:xfrm rot="10800000" flipH="1">
            <a:off x="4656297" y="1968341"/>
            <a:ext cx="186214" cy="114776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4842510" y="2239804"/>
            <a:ext cx="2572703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树是同一棵</a:t>
            </a:r>
          </a:p>
        </p:txBody>
      </p:sp>
      <p:sp>
        <p:nvSpPr>
          <p:cNvPr id="10" name="左大括号 9"/>
          <p:cNvSpPr/>
          <p:nvPr/>
        </p:nvSpPr>
        <p:spPr>
          <a:xfrm rot="10800000">
            <a:off x="7282815" y="1965484"/>
            <a:ext cx="287179" cy="114776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100" noProof="1">
              <a:cs typeface="+mn-ea"/>
              <a:sym typeface="+mn-lt"/>
            </a:endParaRP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7641432" y="2182178"/>
            <a:ext cx="1055846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统一性</a:t>
            </a:r>
          </a:p>
          <a:p>
            <a:r>
              <a:rPr lang="zh-CN" altLang="en-US" sz="24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和谐美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4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ntr" presetSubtype="0" fill="hold" grpId="1" nodeType="afterEffect"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55" presetClass="entr" presetSubtype="0" fill="hold" grpId="8" nodeType="afterEffect">
                                  <p:childTnLst>
                                    <p:set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17" presetClass="entr" presetSubtype="10" fill="hold" grpId="10" nodeType="afterEffect"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1" animBg="1"/>
      <p:bldP spid="20" grpId="2"/>
      <p:bldP spid="21" grpId="3"/>
      <p:bldP spid="2" grpId="4" animBg="1"/>
      <p:bldP spid="3" grpId="5"/>
      <p:bldP spid="4" grpId="6"/>
      <p:bldP spid="6" grpId="7"/>
      <p:bldP spid="7" grpId="8" animBg="1"/>
      <p:bldP spid="9" grpId="9"/>
      <p:bldP spid="10" grpId="10" animBg="1"/>
      <p:bldP spid="12" grpId="1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52690" y="486488"/>
            <a:ext cx="8293894" cy="405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ctr">
              <a:lnSpc>
                <a:spcPct val="120000"/>
              </a:lnSpc>
            </a:pP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1</a:t>
            </a:r>
            <a:r>
              <a:rPr lang="zh-CN" altLang="en-US" sz="2400">
                <a:cs typeface="+mn-ea"/>
                <a:sym typeface="+mn-lt"/>
              </a:rPr>
              <a:t>．下列句子中，没有语病的一项是（</a:t>
            </a:r>
            <a:r>
              <a:rPr lang="en-US" sz="2400">
                <a:cs typeface="+mn-ea"/>
                <a:sym typeface="+mn-lt"/>
              </a:rPr>
              <a:t>      </a:t>
            </a:r>
            <a:r>
              <a:rPr lang="zh-CN" altLang="en-US" sz="2400">
                <a:cs typeface="+mn-ea"/>
                <a:sym typeface="+mn-lt"/>
              </a:rPr>
              <a:t>）</a:t>
            </a:r>
          </a:p>
          <a:p>
            <a:pPr fontAlgn="ctr">
              <a:lnSpc>
                <a:spcPct val="120000"/>
              </a:lnSpc>
            </a:pPr>
            <a:r>
              <a:rPr lang="en-US" sz="2400">
                <a:cs typeface="+mn-ea"/>
                <a:sym typeface="+mn-lt"/>
              </a:rPr>
              <a:t>A</a:t>
            </a:r>
            <a:r>
              <a:rPr lang="zh-CN" altLang="en-US" sz="2400">
                <a:cs typeface="+mn-ea"/>
                <a:sym typeface="+mn-lt"/>
              </a:rPr>
              <a:t>．中学生要提升文学素养，养成爱读书，尤其是读经典名著，让书香浸润心灵。</a:t>
            </a:r>
          </a:p>
          <a:p>
            <a:pPr fontAlgn="ctr">
              <a:lnSpc>
                <a:spcPct val="120000"/>
              </a:lnSpc>
            </a:pPr>
            <a:r>
              <a:rPr lang="en-US" sz="2400">
                <a:cs typeface="+mn-ea"/>
                <a:sym typeface="+mn-lt"/>
              </a:rPr>
              <a:t>B</a:t>
            </a:r>
            <a:r>
              <a:rPr lang="zh-CN" altLang="en-US" sz="2400">
                <a:cs typeface="+mn-ea"/>
                <a:sym typeface="+mn-lt"/>
              </a:rPr>
              <a:t>．“最美中国人”，反映了社会主义核心价值观建设的实际成效，彰显着当代中国人民的精神风貌。</a:t>
            </a:r>
          </a:p>
          <a:p>
            <a:pPr fontAlgn="ctr">
              <a:lnSpc>
                <a:spcPct val="120000"/>
              </a:lnSpc>
            </a:pPr>
            <a:r>
              <a:rPr lang="en-US" sz="2400">
                <a:cs typeface="+mn-ea"/>
                <a:sym typeface="+mn-lt"/>
              </a:rPr>
              <a:t>C</a:t>
            </a:r>
            <a:r>
              <a:rPr lang="zh-CN" altLang="en-US" sz="2400">
                <a:cs typeface="+mn-ea"/>
                <a:sym typeface="+mn-lt"/>
              </a:rPr>
              <a:t>．为了实现这个理想，我竭力保持宁静的环境，以免不受俗务的干扰和盛名的拖累。</a:t>
            </a:r>
          </a:p>
          <a:p>
            <a:pPr fontAlgn="ctr">
              <a:lnSpc>
                <a:spcPct val="120000"/>
              </a:lnSpc>
            </a:pPr>
            <a:r>
              <a:rPr lang="en-US" sz="2400">
                <a:cs typeface="+mn-ea"/>
                <a:sym typeface="+mn-lt"/>
              </a:rPr>
              <a:t>D</a:t>
            </a:r>
            <a:r>
              <a:rPr lang="zh-CN" altLang="en-US" sz="2400">
                <a:cs typeface="+mn-ea"/>
                <a:sym typeface="+mn-lt"/>
              </a:rPr>
              <a:t>．我国第二艘航母能否早日加入海军编队，取决于科研人员和广大官兵的共同努力。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513417" y="540873"/>
            <a:ext cx="51054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sz="2400">
                <a:solidFill>
                  <a:srgbClr val="E04236"/>
                </a:solidFill>
                <a:cs typeface="+mn-ea"/>
                <a:sym typeface="+mn-lt"/>
              </a:rPr>
              <a:t>B</a:t>
            </a:r>
            <a:endParaRPr lang="en-US" altLang="en-US" sz="2400">
              <a:solidFill>
                <a:srgbClr val="E04236"/>
              </a:solidFill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跟踪检测</a:t>
            </a:r>
          </a:p>
        </p:txBody>
      </p:sp>
      <p:sp>
        <p:nvSpPr>
          <p:cNvPr id="4" name="椭圆 3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hlinkClick r:id="rId2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56724" y="579120"/>
            <a:ext cx="8230553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cs typeface="+mn-ea"/>
                <a:sym typeface="+mn-lt"/>
              </a:rPr>
              <a:t>2</a:t>
            </a:r>
            <a:r>
              <a:rPr lang="zh-CN" altLang="en-US" sz="2400">
                <a:cs typeface="+mn-ea"/>
                <a:sym typeface="+mn-lt"/>
              </a:rPr>
              <a:t>．某学校九年级举行</a:t>
            </a:r>
            <a:r>
              <a:rPr lang="en-US" altLang="zh-CN" sz="2400">
                <a:cs typeface="+mn-ea"/>
                <a:sym typeface="+mn-lt"/>
              </a:rPr>
              <a:t>“</a:t>
            </a:r>
            <a:r>
              <a:rPr lang="zh-CN" altLang="en-US" sz="2400">
                <a:cs typeface="+mn-ea"/>
                <a:sym typeface="+mn-lt"/>
              </a:rPr>
              <a:t>传承传统文化之经典咏流传</a:t>
            </a:r>
            <a:r>
              <a:rPr lang="en-US" altLang="zh-CN" sz="2400">
                <a:cs typeface="+mn-ea"/>
                <a:sym typeface="+mn-lt"/>
              </a:rPr>
              <a:t>”</a:t>
            </a:r>
            <a:r>
              <a:rPr lang="zh-CN" altLang="en-US" sz="2400">
                <a:cs typeface="+mn-ea"/>
                <a:sym typeface="+mn-lt"/>
              </a:rPr>
              <a:t>的综合性学习活动，如果让你推荐一首诗词参加活动，你会推荐哪一首？说说理由。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跟踪检测</a:t>
            </a:r>
          </a:p>
        </p:txBody>
      </p:sp>
      <p:sp>
        <p:nvSpPr>
          <p:cNvPr id="9" name="文本框 8">
            <a:hlinkClick r:id="rId2" action="ppaction://hlinksldjump"/>
          </p:cNvPr>
          <p:cNvSpPr txBox="1"/>
          <p:nvPr/>
        </p:nvSpPr>
        <p:spPr>
          <a:xfrm>
            <a:off x="47149" y="4508182"/>
            <a:ext cx="680314" cy="3924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60759" y="1908810"/>
            <a:ext cx="4264343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sz="2400" b="1">
                <a:cs typeface="+mn-ea"/>
                <a:sym typeface="+mn-lt"/>
              </a:rPr>
              <a:t>苔</a:t>
            </a:r>
            <a:r>
              <a:rPr lang="zh-CN" altLang="en-US" sz="2400" b="1">
                <a:cs typeface="+mn-ea"/>
                <a:sym typeface="+mn-lt"/>
              </a:rPr>
              <a:t>（</a:t>
            </a:r>
            <a:r>
              <a:rPr sz="2400" b="1">
                <a:cs typeface="+mn-ea"/>
                <a:sym typeface="+mn-lt"/>
              </a:rPr>
              <a:t>袁枚</a:t>
            </a:r>
            <a:r>
              <a:rPr lang="zh-CN" altLang="en-US" sz="2400" b="1">
                <a:cs typeface="+mn-ea"/>
                <a:sym typeface="+mn-lt"/>
              </a:rPr>
              <a:t>）</a:t>
            </a:r>
          </a:p>
          <a:p>
            <a:pPr algn="ctr">
              <a:lnSpc>
                <a:spcPct val="100000"/>
              </a:lnSpc>
            </a:pPr>
            <a:r>
              <a:rPr sz="2400" b="1">
                <a:cs typeface="+mn-ea"/>
                <a:sym typeface="+mn-lt"/>
              </a:rPr>
              <a:t>白日不到处，青春恰自来。</a:t>
            </a:r>
          </a:p>
          <a:p>
            <a:pPr algn="ctr">
              <a:lnSpc>
                <a:spcPct val="100000"/>
              </a:lnSpc>
            </a:pPr>
            <a:r>
              <a:rPr sz="2400" b="1">
                <a:cs typeface="+mn-ea"/>
                <a:sym typeface="+mn-lt"/>
              </a:rPr>
              <a:t>苔花如米小，亦学牡丹开。</a:t>
            </a:r>
          </a:p>
        </p:txBody>
      </p:sp>
      <p:sp>
        <p:nvSpPr>
          <p:cNvPr id="6" name="矩形 5"/>
          <p:cNvSpPr/>
          <p:nvPr/>
        </p:nvSpPr>
        <p:spPr bwMode="auto">
          <a:xfrm>
            <a:off x="642462" y="3331845"/>
            <a:ext cx="7858601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>
                <a:solidFill>
                  <a:srgbClr val="E04236"/>
                </a:solidFill>
                <a:cs typeface="+mn-ea"/>
                <a:sym typeface="+mn-lt"/>
              </a:rPr>
              <a:t>推荐理由：我希望借助这首诗让大家明白，即使生活环境不如意，但我们依然可以通过自己的努力取得成功，让自己的人生焕发光彩。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6203" y="691039"/>
            <a:ext cx="5724525" cy="376189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b="1">
                <a:cs typeface="+mn-ea"/>
                <a:sym typeface="+mn-lt"/>
              </a:rPr>
              <a:t>掌上的心</a:t>
            </a:r>
          </a:p>
          <a:p>
            <a:pPr algn="ctr"/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           雷抒雁</a:t>
            </a:r>
          </a:p>
          <a:p>
            <a:pPr algn="ctr"/>
            <a:r>
              <a:rPr lang="zh-CN" altLang="en-US" sz="2400" b="1">
                <a:cs typeface="+mn-ea"/>
                <a:sym typeface="+mn-lt"/>
              </a:rPr>
              <a:t>如果我能把心托在掌上</a:t>
            </a:r>
          </a:p>
          <a:p>
            <a:pPr algn="ctr"/>
            <a:r>
              <a:rPr lang="zh-CN" altLang="en-US" sz="2400" b="1">
                <a:cs typeface="+mn-ea"/>
                <a:sym typeface="+mn-lt"/>
              </a:rPr>
              <a:t>像红红的草莓托在厚厚的绿叶上</a:t>
            </a:r>
          </a:p>
          <a:p>
            <a:pPr algn="ctr"/>
            <a:r>
              <a:rPr lang="zh-CN" altLang="en-US" sz="2400" b="1">
                <a:cs typeface="+mn-ea"/>
                <a:sym typeface="+mn-lt"/>
              </a:rPr>
              <a:t>那么，你会一目了然</a:t>
            </a:r>
          </a:p>
          <a:p>
            <a:pPr algn="ctr"/>
            <a:r>
              <a:rPr lang="zh-CN" altLang="en-US" sz="2400" b="1">
                <a:cs typeface="+mn-ea"/>
                <a:sym typeface="+mn-lt"/>
              </a:rPr>
              <a:t>你就会说哦，多么可爱的红润</a:t>
            </a:r>
          </a:p>
          <a:p>
            <a:pPr algn="ctr"/>
            <a:r>
              <a:rPr lang="zh-CN" altLang="en-US" sz="2400" b="1">
                <a:cs typeface="+mn-ea"/>
                <a:sym typeface="+mn-lt"/>
              </a:rPr>
              <a:t>可是，如果我真的把心托在掌上</a:t>
            </a:r>
          </a:p>
          <a:p>
            <a:pPr algn="ctr"/>
            <a:r>
              <a:rPr lang="zh-CN" altLang="en-US" sz="2400" b="1">
                <a:cs typeface="+mn-ea"/>
                <a:sym typeface="+mn-lt"/>
              </a:rPr>
              <a:t>像红红的草莓托在厚厚的绿叶上</a:t>
            </a:r>
          </a:p>
          <a:p>
            <a:pPr algn="ctr"/>
            <a:r>
              <a:rPr lang="zh-CN" altLang="en-US" sz="2400" b="1">
                <a:cs typeface="+mn-ea"/>
                <a:sym typeface="+mn-lt"/>
              </a:rPr>
              <a:t>那么，定会被可恶的鸟啄破我该怎么说呢</a:t>
            </a:r>
          </a:p>
          <a:p>
            <a:pPr algn="ctr"/>
            <a:r>
              <a:rPr lang="zh-CN" altLang="en-US" sz="2400" b="1">
                <a:cs typeface="+mn-ea"/>
                <a:sym typeface="+mn-lt"/>
              </a:rPr>
              <a:t>该怎么表达这裂心的痛苦？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积累拓展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787" y="1498283"/>
            <a:ext cx="2864168" cy="2146935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hlinkClick r:id="rId3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4801" y="705802"/>
            <a:ext cx="8534876" cy="39443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赏析：</a:t>
            </a:r>
            <a:r>
              <a:rPr lang="zh-CN" altLang="en-US" sz="2100">
                <a:cs typeface="+mn-ea"/>
                <a:sym typeface="+mn-lt"/>
              </a:rPr>
              <a:t>这首诗的主要特点是借助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比喻</a:t>
            </a:r>
            <a:r>
              <a:rPr lang="zh-CN" altLang="en-US" sz="2100">
                <a:cs typeface="+mn-ea"/>
                <a:sym typeface="+mn-lt"/>
              </a:rPr>
              <a:t>完成思想和情感的表述。心——红红的草莓；掌——厚厚的绿叶。这是一组巧妙而妥贴的意象，为全诗奠定了成功的艺术基石。以绿衬红，对比色调的鲜艳明丽给予读者心理视觉的强烈刺激，也流露出诗人对健康心灵的珍爱、赞美。心用“草莓”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明喻</a:t>
            </a:r>
            <a:r>
              <a:rPr lang="zh-CN" altLang="en-US" sz="2100">
                <a:cs typeface="+mn-ea"/>
                <a:sym typeface="+mn-lt"/>
              </a:rPr>
              <a:t>以避免诗的晦涩难懂；“恶鸟”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暗喻</a:t>
            </a:r>
            <a:r>
              <a:rPr lang="zh-CN" altLang="en-US" sz="2100">
                <a:cs typeface="+mn-ea"/>
                <a:sym typeface="+mn-lt"/>
              </a:rPr>
              <a:t>恶人，又使诗含蓄蕴藉。明暗相间，广狭互补，显得既明快简洁又耐人咀嚼。</a:t>
            </a:r>
          </a:p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cs typeface="+mn-ea"/>
                <a:sym typeface="+mn-lt"/>
              </a:rPr>
              <a:t>诗人深得中国古典诗艺之精髓。诗分两节，每节的首三句几乎相同。诗人之所以回环往复地咏叹心——“草莓”之红润可爱，是因为这样既强化了意象的可视、可感之生动性，又突出了心被啄之后的痛惜，具有一唱三叹、余韵悠长的艺术效果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积累拓展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>
            <a:spLocks noChangeArrowheads="1"/>
          </p:cNvSpPr>
          <p:nvPr/>
        </p:nvSpPr>
        <p:spPr bwMode="auto">
          <a:xfrm>
            <a:off x="682728" y="553879"/>
            <a:ext cx="7777639" cy="4216185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endParaRPr lang="en-US" altLang="zh-CN" sz="2700">
              <a:solidFill>
                <a:srgbClr val="000000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700" b="1">
                <a:solidFill>
                  <a:srgbClr val="E04236"/>
                </a:solidFill>
                <a:cs typeface="+mn-ea"/>
                <a:sym typeface="+mn-lt"/>
              </a:rPr>
              <a:t>繁星</a:t>
            </a:r>
          </a:p>
          <a:p>
            <a:pPr algn="ctr"/>
            <a:r>
              <a:rPr lang="en-US" sz="2700" b="1">
                <a:solidFill>
                  <a:srgbClr val="E04236"/>
                </a:solidFill>
                <a:cs typeface="+mn-ea"/>
                <a:sym typeface="+mn-lt"/>
              </a:rPr>
              <a:t>        </a:t>
            </a:r>
            <a:r>
              <a:rPr lang="zh-CN" altLang="en-US" sz="2700" b="1">
                <a:solidFill>
                  <a:srgbClr val="E04236"/>
                </a:solidFill>
                <a:cs typeface="+mn-ea"/>
                <a:sym typeface="+mn-lt"/>
              </a:rPr>
              <a:t>冰心</a:t>
            </a:r>
          </a:p>
          <a:p>
            <a:pPr algn="ctr"/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繁星闪烁着</a:t>
            </a:r>
            <a:r>
              <a:rPr lang="en-US" altLang="zh-CN" sz="2700" b="1">
                <a:solidFill>
                  <a:srgbClr val="000000"/>
                </a:solidFill>
                <a:cs typeface="+mn-ea"/>
                <a:sym typeface="+mn-lt"/>
              </a:rPr>
              <a:t>——</a:t>
            </a:r>
          </a:p>
          <a:p>
            <a:pPr algn="ctr"/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深蓝的太空</a:t>
            </a:r>
          </a:p>
          <a:p>
            <a:pPr algn="ctr"/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何曾听见他们对语？</a:t>
            </a:r>
          </a:p>
          <a:p>
            <a:pPr algn="ctr"/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沉默中，</a:t>
            </a:r>
          </a:p>
          <a:p>
            <a:pPr algn="ctr"/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微光里，</a:t>
            </a:r>
          </a:p>
          <a:p>
            <a:pPr algn="ctr"/>
            <a:r>
              <a:rPr lang="zh-CN" altLang="en-US" sz="2700" b="1">
                <a:solidFill>
                  <a:srgbClr val="000000"/>
                </a:solidFill>
                <a:cs typeface="+mn-ea"/>
                <a:sym typeface="+mn-lt"/>
              </a:rPr>
              <a:t>他们深深的互相颂赞。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课后作业</a:t>
            </a:r>
          </a:p>
        </p:txBody>
      </p:sp>
      <p:sp>
        <p:nvSpPr>
          <p:cNvPr id="3" name="椭圆 2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hlinkClick r:id="rId3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04788" y="1234440"/>
            <a:ext cx="8734425" cy="3611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cs typeface="+mn-ea"/>
                <a:sym typeface="+mn-lt"/>
              </a:rPr>
              <a:t>A. 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“何曾”一句既是泛问，也是自问，“他们对语”指繁星相互对话，这一设问蕴涵对夜空繁星的赞许。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cs typeface="+mn-ea"/>
                <a:sym typeface="+mn-lt"/>
              </a:rPr>
              <a:t>B. 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“颂赞”一句是诗人以奇特的想象，对上面设问作巧妙回答，是诗人对深蓝太空的深远，对闪烁繁星的高洁的赞叹。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cs typeface="+mn-ea"/>
                <a:sym typeface="+mn-lt"/>
              </a:rPr>
              <a:t>C. 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这首诗借写夜空中的繁星寄托对自然景色的感情，渗透着诗人对大自然美的歌颂，意在唤起人们纯真、温馨的意绪。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cs typeface="+mn-ea"/>
                <a:sym typeface="+mn-lt"/>
              </a:rPr>
              <a:t>D. 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这首小诗凝练、含蓄，带有哲理意味。语言清新紧凑，音调自然流畅，反映了诗人早期诗作的艺术风格。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课后作业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4788" y="654368"/>
            <a:ext cx="6558439" cy="437674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对下面这首诗的赏析，不恰当的一项是（      ）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846615" y="654368"/>
            <a:ext cx="51054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sz="2400">
                <a:solidFill>
                  <a:srgbClr val="E04236"/>
                </a:solidFill>
                <a:cs typeface="+mn-ea"/>
                <a:sym typeface="+mn-lt"/>
              </a:rPr>
              <a:t>A</a:t>
            </a:r>
            <a:endParaRPr lang="en-US" altLang="en-US" sz="2400">
              <a:solidFill>
                <a:srgbClr val="E0423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9556" y="875824"/>
            <a:ext cx="4571048" cy="339232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>
                <a:solidFill>
                  <a:srgbClr val="E04236"/>
                </a:solidFill>
                <a:cs typeface="+mn-ea"/>
                <a:sym typeface="+mn-lt"/>
              </a:rPr>
              <a:t>泥土 </a:t>
            </a:r>
            <a:r>
              <a:rPr lang="en-US" sz="2400" b="1">
                <a:solidFill>
                  <a:srgbClr val="E04236"/>
                </a:solidFill>
                <a:cs typeface="+mn-ea"/>
                <a:sym typeface="+mn-lt"/>
              </a:rPr>
              <a:t>  </a:t>
            </a:r>
            <a:endParaRPr lang="zh-CN" altLang="en-US" sz="2400" b="1">
              <a:solidFill>
                <a:srgbClr val="E04236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E04236"/>
                </a:solidFill>
                <a:cs typeface="+mn-ea"/>
                <a:sym typeface="+mn-lt"/>
              </a:rPr>
              <a:t>         </a:t>
            </a:r>
            <a:r>
              <a:rPr lang="zh-CN" altLang="en-US" sz="2400" b="1">
                <a:solidFill>
                  <a:srgbClr val="E04236"/>
                </a:solidFill>
                <a:cs typeface="+mn-ea"/>
                <a:sym typeface="+mn-lt"/>
              </a:rPr>
              <a:t>鲁藜</a:t>
            </a:r>
            <a:endParaRPr lang="zh-CN" altLang="en-US" sz="2400" b="1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老是把自己当珍珠</a:t>
            </a:r>
          </a:p>
          <a:p>
            <a:pPr algn="ctr"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就时时有怕被埋没的痛苦</a:t>
            </a:r>
          </a:p>
          <a:p>
            <a:pPr algn="ctr"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把自己当做泥土吧</a:t>
            </a:r>
          </a:p>
          <a:p>
            <a:pPr algn="ctr"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让众人把你踩成一条道路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课后作业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604" y="1394460"/>
            <a:ext cx="3959543" cy="26289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2"/>
          <p:cNvSpPr>
            <a:spLocks noChangeArrowheads="1"/>
          </p:cNvSpPr>
          <p:nvPr/>
        </p:nvSpPr>
        <p:spPr bwMode="auto">
          <a:xfrm>
            <a:off x="633282" y="1084703"/>
            <a:ext cx="8048379" cy="111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8943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33515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8087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42659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indent="0">
              <a:lnSpc>
                <a:spcPct val="150000"/>
              </a:lnSpc>
            </a:pPr>
            <a:r>
              <a:rPr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月夜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这首小诗描绘了一幅月夜图景，请你用自己的语言将这幅月夜图描绘出来。</a:t>
            </a:r>
            <a:endParaRPr lang="zh-CN" altLang="en-US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25588" y="384416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回顾练习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499894" y="2446130"/>
            <a:ext cx="8315156" cy="16714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just">
              <a:lnSpc>
                <a:spcPct val="130000"/>
              </a:lnSpc>
              <a:buClrTx/>
              <a:buSzTx/>
              <a:buFontTx/>
            </a:pPr>
            <a:r>
              <a:rPr kumimoji="1" sz="2400" b="1">
                <a:cs typeface="+mn-ea"/>
                <a:sym typeface="+mn-lt"/>
              </a:rPr>
              <a:t>刺骨的寒风呼呼地刮着，明亮的月亮洒下光辉，我与一棵顶天立地的大树并排站立在旷野上接受寒风的洗礼，我却没有靠在大树身上，让它为我遮蔽风寒。</a:t>
            </a:r>
          </a:p>
        </p:txBody>
      </p:sp>
      <p:pic>
        <p:nvPicPr>
          <p:cNvPr id="2" name="图片 1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学情回顾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7171" y="1317784"/>
            <a:ext cx="8710136" cy="3428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>
                <a:cs typeface="+mn-ea"/>
                <a:sym typeface="+mn-lt"/>
              </a:rPr>
              <a:t>A. </a:t>
            </a:r>
            <a:r>
              <a:rPr lang="zh-CN" altLang="en-US" sz="2400">
                <a:cs typeface="+mn-ea"/>
                <a:sym typeface="+mn-lt"/>
              </a:rPr>
              <a:t>小诗押韵，便于记忆，读起来琅琅上口，增强了号召力。</a:t>
            </a:r>
          </a:p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>
                <a:cs typeface="+mn-ea"/>
                <a:sym typeface="+mn-lt"/>
              </a:rPr>
              <a:t>B. </a:t>
            </a:r>
            <a:r>
              <a:rPr lang="zh-CN" altLang="en-US" sz="2400">
                <a:cs typeface="+mn-ea"/>
                <a:sym typeface="+mn-lt"/>
              </a:rPr>
              <a:t>诗人把自己当成“珍珠”，经受着风风雨雨，阴晴凉热的煎熬，让众人把他“踩”了超过四分之三世纪，才“踩”出一条堂堂正正的“道路”来。</a:t>
            </a:r>
          </a:p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>
                <a:cs typeface="+mn-ea"/>
                <a:sym typeface="+mn-lt"/>
              </a:rPr>
              <a:t>C.</a:t>
            </a:r>
            <a:r>
              <a:rPr lang="en-US" altLang="zh-CN" sz="2400">
                <a:cs typeface="+mn-ea"/>
                <a:sym typeface="+mn-lt"/>
              </a:rPr>
              <a:t>《</a:t>
            </a:r>
            <a:r>
              <a:rPr lang="zh-CN" altLang="en-US" sz="2400">
                <a:cs typeface="+mn-ea"/>
                <a:sym typeface="+mn-lt"/>
              </a:rPr>
              <a:t>泥土</a:t>
            </a:r>
            <a:r>
              <a:rPr lang="en-US" altLang="zh-CN" sz="2400">
                <a:cs typeface="+mn-ea"/>
                <a:sym typeface="+mn-lt"/>
              </a:rPr>
              <a:t>》</a:t>
            </a:r>
            <a:r>
              <a:rPr lang="zh-CN" altLang="en-US" sz="2400">
                <a:cs typeface="+mn-ea"/>
                <a:sym typeface="+mn-lt"/>
              </a:rPr>
              <a:t>是崇高的，但又蕴涵纯美的意境，既庄严又雅洁，达到了一个哲理的高度。</a:t>
            </a:r>
          </a:p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>
                <a:cs typeface="+mn-ea"/>
                <a:sym typeface="+mn-lt"/>
              </a:rPr>
              <a:t>D. </a:t>
            </a:r>
            <a:r>
              <a:rPr lang="zh-CN" altLang="en-US" sz="2400">
                <a:cs typeface="+mn-ea"/>
                <a:sym typeface="+mn-lt"/>
              </a:rPr>
              <a:t>这首诗告诉我们不要自以为是，要忠实地去做实在的事情。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课后作业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17170" y="591027"/>
            <a:ext cx="6010300" cy="557973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cs typeface="+mn-ea"/>
                <a:sym typeface="+mn-lt"/>
              </a:rPr>
              <a:t>对这首诗的解读，不恰当的一项是（       ）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279312" y="776001"/>
            <a:ext cx="51054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sz="2400">
                <a:solidFill>
                  <a:srgbClr val="E04236"/>
                </a:solidFill>
                <a:cs typeface="+mn-ea"/>
                <a:sym typeface="+mn-lt"/>
              </a:rPr>
              <a:t>B</a:t>
            </a:r>
            <a:endParaRPr lang="en-US" altLang="en-US" sz="2400">
              <a:solidFill>
                <a:srgbClr val="E04236"/>
              </a:solidFill>
              <a:cs typeface="+mn-ea"/>
              <a:sym typeface="+mn-lt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9324975" y="8429625"/>
            <a:ext cx="257175" cy="1905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830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2"/>
          <p:cNvSpPr>
            <a:spLocks noChangeArrowheads="1"/>
          </p:cNvSpPr>
          <p:nvPr/>
        </p:nvSpPr>
        <p:spPr bwMode="auto">
          <a:xfrm>
            <a:off x="494348" y="731044"/>
            <a:ext cx="7987665" cy="111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8943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33515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8087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42659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indent="0">
              <a:lnSpc>
                <a:spcPct val="150000"/>
              </a:lnSpc>
            </a:pPr>
            <a:r>
              <a:rPr lang="en-US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萧红墓畔口占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结尾句“你却卧听着海涛闲话”包含诗人对萧红怎样的感情?</a:t>
            </a:r>
          </a:p>
        </p:txBody>
      </p:sp>
      <p:pic>
        <p:nvPicPr>
          <p:cNvPr id="2" name="图片 1" descr="女2灯泡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980" y="1408271"/>
            <a:ext cx="842963" cy="665798"/>
          </a:xfrm>
          <a:prstGeom prst="rect">
            <a:avLst/>
          </a:prstGeom>
        </p:spPr>
      </p:pic>
      <p:sp>
        <p:nvSpPr>
          <p:cNvPr id="18" name="圆角矩形 17"/>
          <p:cNvSpPr/>
          <p:nvPr/>
        </p:nvSpPr>
        <p:spPr>
          <a:xfrm>
            <a:off x="494412" y="2259451"/>
            <a:ext cx="7922486" cy="22034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just">
              <a:lnSpc>
                <a:spcPct val="130000"/>
              </a:lnSpc>
              <a:buClrTx/>
              <a:buSzTx/>
              <a:buFontTx/>
            </a:pPr>
            <a:r>
              <a:rPr kumimoji="1" sz="2400" b="1">
                <a:cs typeface="+mn-ea"/>
                <a:sym typeface="+mn-lt"/>
              </a:rPr>
              <a:t>①伤悼萧红的不幸早逝</a:t>
            </a:r>
            <a:r>
              <a:rPr kumimoji="1" lang="zh-CN" altLang="en-US" sz="2400" b="1">
                <a:cs typeface="+mn-ea"/>
                <a:sym typeface="+mn-lt"/>
              </a:rPr>
              <a:t>；</a:t>
            </a:r>
            <a:r>
              <a:rPr kumimoji="1" sz="2400" b="1">
                <a:cs typeface="+mn-ea"/>
                <a:sym typeface="+mn-lt"/>
              </a:rPr>
              <a:t>②惋惜萧红因早逝而不能为民族解放事业贡献更多的力量</a:t>
            </a:r>
            <a:r>
              <a:rPr kumimoji="1" lang="zh-CN" altLang="en-US" sz="2400" b="1">
                <a:cs typeface="+mn-ea"/>
                <a:sym typeface="+mn-lt"/>
              </a:rPr>
              <a:t>，</a:t>
            </a:r>
            <a:r>
              <a:rPr kumimoji="1" sz="2400" b="1">
                <a:cs typeface="+mn-ea"/>
                <a:sym typeface="+mn-lt"/>
              </a:rPr>
              <a:t>不能创造更多更出色的作品</a:t>
            </a:r>
            <a:r>
              <a:rPr kumimoji="1" lang="zh-CN" altLang="en-US" sz="2400" b="1">
                <a:cs typeface="+mn-ea"/>
                <a:sym typeface="+mn-lt"/>
              </a:rPr>
              <a:t>；</a:t>
            </a:r>
            <a:r>
              <a:rPr kumimoji="1" sz="2400" b="1">
                <a:cs typeface="+mn-ea"/>
                <a:sym typeface="+mn-lt"/>
              </a:rPr>
              <a:t>③</a:t>
            </a:r>
            <a:r>
              <a:rPr kumimoji="1" lang="zh-CN" altLang="en-US" sz="2400" b="1">
                <a:cs typeface="+mn-ea"/>
                <a:sym typeface="+mn-lt"/>
              </a:rPr>
              <a:t>羡</a:t>
            </a:r>
            <a:r>
              <a:rPr kumimoji="1" sz="2400" b="1">
                <a:cs typeface="+mn-ea"/>
                <a:sym typeface="+mn-lt"/>
              </a:rPr>
              <a:t>慕萧红已从现实中解脱</a:t>
            </a:r>
            <a:r>
              <a:rPr kumimoji="1" lang="zh-CN" altLang="en-US" sz="2400" b="1">
                <a:cs typeface="+mn-ea"/>
                <a:sym typeface="+mn-lt"/>
              </a:rPr>
              <a:t>，</a:t>
            </a:r>
            <a:r>
              <a:rPr kumimoji="1" sz="2400" b="1">
                <a:cs typeface="+mn-ea"/>
                <a:sym typeface="+mn-lt"/>
              </a:rPr>
              <a:t>无须再在长夜漫漫中苦熬苦等。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学情回顾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20" name="矩形 19"/>
          <p:cNvSpPr/>
          <p:nvPr/>
        </p:nvSpPr>
        <p:spPr>
          <a:xfrm>
            <a:off x="445316" y="1002431"/>
            <a:ext cx="4572000" cy="380809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700" b="1" dirty="0">
                <a:solidFill>
                  <a:srgbClr val="E04236"/>
                </a:solidFill>
                <a:cs typeface="+mn-ea"/>
                <a:sym typeface="+mn-lt"/>
              </a:rPr>
              <a:t>断章</a:t>
            </a:r>
            <a:endParaRPr lang="en-US" altLang="zh-CN" sz="2700" b="1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700" b="1" dirty="0">
                <a:cs typeface="+mn-ea"/>
                <a:sym typeface="+mn-lt"/>
              </a:rPr>
              <a:t>你站在桥上看风景，</a:t>
            </a:r>
          </a:p>
          <a:p>
            <a:pPr algn="ctr">
              <a:lnSpc>
                <a:spcPct val="150000"/>
              </a:lnSpc>
            </a:pPr>
            <a:r>
              <a:rPr lang="zh-CN" altLang="en-US" sz="2700" b="1" dirty="0">
                <a:cs typeface="+mn-ea"/>
                <a:sym typeface="+mn-lt"/>
              </a:rPr>
              <a:t>看风景的人在楼上看你。</a:t>
            </a:r>
          </a:p>
          <a:p>
            <a:pPr algn="ctr">
              <a:lnSpc>
                <a:spcPct val="150000"/>
              </a:lnSpc>
            </a:pPr>
            <a:r>
              <a:rPr lang="zh-CN" altLang="en-US" sz="2700" b="1" dirty="0">
                <a:cs typeface="+mn-ea"/>
                <a:sym typeface="+mn-lt"/>
              </a:rPr>
              <a:t>明月装饰了你的窗子，</a:t>
            </a:r>
          </a:p>
          <a:p>
            <a:pPr algn="ctr">
              <a:lnSpc>
                <a:spcPct val="150000"/>
              </a:lnSpc>
            </a:pPr>
            <a:r>
              <a:rPr lang="zh-CN" altLang="en-US" sz="2700" b="1" dirty="0">
                <a:cs typeface="+mn-ea"/>
                <a:sym typeface="+mn-lt"/>
              </a:rPr>
              <a:t>你装饰了别人的梦。</a:t>
            </a:r>
          </a:p>
          <a:p>
            <a:pPr algn="r">
              <a:lnSpc>
                <a:spcPct val="150000"/>
              </a:lnSpc>
            </a:pPr>
            <a:r>
              <a:rPr lang="en-US" altLang="zh-CN" sz="2700" b="1" dirty="0">
                <a:cs typeface="+mn-ea"/>
                <a:sym typeface="+mn-lt"/>
              </a:rPr>
              <a:t>1935</a:t>
            </a:r>
            <a:r>
              <a:rPr lang="zh-CN" altLang="en-US" sz="2700" b="1" dirty="0">
                <a:cs typeface="+mn-ea"/>
                <a:sym typeface="+mn-lt"/>
              </a:rPr>
              <a:t>年</a:t>
            </a:r>
            <a:r>
              <a:rPr lang="en-US" altLang="zh-CN" sz="2700" b="1" dirty="0">
                <a:cs typeface="+mn-ea"/>
                <a:sym typeface="+mn-lt"/>
              </a:rPr>
              <a:t>10</a:t>
            </a:r>
            <a:r>
              <a:rPr lang="zh-CN" altLang="en-US" sz="2700" b="1" dirty="0">
                <a:cs typeface="+mn-ea"/>
                <a:sym typeface="+mn-lt"/>
              </a:rPr>
              <a:t>月</a:t>
            </a:r>
          </a:p>
        </p:txBody>
      </p:sp>
      <p:pic>
        <p:nvPicPr>
          <p:cNvPr id="33" name="图片 32" descr="C:\Users\lenovo\Desktop\222.png22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953" y="231458"/>
            <a:ext cx="2805589" cy="651034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3285649" y="209550"/>
            <a:ext cx="2538413" cy="68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EE9A7E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00000"/>
              </a:lnSpc>
            </a:pPr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品味《断章》</a:t>
            </a:r>
            <a:endParaRPr lang="en-US" altLang="zh-CN" sz="2400" b="1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6840" y="1138714"/>
            <a:ext cx="3529013" cy="3097530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47149" y="4453414"/>
            <a:ext cx="574358" cy="574358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hlinkClick r:id="rId4" action="ppaction://hlinksldjump"/>
          </p:cNvPr>
          <p:cNvSpPr txBox="1"/>
          <p:nvPr/>
        </p:nvSpPr>
        <p:spPr>
          <a:xfrm>
            <a:off x="10478" y="4544854"/>
            <a:ext cx="70913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2984897" y="1054533"/>
            <a:ext cx="5690887" cy="339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indent="0" algn="just">
              <a:lnSpc>
                <a:spcPct val="150000"/>
              </a:lnSpc>
            </a:pPr>
            <a:r>
              <a:rPr lang="en-US" altLang="zh-CN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卞之琳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1910.12.8—2000.12.2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），生于江苏海门汤家镇，现当代诗人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（“汉园三诗人”之一）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、文学评论家、翻译家，曾用笔名季陵、薛林等。</a:t>
            </a:r>
            <a:r>
              <a:rPr lang="zh-CN" altLang="en-US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新月派代表诗人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，主要作品有诗集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鱼目集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慰劳信集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雕虫纪历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，合集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汉园集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等。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289584" y="462915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cs typeface="+mn-ea"/>
                <a:sym typeface="+mn-lt"/>
              </a:rPr>
              <a:t>作者简介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70259" y="1277809"/>
            <a:ext cx="2514254" cy="287004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7" name="文本框 6">
            <a:hlinkClick r:id="rId3" action="ppaction://hlinksldjump"/>
          </p:cNvPr>
          <p:cNvSpPr txBox="1"/>
          <p:nvPr/>
        </p:nvSpPr>
        <p:spPr>
          <a:xfrm>
            <a:off x="47149" y="4508182"/>
            <a:ext cx="680314" cy="3924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lenovo\Desktop\初中所需图片\4.png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8164" y="729148"/>
            <a:ext cx="1444943" cy="1239679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369403" y="382987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分析讨论</a:t>
            </a:r>
          </a:p>
        </p:txBody>
      </p:sp>
      <p:sp>
        <p:nvSpPr>
          <p:cNvPr id="3" name="矩形 2"/>
          <p:cNvSpPr/>
          <p:nvPr/>
        </p:nvSpPr>
        <p:spPr>
          <a:xfrm>
            <a:off x="2164772" y="1037765"/>
            <a:ext cx="4814688" cy="55797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11430">
              <a:lnSpc>
                <a:spcPct val="150000"/>
              </a:lnSpc>
            </a:pPr>
            <a:r>
              <a:rPr kumimoji="1" lang="zh-CN" altLang="en-US" sz="2400">
                <a:cs typeface="+mn-ea"/>
                <a:sym typeface="+mn-lt"/>
              </a:rPr>
              <a:t>诗人以“断章”为题的目的是什么？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349568" y="2184083"/>
            <a:ext cx="8445341" cy="16714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kumimoji="1" lang="en-US" altLang="zh-CN" sz="2400" b="1">
                <a:cs typeface="+mn-ea"/>
                <a:sym typeface="+mn-lt"/>
              </a:rPr>
              <a:t>    </a:t>
            </a:r>
            <a:r>
              <a:rPr kumimoji="1" lang="zh-CN" altLang="en-US" sz="2400" b="1">
                <a:cs typeface="+mn-ea"/>
                <a:sym typeface="+mn-lt"/>
              </a:rPr>
              <a:t>诗人在诗中熔铸了浓厚的哲学思辨意识。诗人以“断章”为题，看似一般，实则是</a:t>
            </a:r>
            <a:r>
              <a:rPr kumimoji="1" lang="zh-CN" altLang="en-US" sz="2400" b="1">
                <a:solidFill>
                  <a:srgbClr val="E04236"/>
                </a:solidFill>
                <a:cs typeface="+mn-ea"/>
                <a:sym typeface="+mn-lt"/>
              </a:rPr>
              <a:t>妙语双关</a:t>
            </a:r>
            <a:r>
              <a:rPr kumimoji="1" lang="zh-CN" altLang="en-US" sz="2400" b="1">
                <a:cs typeface="+mn-ea"/>
                <a:sym typeface="+mn-lt"/>
              </a:rPr>
              <a:t>。其一，表明是从一首完整的长诗中抽出来的片断；其二，蕴含了思辨的哲理道理。</a:t>
            </a:r>
          </a:p>
        </p:txBody>
      </p:sp>
      <p:pic>
        <p:nvPicPr>
          <p:cNvPr id="4" name="图片 3" descr="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0" y="75724"/>
            <a:ext cx="847249" cy="847249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470412" y="833976"/>
            <a:ext cx="7888712" cy="1058736"/>
          </a:xfrm>
          <a:prstGeom prst="roundRect">
            <a:avLst>
              <a:gd name="adj" fmla="val 13201"/>
            </a:avLst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这首诗虽只有短短四行，但却有很多</a:t>
            </a:r>
            <a:r>
              <a:rPr lang="zh-CN" altLang="en-US" sz="24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意象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，由这些意象构成了一种朦胧的意境，请你找出这些词语。</a:t>
            </a:r>
          </a:p>
        </p:txBody>
      </p:sp>
      <p:pic>
        <p:nvPicPr>
          <p:cNvPr id="2" name="图片 1" descr="QQ图片201905251240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16241" y="1521619"/>
            <a:ext cx="623411" cy="936308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666750" y="2332675"/>
            <a:ext cx="2572226" cy="501968"/>
            <a:chOff x="1442" y="4421"/>
            <a:chExt cx="5401" cy="1054"/>
          </a:xfrm>
        </p:grpSpPr>
        <p:pic>
          <p:nvPicPr>
            <p:cNvPr id="6" name="图片 5" descr="5c7515b5710e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2" y="4421"/>
              <a:ext cx="5401" cy="1004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841" y="4506"/>
              <a:ext cx="4285" cy="969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kumimoji="1" lang="zh-CN" altLang="en-US" sz="2400" b="1">
                  <a:cs typeface="+mn-ea"/>
                  <a:sym typeface="+mn-lt"/>
                </a:rPr>
                <a:t>站在桥上的你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373755" y="2332675"/>
            <a:ext cx="2939891" cy="501968"/>
            <a:chOff x="7126" y="4421"/>
            <a:chExt cx="6173" cy="1054"/>
          </a:xfrm>
        </p:grpSpPr>
        <p:pic>
          <p:nvPicPr>
            <p:cNvPr id="8" name="图片 7" descr="5c7515b5710e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6" y="4421"/>
              <a:ext cx="6173" cy="1004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7585" y="4506"/>
              <a:ext cx="4935" cy="969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kumimoji="1" lang="zh-CN" altLang="en-US" sz="2400" b="1">
                  <a:cs typeface="+mn-ea"/>
                  <a:sym typeface="+mn-lt"/>
                </a:rPr>
                <a:t>楼上看风景的人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94156" y="2332675"/>
            <a:ext cx="1032986" cy="501968"/>
            <a:chOff x="14159" y="4421"/>
            <a:chExt cx="2169" cy="1054"/>
          </a:xfrm>
        </p:grpSpPr>
        <p:pic>
          <p:nvPicPr>
            <p:cNvPr id="11" name="图片 10" descr="5c7515b5710e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59" y="4421"/>
              <a:ext cx="2169" cy="1004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14600" y="4506"/>
              <a:ext cx="1037" cy="969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kumimoji="1" lang="zh-CN" altLang="en-US" sz="2400" b="1">
                  <a:cs typeface="+mn-ea"/>
                  <a:sym typeface="+mn-lt"/>
                </a:rPr>
                <a:t>桥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78950" y="3170785"/>
            <a:ext cx="1032986" cy="501968"/>
            <a:chOff x="14159" y="4421"/>
            <a:chExt cx="2169" cy="1054"/>
          </a:xfrm>
        </p:grpSpPr>
        <p:pic>
          <p:nvPicPr>
            <p:cNvPr id="14" name="图片 13" descr="5c7515b5710e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59" y="4421"/>
              <a:ext cx="2169" cy="1004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14600" y="4506"/>
              <a:ext cx="1037" cy="969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kumimoji="1" lang="zh-CN" altLang="en-US" sz="2400" b="1">
                  <a:cs typeface="+mn-ea"/>
                  <a:sym typeface="+mn-lt"/>
                </a:rPr>
                <a:t>楼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939107" y="3170785"/>
            <a:ext cx="1430362" cy="501968"/>
            <a:chOff x="14159" y="4421"/>
            <a:chExt cx="2169" cy="1054"/>
          </a:xfrm>
        </p:grpSpPr>
        <p:pic>
          <p:nvPicPr>
            <p:cNvPr id="17" name="图片 16" descr="5c7515b5710e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59" y="4421"/>
              <a:ext cx="2169" cy="1004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14600" y="4506"/>
              <a:ext cx="1322" cy="9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kumimoji="1" lang="zh-CN" altLang="en-US" sz="2400" b="1">
                  <a:cs typeface="+mn-ea"/>
                  <a:sym typeface="+mn-lt"/>
                </a:rPr>
                <a:t>明月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80277" y="3170785"/>
            <a:ext cx="1430362" cy="501968"/>
            <a:chOff x="14159" y="4421"/>
            <a:chExt cx="2169" cy="1054"/>
          </a:xfrm>
        </p:grpSpPr>
        <p:pic>
          <p:nvPicPr>
            <p:cNvPr id="20" name="图片 19" descr="5c7515b5710e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59" y="4421"/>
              <a:ext cx="2169" cy="1004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4600" y="4506"/>
              <a:ext cx="1322" cy="9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kumimoji="1" lang="zh-CN" altLang="en-US" sz="2400" b="1">
                  <a:cs typeface="+mn-ea"/>
                  <a:sym typeface="+mn-lt"/>
                </a:rPr>
                <a:t>窗子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373822" y="3170785"/>
            <a:ext cx="1430362" cy="501968"/>
            <a:chOff x="14159" y="4421"/>
            <a:chExt cx="2169" cy="1054"/>
          </a:xfrm>
        </p:grpSpPr>
        <p:pic>
          <p:nvPicPr>
            <p:cNvPr id="23" name="图片 22" descr="5c7515b5710e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59" y="4421"/>
              <a:ext cx="2169" cy="1004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14600" y="4506"/>
              <a:ext cx="1322" cy="9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kumimoji="1" lang="zh-CN" altLang="en-US" sz="2400" b="1">
                  <a:cs typeface="+mn-ea"/>
                  <a:sym typeface="+mn-lt"/>
                </a:rPr>
                <a:t>别人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098800" y="3170785"/>
            <a:ext cx="1032986" cy="501968"/>
            <a:chOff x="14159" y="4421"/>
            <a:chExt cx="2169" cy="1054"/>
          </a:xfrm>
        </p:grpSpPr>
        <p:pic>
          <p:nvPicPr>
            <p:cNvPr id="26" name="图片 25" descr="5c7515b5710e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59" y="4421"/>
              <a:ext cx="2169" cy="1004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14600" y="4506"/>
              <a:ext cx="1037" cy="969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kumimoji="1" lang="zh-CN" altLang="en-US" sz="2400" b="1">
                  <a:cs typeface="+mn-ea"/>
                  <a:sym typeface="+mn-lt"/>
                </a:rPr>
                <a:t>梦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  <p:cond evt="onBegin" delay="0">
                          <p:tn val="33"/>
                        </p:cond>
                      </p:stCondLst>
                      <p:childTnLst>
                        <p:par>
                          <p:cTn id="3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  <p:cond evt="onBegin" delay="0">
                          <p:tn val="41"/>
                        </p:cond>
                      </p:stCondLst>
                      <p:childTnLst>
                        <p:par>
                          <p:cTn id="4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  <p:cond evt="onBegin" delay="0">
                          <p:tn val="49"/>
                        </p:cond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  <p:cond evt="onBegin" delay="0">
                          <p:tn val="56"/>
                        </p:cond>
                      </p:stCondLst>
                      <p:childTnLst>
                        <p:par>
                          <p:cTn id="5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  <p:cond evt="onBegin" delay="0">
                          <p:tn val="63"/>
                        </p:cond>
                      </p:stCondLst>
                      <p:childTnLst>
                        <p:par>
                          <p:cTn id="6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980,&quot;width&quot;:7500}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413hvy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2645</Words>
  <Application>Microsoft Office PowerPoint</Application>
  <PresentationFormat>全屏显示(16:9)</PresentationFormat>
  <Paragraphs>271</Paragraphs>
  <Slides>41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49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cp:lastPrinted>2020-09-19T15:55:05Z</cp:lastPrinted>
  <dcterms:created xsi:type="dcterms:W3CDTF">2020-09-19T15:55:05Z</dcterms:created>
  <dcterms:modified xsi:type="dcterms:W3CDTF">2022-02-07T13:37:33Z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